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Default Extension="emf" ContentType="image/x-emf"/>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7.4-->
<p:presentation xmlns:r="http://schemas.openxmlformats.org/officeDocument/2006/relationships" xmlns:a="http://schemas.openxmlformats.org/drawingml/2006/main" xmlns:p="http://schemas.openxmlformats.org/presentationml/2006/main" saveSubsetFonts="1">
  <p:sldMasterIdLst>
    <p:sldMasterId id="2147483648" r:id="rId1"/>
  </p:sldMasterIdLst>
  <p:notesMasterIdLst>
    <p:notesMasterId r:id="rId2"/>
  </p:notesMasterIdLst>
  <p:sldIdLst>
    <p:sldId id="257" r:id="rId3"/>
    <p:sldId id="264" r:id="rId4"/>
    <p:sldId id="263" r:id="rId5"/>
    <p:sldId id="266" r:id="rId6"/>
    <p:sldId id="268" r:id="rId7"/>
    <p:sldId id="265" r:id="rId8"/>
    <p:sldId id="269" r:id="rId9"/>
    <p:sldId id="277" r:id="rId10"/>
    <p:sldId id="278" r:id="rId11"/>
    <p:sldId id="279" r:id="rId12"/>
    <p:sldId id="280" r:id="rId13"/>
    <p:sldId id="281" r:id="rId14"/>
    <p:sldId id="307" r:id="rId15"/>
    <p:sldId id="283" r:id="rId16"/>
    <p:sldId id="284" r:id="rId17"/>
    <p:sldId id="313" r:id="rId18"/>
    <p:sldId id="308" r:id="rId19"/>
    <p:sldId id="304" r:id="rId20"/>
    <p:sldId id="305" r:id="rId21"/>
    <p:sldId id="306" r:id="rId22"/>
    <p:sldId id="286" r:id="rId23"/>
    <p:sldId id="287" r:id="rId24"/>
    <p:sldId id="288" r:id="rId25"/>
    <p:sldId id="289" r:id="rId26"/>
    <p:sldId id="290" r:id="rId27"/>
    <p:sldId id="291" r:id="rId28"/>
    <p:sldId id="292" r:id="rId29"/>
    <p:sldId id="293" r:id="rId30"/>
    <p:sldId id="309" r:id="rId31"/>
    <p:sldId id="294" r:id="rId32"/>
    <p:sldId id="295" r:id="rId33"/>
    <p:sldId id="310" r:id="rId34"/>
    <p:sldId id="296" r:id="rId35"/>
    <p:sldId id="297" r:id="rId36"/>
    <p:sldId id="298" r:id="rId37"/>
    <p:sldId id="311" r:id="rId38"/>
    <p:sldId id="299" r:id="rId39"/>
    <p:sldId id="300" r:id="rId40"/>
    <p:sldId id="312" r:id="rId41"/>
    <p:sldId id="301" r:id="rId42"/>
    <p:sldId id="302" r:id="rId43"/>
    <p:sldId id="303" r:id="rId44"/>
  </p:sldIdLst>
  <p:sldSz cx="9144000" cy="6858000" type="screen4x3"/>
  <p:notesSz cx="6858000" cy="9144000"/>
  <p:custDataLst>
    <p:tags r:id="rId45"/>
  </p:custDataLst>
  <p:defaultTextStyle>
    <a:defPPr>
      <a:defRPr lang="tr-T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notesViewPr>
    <p:cSldViewPr>
      <p:cViewPr>
        <p:scale>
          <a:sx n="0" d="100"/>
          <a:sy n="0"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 Type="http://schemas.openxmlformats.org/officeDocument/2006/relationships/slide" Target="slides/slide2.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tags" Target="tags/tag1.xml" /><Relationship Id="rId46" Type="http://schemas.openxmlformats.org/officeDocument/2006/relationships/presProps" Target="presProps.xml" /><Relationship Id="rId47" Type="http://schemas.openxmlformats.org/officeDocument/2006/relationships/viewProps" Target="viewProps.xml" /><Relationship Id="rId48" Type="http://schemas.openxmlformats.org/officeDocument/2006/relationships/theme" Target="theme/theme1.xml" /><Relationship Id="rId49" Type="http://schemas.openxmlformats.org/officeDocument/2006/relationships/tableStyles" Target="tableStyles.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C732E6-440F-44CC-BEB5-D430EEE5936E}" type="datetimeFigureOut">
              <a:rPr lang="tr-TR" smtClean="0"/>
              <a:t>18.05.2017</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9D4CDC-C689-4928-B965-DE6BB9F26E46}" type="slidenum">
              <a:rPr lang="tr-TR" smtClean="0"/>
              <a:t>‹#›</a:t>
            </a:fld>
            <a:endParaRPr lang="tr-TR"/>
          </a:p>
        </p:txBody>
      </p:sp>
    </p:spTree>
    <p:extLst>
      <p:ext uri="{BB962C8B-B14F-4D97-AF65-F5344CB8AC3E}">
        <p14:creationId xmlns:p14="http://schemas.microsoft.com/office/powerpoint/2010/main" val="1677201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99D4CDC-C689-4928-B965-DE6BB9F26E46}" type="slidenum">
              <a:rPr lang="tr-TR" smtClean="0"/>
              <a:t>14</a:t>
            </a:fld>
            <a:endParaRPr lang="tr-TR"/>
          </a:p>
        </p:txBody>
      </p:sp>
    </p:spTree>
    <p:extLst>
      <p:ext uri="{BB962C8B-B14F-4D97-AF65-F5344CB8AC3E}">
        <p14:creationId xmlns:p14="http://schemas.microsoft.com/office/powerpoint/2010/main" val="3160703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99D4CDC-C689-4928-B965-DE6BB9F26E46}" type="slidenum">
              <a:rPr lang="tr-TR" smtClean="0"/>
              <a:t>24</a:t>
            </a:fld>
            <a:endParaRPr lang="tr-TR"/>
          </a:p>
        </p:txBody>
      </p:sp>
    </p:spTree>
    <p:extLst>
      <p:ext uri="{BB962C8B-B14F-4D97-AF65-F5344CB8AC3E}">
        <p14:creationId xmlns:p14="http://schemas.microsoft.com/office/powerpoint/2010/main" val="2921795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99D4CDC-C689-4928-B965-DE6BB9F26E46}" type="slidenum">
              <a:rPr lang="tr-TR" smtClean="0"/>
              <a:t>25</a:t>
            </a:fld>
            <a:endParaRPr lang="tr-TR"/>
          </a:p>
        </p:txBody>
      </p:sp>
    </p:spTree>
    <p:extLst>
      <p:ext uri="{BB962C8B-B14F-4D97-AF65-F5344CB8AC3E}">
        <p14:creationId xmlns:p14="http://schemas.microsoft.com/office/powerpoint/2010/main" val="1314235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99D4CDC-C689-4928-B965-DE6BB9F26E46}" type="slidenum">
              <a:rPr lang="tr-TR" smtClean="0"/>
              <a:t>26</a:t>
            </a:fld>
            <a:endParaRPr lang="tr-TR"/>
          </a:p>
        </p:txBody>
      </p:sp>
    </p:spTree>
    <p:extLst>
      <p:ext uri="{BB962C8B-B14F-4D97-AF65-F5344CB8AC3E}">
        <p14:creationId xmlns:p14="http://schemas.microsoft.com/office/powerpoint/2010/main" val="2063475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99D4CDC-C689-4928-B965-DE6BB9F26E46}" type="slidenum">
              <a:rPr lang="tr-TR" smtClean="0"/>
              <a:t>27</a:t>
            </a:fld>
            <a:endParaRPr lang="tr-TR"/>
          </a:p>
        </p:txBody>
      </p:sp>
    </p:spTree>
    <p:extLst>
      <p:ext uri="{BB962C8B-B14F-4D97-AF65-F5344CB8AC3E}">
        <p14:creationId xmlns:p14="http://schemas.microsoft.com/office/powerpoint/2010/main" val="2945419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99D4CDC-C689-4928-B965-DE6BB9F26E46}" type="slidenum">
              <a:rPr lang="tr-TR" smtClean="0"/>
              <a:t>28</a:t>
            </a:fld>
            <a:endParaRPr lang="tr-TR"/>
          </a:p>
        </p:txBody>
      </p:sp>
    </p:spTree>
    <p:extLst>
      <p:ext uri="{BB962C8B-B14F-4D97-AF65-F5344CB8AC3E}">
        <p14:creationId xmlns:p14="http://schemas.microsoft.com/office/powerpoint/2010/main" val="3255292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99D4CDC-C689-4928-B965-DE6BB9F26E46}" type="slidenum">
              <a:rPr lang="tr-TR" smtClean="0"/>
              <a:t>30</a:t>
            </a:fld>
            <a:endParaRPr lang="tr-TR"/>
          </a:p>
        </p:txBody>
      </p:sp>
    </p:spTree>
    <p:extLst>
      <p:ext uri="{BB962C8B-B14F-4D97-AF65-F5344CB8AC3E}">
        <p14:creationId xmlns:p14="http://schemas.microsoft.com/office/powerpoint/2010/main" val="3470003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99D4CDC-C689-4928-B965-DE6BB9F26E46}" type="slidenum">
              <a:rPr lang="tr-TR" smtClean="0"/>
              <a:t>31</a:t>
            </a:fld>
            <a:endParaRPr lang="tr-TR"/>
          </a:p>
        </p:txBody>
      </p:sp>
    </p:spTree>
    <p:extLst>
      <p:ext uri="{BB962C8B-B14F-4D97-AF65-F5344CB8AC3E}">
        <p14:creationId xmlns:p14="http://schemas.microsoft.com/office/powerpoint/2010/main" val="2128995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99D4CDC-C689-4928-B965-DE6BB9F26E46}" type="slidenum">
              <a:rPr lang="tr-TR" smtClean="0"/>
              <a:t>33</a:t>
            </a:fld>
            <a:endParaRPr lang="tr-TR"/>
          </a:p>
        </p:txBody>
      </p:sp>
    </p:spTree>
    <p:extLst>
      <p:ext uri="{BB962C8B-B14F-4D97-AF65-F5344CB8AC3E}">
        <p14:creationId xmlns:p14="http://schemas.microsoft.com/office/powerpoint/2010/main" val="1204258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99D4CDC-C689-4928-B965-DE6BB9F26E46}" type="slidenum">
              <a:rPr lang="tr-TR" smtClean="0"/>
              <a:t>34</a:t>
            </a:fld>
            <a:endParaRPr lang="tr-TR"/>
          </a:p>
        </p:txBody>
      </p:sp>
    </p:spTree>
    <p:extLst>
      <p:ext uri="{BB962C8B-B14F-4D97-AF65-F5344CB8AC3E}">
        <p14:creationId xmlns:p14="http://schemas.microsoft.com/office/powerpoint/2010/main" val="621906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99D4CDC-C689-4928-B965-DE6BB9F26E46}" type="slidenum">
              <a:rPr lang="tr-TR" smtClean="0"/>
              <a:t>35</a:t>
            </a:fld>
            <a:endParaRPr lang="tr-TR"/>
          </a:p>
        </p:txBody>
      </p:sp>
    </p:spTree>
    <p:extLst>
      <p:ext uri="{BB962C8B-B14F-4D97-AF65-F5344CB8AC3E}">
        <p14:creationId xmlns:p14="http://schemas.microsoft.com/office/powerpoint/2010/main" val="1951389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99D4CDC-C689-4928-B965-DE6BB9F26E46}" type="slidenum">
              <a:rPr lang="tr-TR" smtClean="0"/>
              <a:t>15</a:t>
            </a:fld>
            <a:endParaRPr lang="tr-TR"/>
          </a:p>
        </p:txBody>
      </p:sp>
    </p:spTree>
    <p:extLst>
      <p:ext uri="{BB962C8B-B14F-4D97-AF65-F5344CB8AC3E}">
        <p14:creationId xmlns:p14="http://schemas.microsoft.com/office/powerpoint/2010/main" val="3745164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99D4CDC-C689-4928-B965-DE6BB9F26E46}" type="slidenum">
              <a:rPr lang="tr-TR" smtClean="0"/>
              <a:t>37</a:t>
            </a:fld>
            <a:endParaRPr lang="tr-TR"/>
          </a:p>
        </p:txBody>
      </p:sp>
    </p:spTree>
    <p:extLst>
      <p:ext uri="{BB962C8B-B14F-4D97-AF65-F5344CB8AC3E}">
        <p14:creationId xmlns:p14="http://schemas.microsoft.com/office/powerpoint/2010/main" val="1038521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99D4CDC-C689-4928-B965-DE6BB9F26E46}" type="slidenum">
              <a:rPr lang="tr-TR" smtClean="0"/>
              <a:t>38</a:t>
            </a:fld>
            <a:endParaRPr lang="tr-TR"/>
          </a:p>
        </p:txBody>
      </p:sp>
    </p:spTree>
    <p:extLst>
      <p:ext uri="{BB962C8B-B14F-4D97-AF65-F5344CB8AC3E}">
        <p14:creationId xmlns:p14="http://schemas.microsoft.com/office/powerpoint/2010/main" val="3974904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99D4CDC-C689-4928-B965-DE6BB9F26E46}" type="slidenum">
              <a:rPr lang="tr-TR" smtClean="0"/>
              <a:t>40</a:t>
            </a:fld>
            <a:endParaRPr lang="tr-TR"/>
          </a:p>
        </p:txBody>
      </p:sp>
    </p:spTree>
    <p:extLst>
      <p:ext uri="{BB962C8B-B14F-4D97-AF65-F5344CB8AC3E}">
        <p14:creationId xmlns:p14="http://schemas.microsoft.com/office/powerpoint/2010/main" val="1927066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99D4CDC-C689-4928-B965-DE6BB9F26E46}" type="slidenum">
              <a:rPr lang="tr-TR" smtClean="0"/>
              <a:t>41</a:t>
            </a:fld>
            <a:endParaRPr lang="tr-TR"/>
          </a:p>
        </p:txBody>
      </p:sp>
    </p:spTree>
    <p:extLst>
      <p:ext uri="{BB962C8B-B14F-4D97-AF65-F5344CB8AC3E}">
        <p14:creationId xmlns:p14="http://schemas.microsoft.com/office/powerpoint/2010/main" val="586965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99D4CDC-C689-4928-B965-DE6BB9F26E46}" type="slidenum">
              <a:rPr lang="tr-TR" smtClean="0"/>
              <a:t>42</a:t>
            </a:fld>
            <a:endParaRPr lang="tr-TR"/>
          </a:p>
        </p:txBody>
      </p:sp>
    </p:spTree>
    <p:extLst>
      <p:ext uri="{BB962C8B-B14F-4D97-AF65-F5344CB8AC3E}">
        <p14:creationId xmlns:p14="http://schemas.microsoft.com/office/powerpoint/2010/main" val="3894994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99D4CDC-C689-4928-B965-DE6BB9F26E46}" type="slidenum">
              <a:rPr lang="tr-TR" smtClean="0"/>
              <a:t>16</a:t>
            </a:fld>
            <a:endParaRPr lang="tr-TR"/>
          </a:p>
        </p:txBody>
      </p:sp>
    </p:spTree>
    <p:extLst>
      <p:ext uri="{BB962C8B-B14F-4D97-AF65-F5344CB8AC3E}">
        <p14:creationId xmlns:p14="http://schemas.microsoft.com/office/powerpoint/2010/main" val="91904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99D4CDC-C689-4928-B965-DE6BB9F26E46}" type="slidenum">
              <a:rPr lang="tr-TR" smtClean="0"/>
              <a:t>18</a:t>
            </a:fld>
            <a:endParaRPr lang="tr-TR"/>
          </a:p>
        </p:txBody>
      </p:sp>
    </p:spTree>
    <p:extLst>
      <p:ext uri="{BB962C8B-B14F-4D97-AF65-F5344CB8AC3E}">
        <p14:creationId xmlns:p14="http://schemas.microsoft.com/office/powerpoint/2010/main" val="3886643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99D4CDC-C689-4928-B965-DE6BB9F26E46}" type="slidenum">
              <a:rPr lang="tr-TR" smtClean="0"/>
              <a:t>19</a:t>
            </a:fld>
            <a:endParaRPr lang="tr-TR"/>
          </a:p>
        </p:txBody>
      </p:sp>
    </p:spTree>
    <p:extLst>
      <p:ext uri="{BB962C8B-B14F-4D97-AF65-F5344CB8AC3E}">
        <p14:creationId xmlns:p14="http://schemas.microsoft.com/office/powerpoint/2010/main" val="560689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99D4CDC-C689-4928-B965-DE6BB9F26E46}" type="slidenum">
              <a:rPr lang="tr-TR" smtClean="0"/>
              <a:t>20</a:t>
            </a:fld>
            <a:endParaRPr lang="tr-TR"/>
          </a:p>
        </p:txBody>
      </p:sp>
    </p:spTree>
    <p:extLst>
      <p:ext uri="{BB962C8B-B14F-4D97-AF65-F5344CB8AC3E}">
        <p14:creationId xmlns:p14="http://schemas.microsoft.com/office/powerpoint/2010/main" val="3480551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99D4CDC-C689-4928-B965-DE6BB9F26E46}" type="slidenum">
              <a:rPr lang="tr-TR" smtClean="0"/>
              <a:t>21</a:t>
            </a:fld>
            <a:endParaRPr lang="tr-TR"/>
          </a:p>
        </p:txBody>
      </p:sp>
    </p:spTree>
    <p:extLst>
      <p:ext uri="{BB962C8B-B14F-4D97-AF65-F5344CB8AC3E}">
        <p14:creationId xmlns:p14="http://schemas.microsoft.com/office/powerpoint/2010/main" val="444180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99D4CDC-C689-4928-B965-DE6BB9F26E46}" type="slidenum">
              <a:rPr lang="tr-TR" smtClean="0"/>
              <a:t>22</a:t>
            </a:fld>
            <a:endParaRPr lang="tr-TR"/>
          </a:p>
        </p:txBody>
      </p:sp>
    </p:spTree>
    <p:extLst>
      <p:ext uri="{BB962C8B-B14F-4D97-AF65-F5344CB8AC3E}">
        <p14:creationId xmlns:p14="http://schemas.microsoft.com/office/powerpoint/2010/main" val="2909201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99D4CDC-C689-4928-B965-DE6BB9F26E46}" type="slidenum">
              <a:rPr lang="tr-TR" smtClean="0"/>
              <a:t>23</a:t>
            </a:fld>
            <a:endParaRPr lang="tr-TR"/>
          </a:p>
        </p:txBody>
      </p:sp>
    </p:spTree>
    <p:extLst>
      <p:ext uri="{BB962C8B-B14F-4D97-AF65-F5344CB8AC3E}">
        <p14:creationId xmlns:p14="http://schemas.microsoft.com/office/powerpoint/2010/main" val="2492964721"/>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Başlık Slaydı">
    <p:spTree>
      <p:nvGrpSpPr>
        <p:cNvPr id="1" name=""/>
        <p:cNvGrpSpPr/>
        <p:nvPr/>
      </p:nvGrpSpPr>
      <p:grpSpPr>
        <a:xfrm>
          <a:off x="0" y="0"/>
          <a: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7691D282-FB03-4986-AB15-9367906BEDCC}" type="datetimeFigureOut">
              <a:rPr lang="tr-TR"/>
              <a:pPr>
                <a:defRPr/>
              </a:pPr>
              <a:t>18.05.2017</a:t>
            </a:fld>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CFB883B-8D33-479F-B640-D1FEF83B4582}" type="slidenum">
              <a:rPr lang="tr-TR"/>
              <a:pPr>
                <a:defRPr/>
              </a:pPr>
              <a:t>‹#›</a:t>
            </a:fld>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Başlık, Dikey Metin">
    <p:spTree>
      <p:nvGrpSpPr>
        <p:cNvPr id="1" name=""/>
        <p:cNvGrpSpPr/>
        <p:nvPr/>
      </p:nvGrpSpPr>
      <p:grpSpPr>
        <a:xfrm>
          <a:off x="0" y="0"/>
          <a: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D6DDD926-7D71-44F0-9779-5A116925D29C}" type="datetimeFigureOut">
              <a:rPr lang="tr-TR"/>
              <a:pPr>
                <a:defRPr/>
              </a:pPr>
              <a:t>18.05.2017</a:t>
            </a:fld>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8378E76-0AA0-4FC8-AF4A-6782E62C7958}" type="slidenum">
              <a:rPr lang="tr-TR"/>
              <a:pPr>
                <a:defRPr/>
              </a:pPr>
              <a:t>‹#›</a:t>
            </a:fld>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Dikey Başlık ve Metin">
    <p:spTree>
      <p:nvGrpSpPr>
        <p:cNvPr id="1" name=""/>
        <p:cNvGrpSpPr/>
        <p:nvPr/>
      </p:nvGrpSpPr>
      <p:grpSpPr>
        <a:xfrm>
          <a:off x="0" y="0"/>
          <a: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3315AE16-90C6-45D7-98FF-395E0CCB5AD1}" type="datetimeFigureOut">
              <a:rPr lang="tr-TR"/>
              <a:pPr>
                <a:defRPr/>
              </a:pPr>
              <a:t>18.05.2017</a:t>
            </a:fld>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155622F-5706-4185-A914-22F6FF753888}" type="slidenum">
              <a:rPr lang="tr-TR"/>
              <a:pPr>
                <a:defRPr/>
              </a:pPr>
              <a:t>‹#›</a:t>
            </a:fld>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Başlık ve İçerik">
    <p:spTree>
      <p:nvGrpSpPr>
        <p:cNvPr id="1" name=""/>
        <p:cNvGrpSpPr/>
        <p:nvPr/>
      </p:nvGrpSpPr>
      <p:grpSpPr>
        <a:xfrm>
          <a:off x="0" y="0"/>
          <a: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A292F7C3-25C6-4BA1-B491-D14C3257F52C}" type="datetimeFigureOut">
              <a:rPr lang="tr-TR"/>
              <a:pPr>
                <a:defRPr/>
              </a:pPr>
              <a:t>18.05.2017</a:t>
            </a:fld>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4BFD013D-5C99-4215-9948-0CF4EDCA4666}" type="slidenum">
              <a:rPr lang="tr-TR"/>
              <a:pPr>
                <a:defRPr/>
              </a:pPr>
              <a:t>‹#›</a:t>
            </a:fld>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Bölüm Üstbilgisi">
    <p:spTree>
      <p:nvGrpSpPr>
        <p:cNvPr id="1" name=""/>
        <p:cNvGrpSpPr/>
        <p:nvPr/>
      </p:nvGrpSpPr>
      <p:grpSpPr>
        <a:xfrm>
          <a:off x="0" y="0"/>
          <a: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6B21E948-D879-4A61-9344-4B5064522F5D}" type="datetimeFigureOut">
              <a:rPr lang="tr-TR"/>
              <a:pPr>
                <a:defRPr/>
              </a:pPr>
              <a:t>18.05.2017</a:t>
            </a:fld>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B25C1B7-113A-489D-AA18-6E3ACA406F7E}" type="slidenum">
              <a:rPr lang="tr-TR"/>
              <a:pPr>
                <a:defRPr/>
              </a:pPr>
              <a:t>‹#›</a:t>
            </a:fld>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İki İçerik">
    <p:spTree>
      <p:nvGrpSpPr>
        <p:cNvPr id="1" name=""/>
        <p:cNvGrpSpPr/>
        <p:nvPr/>
      </p:nvGrpSpPr>
      <p:grpSpPr>
        <a:xfrm>
          <a:off x="0" y="0"/>
          <a: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D7D8D88E-9362-465E-8871-D88C1B7DD80B}" type="datetimeFigureOut">
              <a:rPr lang="tr-TR"/>
              <a:pPr>
                <a:defRPr/>
              </a:pPr>
              <a:t>18.05.2017</a:t>
            </a:fld>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D77E5E5A-4030-460F-BD8B-A871F29B5F7E}" type="slidenum">
              <a:rPr lang="tr-TR"/>
              <a:pPr>
                <a:defRPr/>
              </a:pPr>
              <a:t>‹#›</a:t>
            </a:fld>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Karşılaştırma">
    <p:spTree>
      <p:nvGrpSpPr>
        <p:cNvPr id="1" name=""/>
        <p:cNvGrpSpPr/>
        <p:nvPr/>
      </p:nvGrpSpPr>
      <p:grpSpPr>
        <a:xfrm>
          <a:off x="0" y="0"/>
          <a: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E72CAE23-100B-454E-BAAF-E7C10E6F739B}" type="datetimeFigureOut">
              <a:rPr lang="tr-TR"/>
              <a:pPr>
                <a:defRPr/>
              </a:pPr>
              <a:t>18.05.2017</a:t>
            </a:fld>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1D205C56-301D-414F-8D0C-10AEDDCC1CD1}" type="slidenum">
              <a:rPr lang="tr-TR"/>
              <a:pPr>
                <a:defRPr/>
              </a:pPr>
              <a:t>‹#›</a:t>
            </a:fld>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Yalnızca Başlık">
    <p:spTree>
      <p:nvGrpSpPr>
        <p:cNvPr id="1" name=""/>
        <p:cNvGrpSpPr/>
        <p:nvPr/>
      </p:nvGrpSpPr>
      <p:grpSpPr>
        <a:xfrm>
          <a:off x="0" y="0"/>
          <a: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D44CE2E3-DAD4-4DD1-8296-85D498D5C302}" type="datetimeFigureOut">
              <a:rPr lang="tr-TR"/>
              <a:pPr>
                <a:defRPr/>
              </a:pPr>
              <a:t>18.05.2017</a:t>
            </a:fld>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0563050E-E2AD-4541-B6CA-6A39BAD5698A}" type="slidenum">
              <a:rPr lang="tr-TR"/>
              <a:pPr>
                <a:defRPr/>
              </a:pPr>
              <a:t>‹#›</a:t>
            </a:fld>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oş">
    <p:spTree>
      <p:nvGrpSpPr>
        <p:cNvPr id="1" name=""/>
        <p:cNvGrpSpPr/>
        <p:nvPr/>
      </p:nvGrpSpPr>
      <p:grpSpPr>
        <a:xfrm>
          <a:off x="0" y="0"/>
          <a:ext cx="0" cy="0"/>
        </a:xfrm>
      </p:grpSpPr>
      <p:sp>
        <p:nvSpPr>
          <p:cNvPr id="2" name="3 Veri Yer Tutucusu"/>
          <p:cNvSpPr>
            <a:spLocks noGrp="1"/>
          </p:cNvSpPr>
          <p:nvPr>
            <p:ph type="dt" sz="half" idx="10"/>
          </p:nvPr>
        </p:nvSpPr>
        <p:spPr/>
        <p:txBody>
          <a:bodyPr/>
          <a:lstStyle>
            <a:lvl1pPr>
              <a:defRPr/>
            </a:lvl1pPr>
          </a:lstStyle>
          <a:p>
            <a:pPr>
              <a:defRPr/>
            </a:pPr>
            <a:fld id="{336B0931-3AF8-4A8A-9CAB-D272708B7D07}" type="datetimeFigureOut">
              <a:rPr lang="tr-TR"/>
              <a:pPr>
                <a:defRPr/>
              </a:pPr>
              <a:t>18.05.2017</a:t>
            </a:fld>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15F5A66A-E346-405F-AC21-66E4E16AC033}" type="slidenum">
              <a:rPr lang="tr-TR"/>
              <a:pPr>
                <a:defRPr/>
              </a:pPr>
              <a:t>‹#›</a:t>
            </a:fld>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Başlıklı İçerik">
    <p:spTree>
      <p:nvGrpSpPr>
        <p:cNvPr id="1" name=""/>
        <p:cNvGrpSpPr/>
        <p:nvPr/>
      </p:nvGrpSpPr>
      <p:grpSpPr>
        <a:xfrm>
          <a:off x="0" y="0"/>
          <a: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CF4782D-CBB1-457B-AF30-997A5F9465B0}" type="datetimeFigureOut">
              <a:rPr lang="tr-TR"/>
              <a:pPr>
                <a:defRPr/>
              </a:pPr>
              <a:t>18.05.2017</a:t>
            </a:fld>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AFFC756-9D84-4195-A7C3-99083CB68ADD}" type="slidenum">
              <a:rPr lang="tr-TR"/>
              <a:pPr>
                <a:defRPr/>
              </a:pPr>
              <a:t>‹#›</a:t>
            </a:fld>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Başlıklı Resim">
    <p:spTree>
      <p:nvGrpSpPr>
        <p:cNvPr id="1" name=""/>
        <p:cNvGrpSpPr/>
        <p:nvPr/>
      </p:nvGrpSpPr>
      <p:grpSpPr>
        <a:xfrm>
          <a:off x="0" y="0"/>
          <a: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CFEA4290-548D-40B5-9C59-F7D8EB71F07B}" type="datetimeFigureOut">
              <a:rPr lang="tr-TR"/>
              <a:pPr>
                <a:defRPr/>
              </a:pPr>
              <a:t>18.05.2017</a:t>
            </a:fld>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D03B528A-5CF5-4A14-B402-68729D0F3A70}" type="slidenum">
              <a:rPr lang="tr-TR"/>
              <a:pPr>
                <a:defRPr/>
              </a:pPr>
              <a:t>‹#›</a:t>
            </a:fld>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pn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dpi="0" rotWithShape="1">
          <a:blip r:embed="rId12">
            <a:lum/>
          </a:blip>
          <a:stretch>
            <a:fillRect r="-15000"/>
          </a:stretch>
        </a:blipFill>
        <a:effectLst/>
      </p:bgPr>
    </p:bg>
    <p:spTree>
      <p:nvGrpSpPr>
        <p:cNvPr id="1" name=""/>
        <p:cNvGrpSpPr/>
        <p:nvPr/>
      </p:nvGrpSpPr>
      <p:grpSpPr>
        <a:xfrm>
          <a:off x="0" y="0"/>
          <a:ext cx="0" cy="0"/>
        </a:xfrm>
      </p:grpSpPr>
      <p:sp>
        <p:nvSpPr>
          <p:cNvPr id="4098" name="1 Başlık Yer Tutucusu"/>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4099" name="2 Metin Yer Tutucusu"/>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ct val="0"/>
              </a:spcBef>
              <a:spcAft>
                <a:spcPct val="0"/>
              </a:spcAft>
              <a:defRPr sz="1200" smtClean="0">
                <a:solidFill>
                  <a:schemeClr val="tx1">
                    <a:tint val="75000"/>
                  </a:schemeClr>
                </a:solidFill>
                <a:latin typeface="+mn-lt"/>
                <a:cs typeface="+mn-cs"/>
              </a:defRPr>
            </a:lvl1pPr>
          </a:lstStyle>
          <a:p>
            <a:pPr>
              <a:defRPr/>
            </a:pPr>
            <a:fld id="{955AD25A-9B90-4817-98A8-64F380CEB9B9}" type="datetimeFigureOut">
              <a:rPr lang="tr-TR"/>
              <a:pPr>
                <a:defRPr/>
              </a:pPr>
              <a:t>18.05.2017</a:t>
            </a:fld>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ct val="0"/>
              </a:spcBef>
              <a:spcAft>
                <a:spcPct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ct val="0"/>
              </a:spcBef>
              <a:spcAft>
                <a:spcPct val="0"/>
              </a:spcAft>
              <a:defRPr sz="1200" smtClean="0">
                <a:solidFill>
                  <a:schemeClr val="tx1">
                    <a:tint val="75000"/>
                  </a:schemeClr>
                </a:solidFill>
                <a:latin typeface="+mn-lt"/>
                <a:cs typeface="+mn-cs"/>
              </a:defRPr>
            </a:lvl1pPr>
          </a:lstStyle>
          <a:p>
            <a:pPr>
              <a:defRPr/>
            </a:pPr>
            <a:fld id="{A36FB162-90DD-4802-B2EF-BCE9E2B3850B}" type="slidenum">
              <a:rPr lang="tr-TR"/>
              <a:pPr>
                <a:defRPr/>
              </a:pPr>
              <a:t>‹#›</a:t>
            </a:fl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3.jpeg" /><Relationship Id="rId4" Type="http://schemas.openxmlformats.org/officeDocument/2006/relationships/image" Target="../media/image4.jpeg" /><Relationship Id="rId5" Type="http://schemas.openxmlformats.org/officeDocument/2006/relationships/image" Target="../media/image5.jpeg" /><Relationship Id="rId6" Type="http://schemas.openxmlformats.org/officeDocument/2006/relationships/image" Target="../media/image6.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7.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8.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9.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20.png" /><Relationship Id="rId4" Type="http://schemas.openxmlformats.org/officeDocument/2006/relationships/image" Target="../media/image19.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21.png" /><Relationship Id="rId4" Type="http://schemas.openxmlformats.org/officeDocument/2006/relationships/image" Target="../media/image22.png" /><Relationship Id="rId5" Type="http://schemas.openxmlformats.org/officeDocument/2006/relationships/image" Target="../media/image23.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24.emf"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25.emf"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26.emf" /><Relationship Id="rId4" Type="http://schemas.openxmlformats.org/officeDocument/2006/relationships/image" Target="../media/image27.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26.emf" /><Relationship Id="rId4" Type="http://schemas.openxmlformats.org/officeDocument/2006/relationships/image" Target="../media/image27.png" /><Relationship Id="rId5" Type="http://schemas.openxmlformats.org/officeDocument/2006/relationships/image" Target="../media/image28.emf"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image" Target="../media/image28.emf" /><Relationship Id="rId4" Type="http://schemas.openxmlformats.org/officeDocument/2006/relationships/image" Target="../media/image27.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28.emf" /><Relationship Id="rId4" Type="http://schemas.openxmlformats.org/officeDocument/2006/relationships/image" Target="../media/image27.png" /><Relationship Id="rId5" Type="http://schemas.openxmlformats.org/officeDocument/2006/relationships/image" Target="../media/image29.emf"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image" Target="../media/image30.png" /><Relationship Id="rId4" Type="http://schemas.openxmlformats.org/officeDocument/2006/relationships/image" Target="../media/image31.emf"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image" Target="../media/image32.emf"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image" Target="../media/image33.emf"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image" Target="../media/image34.emf" /><Relationship Id="rId4" Type="http://schemas.openxmlformats.org/officeDocument/2006/relationships/image" Target="../media/image35.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image" Target="../media/image36.emf" /><Relationship Id="rId4" Type="http://schemas.openxmlformats.org/officeDocument/2006/relationships/image" Target="../media/image35.png" /><Relationship Id="rId5" Type="http://schemas.openxmlformats.org/officeDocument/2006/relationships/image" Target="../media/image37.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3.jpeg" /><Relationship Id="rId4" Type="http://schemas.openxmlformats.org/officeDocument/2006/relationships/image" Target="../media/image4.jpeg" /><Relationship Id="rId5" Type="http://schemas.openxmlformats.org/officeDocument/2006/relationships/image" Target="../media/image5.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image" Target="../media/image38.png" /><Relationship Id="rId4" Type="http://schemas.openxmlformats.org/officeDocument/2006/relationships/image" Target="../media/image35.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image" Target="../media/image39.png" /><Relationship Id="rId4" Type="http://schemas.openxmlformats.org/officeDocument/2006/relationships/image" Target="../media/image35.png" /><Relationship Id="rId5" Type="http://schemas.openxmlformats.org/officeDocument/2006/relationships/image" Target="../media/image40.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image" Target="../media/image41.png" /><Relationship Id="rId4" Type="http://schemas.openxmlformats.org/officeDocument/2006/relationships/image" Target="../media/image35.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image" Target="../media/image42.png" /><Relationship Id="rId4" Type="http://schemas.openxmlformats.org/officeDocument/2006/relationships/image" Target="../media/image35.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image" Target="../media/image43.png" /><Relationship Id="rId4" Type="http://schemas.openxmlformats.org/officeDocument/2006/relationships/image" Target="../media/image35.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image" Target="../media/image44.png" /><Relationship Id="rId4" Type="http://schemas.openxmlformats.org/officeDocument/2006/relationships/image" Target="../media/image35.pn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image" Target="../media/image45.png" /><Relationship Id="rId4" Type="http://schemas.openxmlformats.org/officeDocument/2006/relationships/image" Target="../media/image35.pn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image" Target="../media/image46.png" /><Relationship Id="rId4" Type="http://schemas.openxmlformats.org/officeDocument/2006/relationships/image" Target="../media/image35.pn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 Id="rId3" Type="http://schemas.openxmlformats.org/officeDocument/2006/relationships/image" Target="../media/image47.emf" /><Relationship Id="rId4" Type="http://schemas.openxmlformats.org/officeDocument/2006/relationships/image" Target="../media/image48.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image" Target="../media/image9.png" /><Relationship Id="rId5" Type="http://schemas.openxmlformats.org/officeDocument/2006/relationships/image" Target="../media/image10.png" /><Relationship Id="rId6" Type="http://schemas.openxmlformats.org/officeDocument/2006/relationships/image" Target="../media/image11.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png" /><Relationship Id="rId3" Type="http://schemas.openxmlformats.org/officeDocument/2006/relationships/image" Target="../media/image12.png" /><Relationship Id="rId4" Type="http://schemas.openxmlformats.org/officeDocument/2006/relationships/image" Target="../media/image13.png" /><Relationship Id="rId5" Type="http://schemas.openxmlformats.org/officeDocument/2006/relationships/image" Target="../media/image14.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5.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6.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895398"/>
            <a:ext cx="2219739" cy="1456704"/>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2662" y="4572439"/>
            <a:ext cx="2484321" cy="1489224"/>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2456" y="2879138"/>
            <a:ext cx="1575377" cy="1489224"/>
          </a:xfrm>
          <a:prstGeom prst="rect">
            <a:avLst/>
          </a:prstGeom>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5171" y="2887364"/>
            <a:ext cx="2201510" cy="1464738"/>
          </a:xfrm>
          <a:prstGeom prst="rect">
            <a:avLst/>
          </a:prstGeom>
        </p:spPr>
      </p:pic>
      <p:pic>
        <p:nvPicPr>
          <p:cNvPr id="2" name="Resim 1"/>
          <p:cNvPicPr>
            <a:picLocks noChangeAspect="1"/>
          </p:cNvPicPr>
          <p:nvPr/>
        </p:nvPicPr>
        <p:blipFill>
          <a:blip r:embed="rId6"/>
          <a:stretch>
            <a:fillRect/>
          </a:stretch>
        </p:blipFill>
        <p:spPr>
          <a:xfrm>
            <a:off x="1043608" y="188640"/>
            <a:ext cx="7773074" cy="3384376"/>
          </a:xfrm>
          <a:prstGeom prst="rect">
            <a:avLst/>
          </a:prstGeom>
        </p:spPr>
      </p:pic>
      <p:sp>
        <p:nvSpPr>
          <p:cNvPr id="8" name="Dikdörtgen 7"/>
          <p:cNvSpPr/>
          <p:nvPr/>
        </p:nvSpPr>
        <p:spPr>
          <a:xfrm>
            <a:off x="4355976" y="6088559"/>
            <a:ext cx="5116213"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tr-TR" sz="2400" b="1" cap="none" spc="0" smtClean="0">
                <a:solidFill>
                  <a:schemeClr val="accent4"/>
                </a:solidFill>
                <a:effectLst/>
              </a:rPr>
              <a:t>Ümit ŞENOĞLU</a:t>
            </a:r>
          </a:p>
          <a:p>
            <a:pPr algn="ctr"/>
            <a:r>
              <a:rPr lang="tr-TR" sz="2000" b="1" smtClean="0">
                <a:solidFill>
                  <a:schemeClr val="accent4"/>
                </a:solidFill>
              </a:rPr>
              <a:t>İdari ve Mali İşler Daire Başkanlığı</a:t>
            </a:r>
            <a:endParaRPr lang="tr-TR" sz="2000" b="1" cap="none" spc="0">
              <a:solidFill>
                <a:schemeClr val="accent4"/>
              </a:solidFill>
              <a:effectLst/>
            </a:endParaRP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3" name="Resim 2"/>
          <p:cNvPicPr>
            <a:picLocks noChangeAspect="1"/>
          </p:cNvPicPr>
          <p:nvPr/>
        </p:nvPicPr>
        <p:blipFill>
          <a:blip r:embed="rId2"/>
          <a:srcRect l="4303" t="28597" r="22549" b="9442"/>
          <a:stretch>
            <a:fillRect/>
          </a:stretch>
        </p:blipFill>
        <p:spPr>
          <a:xfrm>
            <a:off x="1403648" y="1124744"/>
            <a:ext cx="7533146" cy="4824536"/>
          </a:xfrm>
          <a:prstGeom prst="rect">
            <a:avLst/>
          </a:prstGeom>
        </p:spPr>
      </p:pic>
    </p:spTree>
    <p:extLst>
      <p:ext uri="{BB962C8B-B14F-4D97-AF65-F5344CB8AC3E}">
        <p14:creationId xmlns:p14="http://schemas.microsoft.com/office/powerpoint/2010/main" val="4004457403"/>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Dikdörtgen 1"/>
          <p:cNvSpPr/>
          <p:nvPr/>
        </p:nvSpPr>
        <p:spPr>
          <a:xfrm>
            <a:off x="1331640" y="908720"/>
            <a:ext cx="8028384" cy="1815882"/>
          </a:xfrm>
          <a:prstGeom prst="rect">
            <a:avLst/>
          </a:prstGeom>
        </p:spPr>
        <p:txBody>
          <a:bodyPr wrap="square">
            <a:spAutoFit/>
          </a:bodyPr>
          <a:lstStyle/>
          <a:p>
            <a:r>
              <a:rPr lang="tr-TR" sz="2800" smtClean="0"/>
              <a:t>Taşınır </a:t>
            </a:r>
            <a:r>
              <a:rPr lang="tr-TR" sz="2800"/>
              <a:t>mal kapsamındaki tesisler kullanılmaz hale gelene kadar idarelerin kullandıkları envanter kayıt sistemlerinde açılacak </a:t>
            </a:r>
            <a:endParaRPr lang="tr-TR" sz="2800" smtClean="0"/>
          </a:p>
          <a:p>
            <a:r>
              <a:rPr lang="tr-TR" sz="2800" b="1" smtClean="0"/>
              <a:t>sanal </a:t>
            </a:r>
            <a:r>
              <a:rPr lang="tr-TR" sz="2800" b="1"/>
              <a:t>ambar kayıtlarında takip edilir. </a:t>
            </a:r>
            <a:endParaRPr lang="tr-TR" sz="2800"/>
          </a:p>
        </p:txBody>
      </p:sp>
      <p:sp>
        <p:nvSpPr>
          <p:cNvPr id="3" name="Dikdörtgen 2"/>
          <p:cNvSpPr/>
          <p:nvPr/>
        </p:nvSpPr>
        <p:spPr>
          <a:xfrm>
            <a:off x="1565412" y="2996952"/>
            <a:ext cx="7128792" cy="1200329"/>
          </a:xfrm>
          <a:prstGeom prst="rect">
            <a:avLst/>
          </a:prstGeom>
        </p:spPr>
        <p:txBody>
          <a:bodyPr wrap="square">
            <a:spAutoFit/>
          </a:bodyPr>
          <a:lstStyle/>
          <a:p>
            <a:r>
              <a:rPr lang="tr-TR" sz="2400">
                <a:solidFill>
                  <a:srgbClr val="FF0000"/>
                </a:solidFill>
              </a:rPr>
              <a:t>Sanal ambar: </a:t>
            </a:r>
            <a:r>
              <a:rPr lang="tr-TR" sz="2400"/>
              <a:t>Tesis kapsamındaki taşınırların yalnızca elektronik ortamda takip edilebilmesi amacıyla oluşturulan ambarı ifade eder.</a:t>
            </a:r>
          </a:p>
        </p:txBody>
      </p:sp>
      <p:sp>
        <p:nvSpPr>
          <p:cNvPr id="4" name="Dikdörtgen 3"/>
          <p:cNvSpPr/>
          <p:nvPr/>
        </p:nvSpPr>
        <p:spPr>
          <a:xfrm>
            <a:off x="1907704" y="4869160"/>
            <a:ext cx="5832648" cy="954107"/>
          </a:xfrm>
          <a:prstGeom prst="rect">
            <a:avLst/>
          </a:prstGeom>
          <a:solidFill>
            <a:srgbClr val="FFFF00"/>
          </a:solidFill>
        </p:spPr>
        <p:txBody>
          <a:bodyPr wrap="square">
            <a:spAutoFit/>
          </a:bodyPr>
          <a:lstStyle/>
          <a:p>
            <a:pPr algn="ctr"/>
            <a:r>
              <a:rPr lang="tr-TR" sz="2800"/>
              <a:t>Taşınır mal kapsamındaki tesisler </a:t>
            </a:r>
            <a:endParaRPr lang="tr-TR" sz="2800" smtClean="0"/>
          </a:p>
          <a:p>
            <a:pPr algn="ctr"/>
            <a:r>
              <a:rPr lang="tr-TR" sz="2800" smtClean="0"/>
              <a:t>kişiler </a:t>
            </a:r>
            <a:r>
              <a:rPr lang="tr-TR" sz="2800"/>
              <a:t>üzerine zimmetlenmez.</a:t>
            </a:r>
          </a:p>
        </p:txBody>
      </p:sp>
    </p:spTree>
    <p:extLst>
      <p:ext uri="{BB962C8B-B14F-4D97-AF65-F5344CB8AC3E}">
        <p14:creationId xmlns:p14="http://schemas.microsoft.com/office/powerpoint/2010/main" val="3953913731"/>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3" name="Resim 2"/>
          <p:cNvPicPr>
            <a:picLocks noChangeAspect="1"/>
          </p:cNvPicPr>
          <p:nvPr/>
        </p:nvPicPr>
        <p:blipFill>
          <a:blip r:embed="rId2"/>
          <a:stretch>
            <a:fillRect/>
          </a:stretch>
        </p:blipFill>
        <p:spPr>
          <a:xfrm>
            <a:off x="2627784" y="2564904"/>
            <a:ext cx="5047926" cy="920576"/>
          </a:xfrm>
          <a:prstGeom prst="rect">
            <a:avLst/>
          </a:prstGeom>
        </p:spPr>
      </p:pic>
    </p:spTree>
    <p:extLst>
      <p:ext uri="{BB962C8B-B14F-4D97-AF65-F5344CB8AC3E}">
        <p14:creationId xmlns:p14="http://schemas.microsoft.com/office/powerpoint/2010/main" val="1597405883"/>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Dikdörtgen 1"/>
          <p:cNvSpPr/>
          <p:nvPr/>
        </p:nvSpPr>
        <p:spPr>
          <a:xfrm>
            <a:off x="1475656" y="2924944"/>
            <a:ext cx="7096687" cy="923330"/>
          </a:xfrm>
          <a:prstGeom prst="rect">
            <a:avLst/>
          </a:prstGeom>
          <a:noFill/>
        </p:spPr>
        <p:txBody>
          <a:bodyPr wrap="none" lIns="91440" tIns="45720" rIns="91440" bIns="45720">
            <a:spAutoFit/>
          </a:bodyPr>
          <a:lstStyle/>
          <a:p>
            <a:pPr algn="ctr"/>
            <a:r>
              <a:rPr lang="tr-TR" sz="5400" b="1" cap="none" spc="0" smtClean="0">
                <a:ln w="22225">
                  <a:solidFill>
                    <a:schemeClr val="accent2"/>
                  </a:solidFill>
                  <a:prstDash val="solid"/>
                </a:ln>
                <a:solidFill>
                  <a:schemeClr val="accent2">
                    <a:lumMod val="40000"/>
                    <a:lumOff val="60000"/>
                  </a:schemeClr>
                </a:solidFill>
                <a:effectLst/>
              </a:rPr>
              <a:t>AMBAR TANIMLAMA</a:t>
            </a:r>
            <a:endParaRPr lang="tr-TR" sz="54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717176969"/>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Dikdörtgen 3"/>
          <p:cNvSpPr/>
          <p:nvPr/>
        </p:nvSpPr>
        <p:spPr>
          <a:xfrm>
            <a:off x="1547664" y="4581128"/>
            <a:ext cx="6984776" cy="1754326"/>
          </a:xfrm>
          <a:prstGeom prst="rect">
            <a:avLst/>
          </a:prstGeom>
        </p:spPr>
        <p:txBody>
          <a:bodyPr wrap="square">
            <a:spAutoFit/>
          </a:bodyPr>
          <a:lstStyle/>
          <a:p>
            <a:pPr algn="just"/>
            <a:r>
              <a:rPr lang="tr-TR" b="1"/>
              <a:t>Ambar Tanımları </a:t>
            </a:r>
            <a:endParaRPr lang="tr-TR"/>
          </a:p>
          <a:p>
            <a:pPr algn="just"/>
            <a:r>
              <a:rPr lang="tr-TR"/>
              <a:t>Taşınırların kaydedileceği fiziki veya sanal ambarlar (Kırtasiye Ambarı, Temizlik Malzemesi Ambarı, Demirbaş Ambarı, Mefruşat Ambarı, Bilişim Malzemeleri Ambarı, Yedek Parça Ambarı vb.) burada tanımlanacaktır. </a:t>
            </a:r>
            <a:r>
              <a:rPr lang="tr-TR" b="1"/>
              <a:t>“Ambarlar” </a:t>
            </a:r>
            <a:r>
              <a:rPr lang="tr-TR"/>
              <a:t>a tıklandığında </a:t>
            </a:r>
            <a:r>
              <a:rPr lang="tr-TR" smtClean="0"/>
              <a:t>yukarıdaki </a:t>
            </a:r>
            <a:r>
              <a:rPr lang="tr-TR"/>
              <a:t>pencere </a:t>
            </a:r>
            <a:r>
              <a:rPr lang="tr-TR" smtClean="0"/>
              <a:t>açılır.</a:t>
            </a:r>
            <a:endParaRPr lang="tr-TR">
              <a:solidFill>
                <a:schemeClr val="tx2"/>
              </a:solidFill>
            </a:endParaRPr>
          </a:p>
        </p:txBody>
      </p:sp>
      <p:pic>
        <p:nvPicPr>
          <p:cNvPr id="3" name="Resim 2"/>
          <p:cNvPicPr>
            <a:picLocks noChangeAspect="1"/>
          </p:cNvPicPr>
          <p:nvPr/>
        </p:nvPicPr>
        <p:blipFill>
          <a:blip r:embed="rId3"/>
          <a:srcRect t="8909" r="27611" b="33816"/>
          <a:stretch>
            <a:fillRect/>
          </a:stretch>
        </p:blipFill>
        <p:spPr>
          <a:xfrm>
            <a:off x="1115616" y="692696"/>
            <a:ext cx="8064896" cy="3816424"/>
          </a:xfrm>
          <a:prstGeom prst="rect">
            <a:avLst/>
          </a:prstGeom>
        </p:spPr>
      </p:pic>
    </p:spTree>
    <p:extLst>
      <p:ext uri="{BB962C8B-B14F-4D97-AF65-F5344CB8AC3E}">
        <p14:creationId xmlns:p14="http://schemas.microsoft.com/office/powerpoint/2010/main" val="1204690139"/>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Dikdörtgen 3"/>
          <p:cNvSpPr/>
          <p:nvPr/>
        </p:nvSpPr>
        <p:spPr>
          <a:xfrm>
            <a:off x="1187624" y="4437112"/>
            <a:ext cx="7632848" cy="2031325"/>
          </a:xfrm>
          <a:prstGeom prst="rect">
            <a:avLst/>
          </a:prstGeom>
        </p:spPr>
        <p:txBody>
          <a:bodyPr wrap="square">
            <a:spAutoFit/>
          </a:bodyPr>
          <a:lstStyle/>
          <a:p>
            <a:pPr algn="just"/>
            <a:r>
              <a:rPr lang="tr-TR"/>
              <a:t>Ambarın adı ve ambarın adresi, ambar sorumlusu alanları doldurulur, </a:t>
            </a:r>
            <a:r>
              <a:rPr lang="tr-TR" b="1"/>
              <a:t>Aktif </a:t>
            </a:r>
            <a:r>
              <a:rPr lang="tr-TR"/>
              <a:t>kutucuğu işaretlenerek </a:t>
            </a:r>
            <a:r>
              <a:rPr lang="tr-TR" b="1"/>
              <a:t>“Kaydet” </a:t>
            </a:r>
            <a:r>
              <a:rPr lang="tr-TR"/>
              <a:t>butonuna tıklanır. Eğer bir ambardan giriş ve çıkış yapılmayacaksa buradaki işaret kaldırılarak pasif hale getirilir. </a:t>
            </a:r>
          </a:p>
          <a:p>
            <a:pPr algn="just"/>
            <a:r>
              <a:rPr lang="tr-TR"/>
              <a:t>Açılmış ambarların ad, adres ve sorumlu bilgileri </a:t>
            </a:r>
            <a:r>
              <a:rPr lang="tr-TR" b="1"/>
              <a:t>“Ambar Düzenle” </a:t>
            </a:r>
            <a:r>
              <a:rPr lang="tr-TR"/>
              <a:t>butonu ile yeniden düzeltilebilir, değiştirilebilir. Bu ambarlara herhangi bir giriş çıkış işlemi yapılmamış ise </a:t>
            </a:r>
            <a:r>
              <a:rPr lang="tr-TR" b="1"/>
              <a:t>“Ambar Sil” </a:t>
            </a:r>
            <a:r>
              <a:rPr lang="tr-TR"/>
              <a:t>butonu ile silinebilirler. </a:t>
            </a:r>
            <a:endParaRPr lang="tr-TR">
              <a:solidFill>
                <a:schemeClr val="tx2"/>
              </a:solidFill>
            </a:endParaRPr>
          </a:p>
        </p:txBody>
      </p:sp>
      <p:pic>
        <p:nvPicPr>
          <p:cNvPr id="5" name="Resim 4"/>
          <p:cNvPicPr>
            <a:picLocks noChangeAspect="1"/>
          </p:cNvPicPr>
          <p:nvPr/>
        </p:nvPicPr>
        <p:blipFill>
          <a:blip r:embed="rId3"/>
          <a:srcRect l="39709" t="41882" r="40968" b="34363"/>
          <a:stretch>
            <a:fillRect/>
          </a:stretch>
        </p:blipFill>
        <p:spPr>
          <a:xfrm>
            <a:off x="1331640" y="2564904"/>
            <a:ext cx="2736304" cy="1822068"/>
          </a:xfrm>
          <a:prstGeom prst="rect">
            <a:avLst/>
          </a:prstGeom>
        </p:spPr>
      </p:pic>
      <p:pic>
        <p:nvPicPr>
          <p:cNvPr id="6" name="Resim 5"/>
          <p:cNvPicPr>
            <a:picLocks noChangeAspect="1"/>
          </p:cNvPicPr>
          <p:nvPr/>
        </p:nvPicPr>
        <p:blipFill>
          <a:blip r:embed="rId4"/>
          <a:srcRect t="8909" r="47386" b="59277"/>
          <a:stretch>
            <a:fillRect/>
          </a:stretch>
        </p:blipFill>
        <p:spPr>
          <a:xfrm>
            <a:off x="5004048" y="806881"/>
            <a:ext cx="4068452" cy="1940101"/>
          </a:xfrm>
          <a:prstGeom prst="rect">
            <a:avLst/>
          </a:prstGeom>
        </p:spPr>
      </p:pic>
      <p:cxnSp>
        <p:nvCxnSpPr>
          <p:cNvPr id="8" name="Düz Ok Bağlayıcısı 7"/>
          <p:cNvCxnSpPr/>
          <p:nvPr/>
        </p:nvCxnSpPr>
        <p:spPr>
          <a:xfrm flipV="1">
            <a:off x="6156176" y="1700808"/>
            <a:ext cx="432048" cy="28803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0" name="Dikdörtgen 9"/>
          <p:cNvSpPr/>
          <p:nvPr/>
        </p:nvSpPr>
        <p:spPr>
          <a:xfrm>
            <a:off x="939877" y="1065510"/>
            <a:ext cx="4572000" cy="923330"/>
          </a:xfrm>
          <a:prstGeom prst="rect">
            <a:avLst/>
          </a:prstGeom>
        </p:spPr>
        <p:txBody>
          <a:bodyPr>
            <a:spAutoFit/>
          </a:bodyPr>
          <a:lstStyle/>
          <a:p>
            <a:r>
              <a:rPr lang="tr-TR">
                <a:solidFill>
                  <a:srgbClr val="000000"/>
                </a:solidFill>
                <a:latin typeface="Times New Roman" panose="02020603050405020304" pitchFamily="18" charset="0"/>
              </a:rPr>
              <a:t>Yeni bir ambar tanımlanmak istendiğinde açılan pencerede </a:t>
            </a:r>
            <a:r>
              <a:rPr lang="tr-TR" b="1">
                <a:solidFill>
                  <a:srgbClr val="000000"/>
                </a:solidFill>
                <a:latin typeface="Times New Roman" panose="02020603050405020304" pitchFamily="18" charset="0"/>
              </a:rPr>
              <a:t>“Ambar Ekle” </a:t>
            </a:r>
            <a:r>
              <a:rPr lang="tr-TR">
                <a:solidFill>
                  <a:srgbClr val="000000"/>
                </a:solidFill>
                <a:latin typeface="Times New Roman" panose="02020603050405020304" pitchFamily="18" charset="0"/>
              </a:rPr>
              <a:t>ye basıldığında aşağıdaki pencere açılacaktır</a:t>
            </a:r>
            <a:r>
              <a:rPr lang="tr-TR" b="1">
                <a:solidFill>
                  <a:srgbClr val="000000"/>
                </a:solidFill>
                <a:latin typeface="Times New Roman" panose="02020603050405020304" pitchFamily="18" charset="0"/>
              </a:rPr>
              <a:t>. </a:t>
            </a:r>
            <a:endParaRPr lang="tr-TR"/>
          </a:p>
        </p:txBody>
      </p:sp>
      <p:cxnSp>
        <p:nvCxnSpPr>
          <p:cNvPr id="11" name="Düz Ok Bağlayıcısı 10"/>
          <p:cNvCxnSpPr/>
          <p:nvPr/>
        </p:nvCxnSpPr>
        <p:spPr>
          <a:xfrm>
            <a:off x="1835696" y="3573016"/>
            <a:ext cx="576064"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74598662"/>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3" name="Resim 2"/>
          <p:cNvPicPr>
            <a:picLocks noChangeAspect="1"/>
          </p:cNvPicPr>
          <p:nvPr/>
        </p:nvPicPr>
        <p:blipFill>
          <a:blip r:embed="rId3"/>
          <a:stretch>
            <a:fillRect/>
          </a:stretch>
        </p:blipFill>
        <p:spPr>
          <a:xfrm>
            <a:off x="1201795" y="764704"/>
            <a:ext cx="7843334" cy="3744416"/>
          </a:xfrm>
          <a:prstGeom prst="rect">
            <a:avLst/>
          </a:prstGeom>
        </p:spPr>
      </p:pic>
      <p:sp>
        <p:nvSpPr>
          <p:cNvPr id="4" name="Dikdörtgen 3"/>
          <p:cNvSpPr/>
          <p:nvPr/>
        </p:nvSpPr>
        <p:spPr>
          <a:xfrm>
            <a:off x="2771800" y="3140968"/>
            <a:ext cx="6273329" cy="1200329"/>
          </a:xfrm>
          <a:prstGeom prst="rect">
            <a:avLst/>
          </a:prstGeom>
        </p:spPr>
        <p:txBody>
          <a:bodyPr wrap="square">
            <a:spAutoFit/>
          </a:bodyPr>
          <a:lstStyle/>
          <a:p>
            <a:pPr algn="just"/>
            <a:r>
              <a:rPr lang="tr-TR"/>
              <a:t>İstek birimlerinden gelen talepleri karşılamak istediğimizde açılan pencerede malzemeler </a:t>
            </a:r>
            <a:r>
              <a:rPr lang="tr-TR" err="1" smtClean="0"/>
              <a:t>listenmiyor ve  kayıt bulunamadı uyarısını alıyorsak, kendimizi ilgili ambara ambar sorumlusu olarak tanıtmamız gerekir.</a:t>
            </a:r>
          </a:p>
        </p:txBody>
      </p:sp>
      <p:pic>
        <p:nvPicPr>
          <p:cNvPr id="7" name="Resim 6"/>
          <p:cNvPicPr>
            <a:picLocks noChangeAspect="1"/>
          </p:cNvPicPr>
          <p:nvPr/>
        </p:nvPicPr>
        <p:blipFill>
          <a:blip r:embed="rId4"/>
          <a:stretch>
            <a:fillRect/>
          </a:stretch>
        </p:blipFill>
        <p:spPr>
          <a:xfrm>
            <a:off x="2195736" y="1844824"/>
            <a:ext cx="749873" cy="335309"/>
          </a:xfrm>
          <a:prstGeom prst="rect">
            <a:avLst/>
          </a:prstGeom>
        </p:spPr>
      </p:pic>
      <p:pic>
        <p:nvPicPr>
          <p:cNvPr id="9" name="Resim 8"/>
          <p:cNvPicPr>
            <a:picLocks noChangeAspect="1"/>
          </p:cNvPicPr>
          <p:nvPr/>
        </p:nvPicPr>
        <p:blipFill>
          <a:blip r:embed="rId5"/>
          <a:srcRect l="19915" t="16851" r="41084" b="32595"/>
          <a:stretch>
            <a:fillRect/>
          </a:stretch>
        </p:blipFill>
        <p:spPr>
          <a:xfrm>
            <a:off x="2771800" y="4401108"/>
            <a:ext cx="3384376" cy="2376264"/>
          </a:xfrm>
          <a:prstGeom prst="rect">
            <a:avLst/>
          </a:prstGeom>
        </p:spPr>
      </p:pic>
      <p:pic>
        <p:nvPicPr>
          <p:cNvPr id="12" name="Resim 11"/>
          <p:cNvPicPr>
            <a:picLocks noChangeAspect="1"/>
          </p:cNvPicPr>
          <p:nvPr/>
        </p:nvPicPr>
        <p:blipFill>
          <a:blip r:embed="rId4"/>
          <a:stretch>
            <a:fillRect/>
          </a:stretch>
        </p:blipFill>
        <p:spPr>
          <a:xfrm rot="1118994">
            <a:off x="2951205" y="4401277"/>
            <a:ext cx="749873" cy="335309"/>
          </a:xfrm>
          <a:prstGeom prst="rect">
            <a:avLst/>
          </a:prstGeom>
        </p:spPr>
      </p:pic>
      <p:pic>
        <p:nvPicPr>
          <p:cNvPr id="13" name="Resim 12"/>
          <p:cNvPicPr>
            <a:picLocks noChangeAspect="1"/>
          </p:cNvPicPr>
          <p:nvPr/>
        </p:nvPicPr>
        <p:blipFill>
          <a:blip r:embed="rId4"/>
          <a:stretch>
            <a:fillRect/>
          </a:stretch>
        </p:blipFill>
        <p:spPr>
          <a:xfrm rot="9436473">
            <a:off x="5781240" y="6081108"/>
            <a:ext cx="749873" cy="335309"/>
          </a:xfrm>
          <a:prstGeom prst="rect">
            <a:avLst/>
          </a:prstGeom>
        </p:spPr>
      </p:pic>
    </p:spTree>
    <p:extLst>
      <p:ext uri="{BB962C8B-B14F-4D97-AF65-F5344CB8AC3E}">
        <p14:creationId xmlns:p14="http://schemas.microsoft.com/office/powerpoint/2010/main" val="1553904239"/>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Dikdörtgen 1"/>
          <p:cNvSpPr/>
          <p:nvPr/>
        </p:nvSpPr>
        <p:spPr>
          <a:xfrm>
            <a:off x="1052466" y="2924944"/>
            <a:ext cx="7943072" cy="923330"/>
          </a:xfrm>
          <a:prstGeom prst="rect">
            <a:avLst/>
          </a:prstGeom>
          <a:noFill/>
        </p:spPr>
        <p:txBody>
          <a:bodyPr wrap="none" lIns="91440" tIns="45720" rIns="91440" bIns="45720">
            <a:spAutoFit/>
          </a:bodyPr>
          <a:lstStyle/>
          <a:p>
            <a:pPr algn="ctr"/>
            <a:r>
              <a:rPr lang="tr-TR" sz="5400" b="1" cap="none" spc="0" smtClean="0">
                <a:ln w="22225">
                  <a:solidFill>
                    <a:schemeClr val="accent2"/>
                  </a:solidFill>
                  <a:prstDash val="solid"/>
                </a:ln>
                <a:solidFill>
                  <a:schemeClr val="accent2">
                    <a:lumMod val="40000"/>
                    <a:lumOff val="60000"/>
                  </a:schemeClr>
                </a:solidFill>
                <a:effectLst/>
              </a:rPr>
              <a:t>MALZEME TANIMLAMA</a:t>
            </a:r>
            <a:endParaRPr lang="tr-TR" sz="54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741998027"/>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Dikdörtgen 3"/>
          <p:cNvSpPr/>
          <p:nvPr/>
        </p:nvSpPr>
        <p:spPr>
          <a:xfrm>
            <a:off x="1187624" y="692696"/>
            <a:ext cx="7632848" cy="2862322"/>
          </a:xfrm>
          <a:prstGeom prst="rect">
            <a:avLst/>
          </a:prstGeom>
        </p:spPr>
        <p:txBody>
          <a:bodyPr wrap="square">
            <a:spAutoFit/>
          </a:bodyPr>
          <a:lstStyle/>
          <a:p>
            <a:pPr algn="just"/>
            <a:r>
              <a:rPr lang="tr-TR" b="1"/>
              <a:t>Taşınır Kod Listesi Ve Malzeme Tanımları </a:t>
            </a:r>
            <a:endParaRPr lang="tr-TR" b="1" smtClean="0"/>
          </a:p>
          <a:p>
            <a:pPr algn="just"/>
            <a:endParaRPr lang="tr-TR"/>
          </a:p>
          <a:p>
            <a:pPr algn="just"/>
            <a:r>
              <a:rPr lang="tr-TR"/>
              <a:t>İdarenin edindiği veya edineceği taşınırlar öncelikle bu bölümde tanımlanmalıdır. </a:t>
            </a:r>
          </a:p>
          <a:p>
            <a:pPr algn="just"/>
            <a:r>
              <a:rPr lang="tr-TR" b="1"/>
              <a:t>Malzemelerin tanımı; </a:t>
            </a:r>
            <a:r>
              <a:rPr lang="tr-TR"/>
              <a:t>Taşınır Kod Listesindeki sınıflandırmaya ve bu sınıflandırmadaki detaylandırmalara göre, taşınırların ayırıcı özellikleri ile taşınırların giriş ve çıkış işleminde esas alınan ölçü birimleri dikkate alınarak bu bölümde yapılır. </a:t>
            </a:r>
          </a:p>
          <a:p>
            <a:pPr algn="just"/>
            <a:r>
              <a:rPr lang="tr-TR" b="1"/>
              <a:t>“</a:t>
            </a:r>
            <a:r>
              <a:rPr lang="tr-TR" b="1" smtClean="0"/>
              <a:t>Taşınır </a:t>
            </a:r>
            <a:r>
              <a:rPr lang="tr-TR" b="1"/>
              <a:t>Kod Listesi ve Malzemeler” </a:t>
            </a:r>
            <a:r>
              <a:rPr lang="tr-TR"/>
              <a:t>menüsüne tıklandığında aşağıdaki pencere gelecektir. </a:t>
            </a:r>
            <a:r>
              <a:rPr lang="tr-TR" smtClean="0"/>
              <a:t> </a:t>
            </a:r>
            <a:endParaRPr lang="tr-TR">
              <a:solidFill>
                <a:schemeClr val="tx2"/>
              </a:solidFill>
            </a:endParaRPr>
          </a:p>
        </p:txBody>
      </p:sp>
      <p:pic>
        <p:nvPicPr>
          <p:cNvPr id="2" name="Resim 1"/>
          <p:cNvPicPr>
            <a:picLocks noChangeAspect="1"/>
          </p:cNvPicPr>
          <p:nvPr/>
        </p:nvPicPr>
        <p:blipFill>
          <a:blip r:embed="rId3"/>
          <a:srcRect t="6934" r="10673" b="0"/>
          <a:stretch>
            <a:fillRect/>
          </a:stretch>
        </p:blipFill>
        <p:spPr>
          <a:xfrm>
            <a:off x="1201829" y="3501008"/>
            <a:ext cx="7926836" cy="2163497"/>
          </a:xfrm>
          <a:prstGeom prst="rect">
            <a:avLst/>
          </a:prstGeom>
        </p:spPr>
      </p:pic>
    </p:spTree>
    <p:extLst>
      <p:ext uri="{BB962C8B-B14F-4D97-AF65-F5344CB8AC3E}">
        <p14:creationId xmlns:p14="http://schemas.microsoft.com/office/powerpoint/2010/main" val="3063214487"/>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Dikdörtgen 3"/>
          <p:cNvSpPr/>
          <p:nvPr/>
        </p:nvSpPr>
        <p:spPr>
          <a:xfrm>
            <a:off x="1187624" y="692696"/>
            <a:ext cx="7632848" cy="1754326"/>
          </a:xfrm>
          <a:prstGeom prst="rect">
            <a:avLst/>
          </a:prstGeom>
        </p:spPr>
        <p:txBody>
          <a:bodyPr wrap="square">
            <a:spAutoFit/>
          </a:bodyPr>
          <a:lstStyle/>
          <a:p>
            <a:pPr algn="just"/>
            <a:r>
              <a:rPr lang="tr-TR"/>
              <a:t>Tanımlanmak istenen taşınırın kaydedileceği hesap koduna göre (Örneğin; 253 Makine ve Cihazlar) ilgili bölüme tıklanır ve açılan her alt menüden son sınıflandırmaya kadar gidilir. </a:t>
            </a:r>
          </a:p>
          <a:p>
            <a:pPr algn="just"/>
            <a:r>
              <a:rPr lang="tr-TR"/>
              <a:t>Kısa yoldan ilgili detaya inebilmek için üst barda yer alan </a:t>
            </a:r>
            <a:r>
              <a:rPr lang="tr-TR" b="1" smtClean="0"/>
              <a:t>Taşınır </a:t>
            </a:r>
            <a:r>
              <a:rPr lang="tr-TR" b="1"/>
              <a:t>Grubu Sorgula </a:t>
            </a:r>
            <a:r>
              <a:rPr lang="tr-TR"/>
              <a:t>butonu tıklanarak açılan pencereye ilgili ürünün ismi yazılıp sorgulanır. </a:t>
            </a:r>
            <a:endParaRPr lang="tr-TR">
              <a:solidFill>
                <a:schemeClr val="tx2"/>
              </a:solidFill>
            </a:endParaRPr>
          </a:p>
        </p:txBody>
      </p:sp>
      <p:pic>
        <p:nvPicPr>
          <p:cNvPr id="3" name="Resim 2"/>
          <p:cNvPicPr>
            <a:picLocks noChangeAspect="1"/>
          </p:cNvPicPr>
          <p:nvPr/>
        </p:nvPicPr>
        <p:blipFill>
          <a:blip r:embed="rId3"/>
          <a:stretch>
            <a:fillRect/>
          </a:stretch>
        </p:blipFill>
        <p:spPr>
          <a:xfrm>
            <a:off x="1160457" y="2447022"/>
            <a:ext cx="7776864" cy="3070210"/>
          </a:xfrm>
          <a:prstGeom prst="rect">
            <a:avLst/>
          </a:prstGeom>
        </p:spPr>
      </p:pic>
      <p:cxnSp>
        <p:nvCxnSpPr>
          <p:cNvPr id="5" name="Düz Ok Bağlayıcısı 4"/>
          <p:cNvCxnSpPr/>
          <p:nvPr/>
        </p:nvCxnSpPr>
        <p:spPr>
          <a:xfrm flipV="1">
            <a:off x="5940152" y="2996952"/>
            <a:ext cx="504056" cy="36004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8" name="Dikdörtgen 7"/>
          <p:cNvSpPr/>
          <p:nvPr/>
        </p:nvSpPr>
        <p:spPr>
          <a:xfrm>
            <a:off x="1151883" y="5517232"/>
            <a:ext cx="7781800" cy="1200329"/>
          </a:xfrm>
          <a:prstGeom prst="rect">
            <a:avLst/>
          </a:prstGeom>
        </p:spPr>
        <p:txBody>
          <a:bodyPr wrap="square">
            <a:spAutoFit/>
          </a:bodyPr>
          <a:lstStyle/>
          <a:p>
            <a:pPr algn="just"/>
            <a:r>
              <a:rPr lang="tr-TR">
                <a:solidFill>
                  <a:srgbClr val="000000"/>
                </a:solidFill>
              </a:rPr>
              <a:t>Yukarıdaki şekilde görülebileceği gibi; arama kriteri “kalem” </a:t>
            </a:r>
            <a:r>
              <a:rPr lang="tr-TR" smtClean="0">
                <a:solidFill>
                  <a:srgbClr val="000000"/>
                </a:solidFill>
              </a:rPr>
              <a:t>yazılıp </a:t>
            </a:r>
            <a:r>
              <a:rPr lang="tr-TR" b="1">
                <a:solidFill>
                  <a:srgbClr val="000000"/>
                </a:solidFill>
              </a:rPr>
              <a:t>“Sorgula” </a:t>
            </a:r>
            <a:r>
              <a:rPr lang="tr-TR">
                <a:solidFill>
                  <a:srgbClr val="000000"/>
                </a:solidFill>
              </a:rPr>
              <a:t>denildiğinde, içinde kalem ifadesi geçen tüm detaylar listelenir. Gitmek istenilen detaya ilişkin satıra tıklanıp </a:t>
            </a:r>
            <a:r>
              <a:rPr lang="tr-TR" b="1">
                <a:solidFill>
                  <a:srgbClr val="000000"/>
                </a:solidFill>
              </a:rPr>
              <a:t>“Seçili </a:t>
            </a:r>
            <a:r>
              <a:rPr lang="tr-TR" b="1" smtClean="0">
                <a:solidFill>
                  <a:srgbClr val="000000"/>
                </a:solidFill>
              </a:rPr>
              <a:t>Taşınır </a:t>
            </a:r>
            <a:r>
              <a:rPr lang="tr-TR" b="1">
                <a:solidFill>
                  <a:srgbClr val="000000"/>
                </a:solidFill>
              </a:rPr>
              <a:t>Grubuna Git” </a:t>
            </a:r>
            <a:r>
              <a:rPr lang="tr-TR">
                <a:solidFill>
                  <a:srgbClr val="000000"/>
                </a:solidFill>
              </a:rPr>
              <a:t>butonu basıldığında taşınır kod listesinin ilgili detayına hızlıca gider. </a:t>
            </a:r>
            <a:endParaRPr lang="tr-TR"/>
          </a:p>
        </p:txBody>
      </p:sp>
    </p:spTree>
    <p:extLst>
      <p:ext uri="{BB962C8B-B14F-4D97-AF65-F5344CB8AC3E}">
        <p14:creationId xmlns:p14="http://schemas.microsoft.com/office/powerpoint/2010/main" val="2515319858"/>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Dikdörtgen 1"/>
          <p:cNvSpPr/>
          <p:nvPr/>
        </p:nvSpPr>
        <p:spPr>
          <a:xfrm>
            <a:off x="1763688" y="980728"/>
            <a:ext cx="6534472" cy="5693866"/>
          </a:xfrm>
          <a:prstGeom prst="rect">
            <a:avLst/>
          </a:prstGeom>
        </p:spPr>
        <p:txBody>
          <a:bodyPr wrap="square">
            <a:spAutoFit/>
          </a:bodyPr>
          <a:lstStyle/>
          <a:p>
            <a:r>
              <a:rPr lang="tr-TR" sz="2800"/>
              <a:t>TAŞINIR MAL </a:t>
            </a:r>
            <a:r>
              <a:rPr lang="tr-TR" sz="2800" smtClean="0"/>
              <a:t>YÖNETMELİĞİ</a:t>
            </a:r>
          </a:p>
          <a:p>
            <a:endParaRPr lang="tr-TR" sz="2800"/>
          </a:p>
          <a:p>
            <a:r>
              <a:rPr lang="tr-TR" sz="2800"/>
              <a:t>Bakanlar Kurulu Kararının Tarihi : 28/12/2006 No : </a:t>
            </a:r>
            <a:r>
              <a:rPr lang="tr-TR" sz="2800" smtClean="0"/>
              <a:t>2006/11545</a:t>
            </a:r>
          </a:p>
          <a:p>
            <a:endParaRPr lang="tr-TR" sz="2800"/>
          </a:p>
          <a:p>
            <a:r>
              <a:rPr lang="tr-TR" sz="2800"/>
              <a:t>Dayandığı Kanunun Tarihi : </a:t>
            </a:r>
            <a:endParaRPr lang="tr-TR" sz="2800" smtClean="0"/>
          </a:p>
          <a:p>
            <a:r>
              <a:rPr lang="tr-TR" sz="2800" smtClean="0"/>
              <a:t>10/12/2003 </a:t>
            </a:r>
            <a:r>
              <a:rPr lang="tr-TR" sz="2800"/>
              <a:t>No : </a:t>
            </a:r>
            <a:r>
              <a:rPr lang="tr-TR" sz="2800" smtClean="0"/>
              <a:t>5018</a:t>
            </a:r>
          </a:p>
          <a:p>
            <a:endParaRPr lang="tr-TR" sz="2800"/>
          </a:p>
          <a:p>
            <a:r>
              <a:rPr lang="tr-TR" sz="2800"/>
              <a:t>Yayımlandığı R.Gazetenin Tarihi : 18/1/2007 No : </a:t>
            </a:r>
            <a:r>
              <a:rPr lang="tr-TR" sz="2800" smtClean="0"/>
              <a:t>26407</a:t>
            </a:r>
          </a:p>
          <a:p>
            <a:endParaRPr lang="tr-TR" sz="2800"/>
          </a:p>
          <a:p>
            <a:r>
              <a:rPr lang="tr-TR" sz="2800"/>
              <a:t>Yayımlandığı Düsturun Tertibi : </a:t>
            </a:r>
            <a:endParaRPr lang="tr-TR" sz="2800" smtClean="0"/>
          </a:p>
          <a:p>
            <a:r>
              <a:rPr lang="tr-TR" sz="2800" smtClean="0"/>
              <a:t>5 </a:t>
            </a:r>
            <a:r>
              <a:rPr lang="tr-TR" sz="2800"/>
              <a:t>Cilt : 46</a:t>
            </a:r>
          </a:p>
        </p:txBody>
      </p:sp>
    </p:spTree>
    <p:extLst>
      <p:ext uri="{BB962C8B-B14F-4D97-AF65-F5344CB8AC3E}">
        <p14:creationId xmlns:p14="http://schemas.microsoft.com/office/powerpoint/2010/main" val="2749719560"/>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Dikdörtgen 1"/>
          <p:cNvSpPr/>
          <p:nvPr/>
        </p:nvSpPr>
        <p:spPr>
          <a:xfrm>
            <a:off x="1331640" y="764704"/>
            <a:ext cx="7560840" cy="2031325"/>
          </a:xfrm>
          <a:prstGeom prst="rect">
            <a:avLst/>
          </a:prstGeom>
        </p:spPr>
        <p:txBody>
          <a:bodyPr wrap="square">
            <a:spAutoFit/>
          </a:bodyPr>
          <a:lstStyle/>
          <a:p>
            <a:pPr algn="just"/>
            <a:r>
              <a:rPr lang="tr-TR">
                <a:solidFill>
                  <a:srgbClr val="000000"/>
                </a:solidFill>
              </a:rPr>
              <a:t>Gelinen son detayda tanımlı malzeme bulunuyorsa ilgili detayın üzerinde iken </a:t>
            </a:r>
            <a:r>
              <a:rPr lang="tr-TR" b="1">
                <a:solidFill>
                  <a:srgbClr val="000000"/>
                </a:solidFill>
              </a:rPr>
              <a:t>“Malzemeleri Göster” </a:t>
            </a:r>
            <a:r>
              <a:rPr lang="tr-TR">
                <a:solidFill>
                  <a:srgbClr val="000000"/>
                </a:solidFill>
              </a:rPr>
              <a:t>butonu ile hangi malzemelerin tanımlı olduğuna bakılır. Bir detayda tanımlı malzeme olup olmadığı ilgili detayın renginden anlaşılır. </a:t>
            </a:r>
          </a:p>
          <a:p>
            <a:pPr algn="just"/>
            <a:r>
              <a:rPr lang="tr-TR">
                <a:solidFill>
                  <a:srgbClr val="000000"/>
                </a:solidFill>
              </a:rPr>
              <a:t>Aşağıdaki şekilde Buzdolabı detayında da görülebileceği gibi, </a:t>
            </a:r>
            <a:r>
              <a:rPr lang="tr-TR" b="1">
                <a:solidFill>
                  <a:srgbClr val="FF0066"/>
                </a:solidFill>
              </a:rPr>
              <a:t>pembe</a:t>
            </a:r>
            <a:r>
              <a:rPr lang="tr-TR" b="1">
                <a:solidFill>
                  <a:srgbClr val="000000"/>
                </a:solidFill>
              </a:rPr>
              <a:t> </a:t>
            </a:r>
            <a:r>
              <a:rPr lang="tr-TR">
                <a:solidFill>
                  <a:srgbClr val="000000"/>
                </a:solidFill>
              </a:rPr>
              <a:t>renge boyanmış detaylarda tanımlı malzemeler bulunmaktadır. </a:t>
            </a:r>
            <a:r>
              <a:rPr lang="tr-TR" b="1">
                <a:solidFill>
                  <a:srgbClr val="000000"/>
                </a:solidFill>
              </a:rPr>
              <a:t>“Malzemeleri Göster” </a:t>
            </a:r>
            <a:r>
              <a:rPr lang="tr-TR">
                <a:solidFill>
                  <a:srgbClr val="000000"/>
                </a:solidFill>
              </a:rPr>
              <a:t>butonu ile tanımlı malzemelere bakılır. </a:t>
            </a:r>
            <a:endParaRPr lang="tr-TR"/>
          </a:p>
        </p:txBody>
      </p:sp>
      <p:pic>
        <p:nvPicPr>
          <p:cNvPr id="6" name="Resim 5"/>
          <p:cNvPicPr>
            <a:picLocks noChangeAspect="1"/>
          </p:cNvPicPr>
          <p:nvPr/>
        </p:nvPicPr>
        <p:blipFill>
          <a:blip r:embed="rId3"/>
          <a:stretch>
            <a:fillRect/>
          </a:stretch>
        </p:blipFill>
        <p:spPr>
          <a:xfrm>
            <a:off x="1375575" y="2796029"/>
            <a:ext cx="7660921" cy="3884185"/>
          </a:xfrm>
          <a:prstGeom prst="rect">
            <a:avLst/>
          </a:prstGeom>
        </p:spPr>
      </p:pic>
      <p:pic>
        <p:nvPicPr>
          <p:cNvPr id="7" name="Resim 6"/>
          <p:cNvPicPr>
            <a:picLocks noChangeAspect="1"/>
          </p:cNvPicPr>
          <p:nvPr/>
        </p:nvPicPr>
        <p:blipFill>
          <a:blip r:embed="rId4"/>
          <a:stretch>
            <a:fillRect/>
          </a:stretch>
        </p:blipFill>
        <p:spPr>
          <a:xfrm rot="20916899" flipV="1">
            <a:off x="3419135" y="2617656"/>
            <a:ext cx="1033683" cy="825134"/>
          </a:xfrm>
          <a:prstGeom prst="rect">
            <a:avLst/>
          </a:prstGeom>
        </p:spPr>
      </p:pic>
    </p:spTree>
    <p:extLst>
      <p:ext uri="{BB962C8B-B14F-4D97-AF65-F5344CB8AC3E}">
        <p14:creationId xmlns:p14="http://schemas.microsoft.com/office/powerpoint/2010/main" val="3900254569"/>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Dikdörtgen 1"/>
          <p:cNvSpPr/>
          <p:nvPr/>
        </p:nvSpPr>
        <p:spPr>
          <a:xfrm>
            <a:off x="1331640" y="764704"/>
            <a:ext cx="7560840" cy="1200329"/>
          </a:xfrm>
          <a:prstGeom prst="rect">
            <a:avLst/>
          </a:prstGeom>
        </p:spPr>
        <p:txBody>
          <a:bodyPr wrap="square">
            <a:spAutoFit/>
          </a:bodyPr>
          <a:lstStyle/>
          <a:p>
            <a:pPr algn="just"/>
            <a:r>
              <a:rPr lang="tr-TR"/>
              <a:t>Tanımı yapılmış malzeme aradığımız malzeme değilse aynı detayda yeni malzeme tanımı yapılmalıdır. Bunun için </a:t>
            </a:r>
            <a:r>
              <a:rPr lang="tr-TR" b="1"/>
              <a:t>“Malzeme Tanımla” </a:t>
            </a:r>
            <a:r>
              <a:rPr lang="tr-TR"/>
              <a:t>butonuna tıklanarak açılan pencerede ilgili alanlar doldurularak malzeme tanımı yapılır. </a:t>
            </a:r>
          </a:p>
        </p:txBody>
      </p:sp>
      <p:pic>
        <p:nvPicPr>
          <p:cNvPr id="6" name="Resim 5"/>
          <p:cNvPicPr>
            <a:picLocks noChangeAspect="1"/>
          </p:cNvPicPr>
          <p:nvPr/>
        </p:nvPicPr>
        <p:blipFill>
          <a:blip r:embed="rId3"/>
          <a:srcRect l="19166" t="44104" r="0" b="28088"/>
          <a:stretch>
            <a:fillRect/>
          </a:stretch>
        </p:blipFill>
        <p:spPr>
          <a:xfrm>
            <a:off x="2267744" y="1700808"/>
            <a:ext cx="6192688" cy="1080120"/>
          </a:xfrm>
          <a:prstGeom prst="rect">
            <a:avLst/>
          </a:prstGeom>
        </p:spPr>
      </p:pic>
      <p:pic>
        <p:nvPicPr>
          <p:cNvPr id="7" name="Resim 6"/>
          <p:cNvPicPr>
            <a:picLocks noChangeAspect="1"/>
          </p:cNvPicPr>
          <p:nvPr/>
        </p:nvPicPr>
        <p:blipFill>
          <a:blip r:embed="rId4"/>
          <a:stretch>
            <a:fillRect/>
          </a:stretch>
        </p:blipFill>
        <p:spPr>
          <a:xfrm rot="17443557" flipV="1">
            <a:off x="1841941" y="1955892"/>
            <a:ext cx="714003" cy="569951"/>
          </a:xfrm>
          <a:prstGeom prst="rect">
            <a:avLst/>
          </a:prstGeom>
        </p:spPr>
      </p:pic>
      <p:sp>
        <p:nvSpPr>
          <p:cNvPr id="3" name="Dikdörtgen 2"/>
          <p:cNvSpPr/>
          <p:nvPr/>
        </p:nvSpPr>
        <p:spPr>
          <a:xfrm>
            <a:off x="1259632" y="2765827"/>
            <a:ext cx="7704856" cy="923330"/>
          </a:xfrm>
          <a:prstGeom prst="rect">
            <a:avLst/>
          </a:prstGeom>
        </p:spPr>
        <p:txBody>
          <a:bodyPr wrap="square">
            <a:spAutoFit/>
          </a:bodyPr>
          <a:lstStyle/>
          <a:p>
            <a:r>
              <a:rPr lang="tr-TR" b="1">
                <a:solidFill>
                  <a:srgbClr val="000000"/>
                </a:solidFill>
              </a:rPr>
              <a:t>Örneğin; </a:t>
            </a:r>
            <a:r>
              <a:rPr lang="tr-TR">
                <a:solidFill>
                  <a:srgbClr val="000000"/>
                </a:solidFill>
              </a:rPr>
              <a:t>Taşınır Kod Listesinde “</a:t>
            </a:r>
            <a:r>
              <a:rPr lang="tr-TR" smtClean="0">
                <a:solidFill>
                  <a:srgbClr val="000000"/>
                </a:solidFill>
              </a:rPr>
              <a:t>253.3.2.1.1</a:t>
            </a:r>
            <a:r>
              <a:rPr lang="tr-TR">
                <a:solidFill>
                  <a:srgbClr val="000000"/>
                </a:solidFill>
              </a:rPr>
              <a:t>” detayına bir </a:t>
            </a:r>
            <a:r>
              <a:rPr lang="tr-TR" smtClean="0">
                <a:solidFill>
                  <a:srgbClr val="000000"/>
                </a:solidFill>
              </a:rPr>
              <a:t>“Buzdolapları” </a:t>
            </a:r>
            <a:r>
              <a:rPr lang="tr-TR">
                <a:solidFill>
                  <a:srgbClr val="000000"/>
                </a:solidFill>
              </a:rPr>
              <a:t>ürünü tanımlamak istendiğinde, öncelikle yukarıda belirtildiği şekilde, taşınır kodunun son detayına inilir</a:t>
            </a:r>
            <a:r>
              <a:rPr lang="tr-TR" smtClean="0">
                <a:solidFill>
                  <a:srgbClr val="000000"/>
                </a:solidFill>
              </a:rPr>
              <a:t>:</a:t>
            </a:r>
            <a:endParaRPr lang="tr-TR">
              <a:solidFill>
                <a:srgbClr val="000000"/>
              </a:solidFill>
            </a:endParaRPr>
          </a:p>
        </p:txBody>
      </p:sp>
      <p:pic>
        <p:nvPicPr>
          <p:cNvPr id="4" name="Resim 3"/>
          <p:cNvPicPr>
            <a:picLocks noChangeAspect="1"/>
          </p:cNvPicPr>
          <p:nvPr/>
        </p:nvPicPr>
        <p:blipFill>
          <a:blip r:embed="rId5"/>
          <a:srcRect l="7153" r="0"/>
          <a:stretch>
            <a:fillRect/>
          </a:stretch>
        </p:blipFill>
        <p:spPr>
          <a:xfrm>
            <a:off x="3419872" y="3826555"/>
            <a:ext cx="5608253" cy="3021466"/>
          </a:xfrm>
          <a:prstGeom prst="rect">
            <a:avLst/>
          </a:prstGeom>
        </p:spPr>
      </p:pic>
      <p:sp>
        <p:nvSpPr>
          <p:cNvPr id="5" name="Dikdörtgen 4"/>
          <p:cNvSpPr/>
          <p:nvPr/>
        </p:nvSpPr>
        <p:spPr>
          <a:xfrm>
            <a:off x="683568" y="3827772"/>
            <a:ext cx="2736304" cy="2585323"/>
          </a:xfrm>
          <a:prstGeom prst="rect">
            <a:avLst/>
          </a:prstGeom>
        </p:spPr>
        <p:txBody>
          <a:bodyPr wrap="square">
            <a:spAutoFit/>
          </a:bodyPr>
          <a:lstStyle/>
          <a:p>
            <a:pPr lvl="0" algn="just"/>
            <a:endParaRPr lang="tr-TR">
              <a:solidFill>
                <a:srgbClr val="000000"/>
              </a:solidFill>
            </a:endParaRPr>
          </a:p>
          <a:p>
            <a:pPr lvl="0" algn="just"/>
            <a:r>
              <a:rPr lang="tr-TR" smtClean="0">
                <a:solidFill>
                  <a:srgbClr val="000000"/>
                </a:solidFill>
              </a:rPr>
              <a:t>* </a:t>
            </a:r>
            <a:r>
              <a:rPr lang="tr-TR">
                <a:solidFill>
                  <a:srgbClr val="000000"/>
                </a:solidFill>
              </a:rPr>
              <a:t>Taşınır kod listesi üzerinden kırılımlar tek tek açılarak son detaya kadar gelinir. </a:t>
            </a:r>
          </a:p>
          <a:p>
            <a:pPr lvl="0" algn="just"/>
            <a:r>
              <a:rPr lang="tr-TR" smtClean="0">
                <a:solidFill>
                  <a:srgbClr val="000000"/>
                </a:solidFill>
              </a:rPr>
              <a:t>* </a:t>
            </a:r>
            <a:r>
              <a:rPr lang="tr-TR" b="1">
                <a:solidFill>
                  <a:srgbClr val="000000"/>
                </a:solidFill>
              </a:rPr>
              <a:t>“Malzeme Tanımla” </a:t>
            </a:r>
            <a:r>
              <a:rPr lang="tr-TR">
                <a:solidFill>
                  <a:srgbClr val="000000"/>
                </a:solidFill>
              </a:rPr>
              <a:t>butonuna tıklanarak ekrana gelen malzeme tanım bilgileri doldurulur. </a:t>
            </a:r>
          </a:p>
        </p:txBody>
      </p:sp>
    </p:spTree>
    <p:extLst>
      <p:ext uri="{BB962C8B-B14F-4D97-AF65-F5344CB8AC3E}">
        <p14:creationId xmlns:p14="http://schemas.microsoft.com/office/powerpoint/2010/main" val="1652963794"/>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Dikdörtgen 1"/>
          <p:cNvSpPr/>
          <p:nvPr/>
        </p:nvSpPr>
        <p:spPr>
          <a:xfrm>
            <a:off x="1331640" y="764704"/>
            <a:ext cx="7560840" cy="3693319"/>
          </a:xfrm>
          <a:prstGeom prst="rect">
            <a:avLst/>
          </a:prstGeom>
        </p:spPr>
        <p:txBody>
          <a:bodyPr wrap="square">
            <a:spAutoFit/>
          </a:bodyPr>
          <a:lstStyle/>
          <a:p>
            <a:r>
              <a:rPr lang="tr-TR" b="1"/>
              <a:t>MALZEME TANIM </a:t>
            </a:r>
            <a:r>
              <a:rPr lang="tr-TR" b="1" smtClean="0"/>
              <a:t>BİLGİLERİ</a:t>
            </a:r>
            <a:endParaRPr lang="tr-TR"/>
          </a:p>
          <a:p>
            <a:r>
              <a:rPr lang="tr-TR" b="1"/>
              <a:t>Ürün Kodu: </a:t>
            </a:r>
            <a:r>
              <a:rPr lang="tr-TR" i="1"/>
              <a:t>Sistem tarafından otomatik olarak verilir. Kullanıcılar tarafından ürünün ayırt edilebilmesini sağlamak için verilen bir numaradır. Verilen ürün kodu numarası başka ürünlerde kullanılamaz. </a:t>
            </a:r>
            <a:endParaRPr lang="tr-TR"/>
          </a:p>
          <a:p>
            <a:r>
              <a:rPr lang="tr-TR" b="1"/>
              <a:t>Cins: </a:t>
            </a:r>
            <a:r>
              <a:rPr lang="tr-TR" i="1"/>
              <a:t>İsteğe bağlı olarak ürünün cinsine ilişkin bilgiler yazılır. </a:t>
            </a:r>
            <a:endParaRPr lang="tr-TR"/>
          </a:p>
          <a:p>
            <a:r>
              <a:rPr lang="tr-TR" b="1"/>
              <a:t>Adı: </a:t>
            </a:r>
            <a:r>
              <a:rPr lang="tr-TR" i="1"/>
              <a:t>Ürün üzerinde görünen ad yazılır. Doldurulması zorunlu alandır. </a:t>
            </a:r>
            <a:endParaRPr lang="tr-TR"/>
          </a:p>
          <a:p>
            <a:r>
              <a:rPr lang="tr-TR" b="1"/>
              <a:t>Özel Kod/Model: </a:t>
            </a:r>
            <a:r>
              <a:rPr lang="tr-TR" i="1"/>
              <a:t>İsteğe bağlı olarak ürünün varsa özel kodu yazılır. </a:t>
            </a:r>
            <a:endParaRPr lang="tr-TR"/>
          </a:p>
          <a:p>
            <a:r>
              <a:rPr lang="tr-TR" b="1"/>
              <a:t>Marka: </a:t>
            </a:r>
            <a:r>
              <a:rPr lang="tr-TR" i="1"/>
              <a:t>Ürünün markası yazılır. Doldurulması zorunlu alandır. Markası olmayan ürünler için </a:t>
            </a:r>
            <a:r>
              <a:rPr lang="tr-TR" b="1" i="1"/>
              <a:t>“.Markasız” </a:t>
            </a:r>
            <a:r>
              <a:rPr lang="tr-TR" i="1"/>
              <a:t>seçeneği kullanılmalıdır.. </a:t>
            </a:r>
            <a:endParaRPr lang="tr-TR"/>
          </a:p>
          <a:p>
            <a:r>
              <a:rPr lang="tr-TR" b="1"/>
              <a:t>Temel Ölçü Birimi</a:t>
            </a:r>
            <a:r>
              <a:rPr lang="tr-TR"/>
              <a:t>: </a:t>
            </a:r>
            <a:r>
              <a:rPr lang="tr-TR" i="1"/>
              <a:t>Ürünün taşınır kayıt, kullanım ve çıkış işlemlerinde kullanılacak temel ölçü birimi yazılır. Örneğin kutu olarak alınan ancak adet olarak kullanıma verilen ürünlerde temel ölçü birimi olarak “adet” seçilmelidir. Doldurulması zorunlu alandır. </a:t>
            </a:r>
            <a:endParaRPr lang="tr-TR"/>
          </a:p>
        </p:txBody>
      </p:sp>
      <p:pic>
        <p:nvPicPr>
          <p:cNvPr id="4" name="Resim 3"/>
          <p:cNvPicPr>
            <a:picLocks noChangeAspect="1"/>
          </p:cNvPicPr>
          <p:nvPr/>
        </p:nvPicPr>
        <p:blipFill>
          <a:blip r:embed="rId3"/>
          <a:srcRect l="9537" t="20207" r="48738" b="22596"/>
          <a:stretch>
            <a:fillRect/>
          </a:stretch>
        </p:blipFill>
        <p:spPr>
          <a:xfrm>
            <a:off x="5665764" y="4221088"/>
            <a:ext cx="3240361" cy="2448272"/>
          </a:xfrm>
          <a:prstGeom prst="rect">
            <a:avLst/>
          </a:prstGeom>
        </p:spPr>
      </p:pic>
      <p:sp>
        <p:nvSpPr>
          <p:cNvPr id="3" name="Dikdörtgen 2"/>
          <p:cNvSpPr/>
          <p:nvPr/>
        </p:nvSpPr>
        <p:spPr>
          <a:xfrm>
            <a:off x="899592" y="4983559"/>
            <a:ext cx="4572000" cy="923330"/>
          </a:xfrm>
          <a:prstGeom prst="rect">
            <a:avLst/>
          </a:prstGeom>
          <a:solidFill>
            <a:srgbClr val="FFFF00"/>
          </a:solidFill>
        </p:spPr>
        <p:txBody>
          <a:bodyPr>
            <a:spAutoFit/>
          </a:bodyPr>
          <a:lstStyle/>
          <a:p>
            <a:pPr algn="just"/>
            <a:r>
              <a:rPr lang="tr-TR"/>
              <a:t>Marka sekmesinde ilgili marka yer almıyorsa SGB taşınır kullanıcısından o markanın tanımlanması istenir. </a:t>
            </a:r>
          </a:p>
        </p:txBody>
      </p:sp>
      <p:pic>
        <p:nvPicPr>
          <p:cNvPr id="5" name="Resim 4"/>
          <p:cNvPicPr>
            <a:picLocks noChangeAspect="1"/>
          </p:cNvPicPr>
          <p:nvPr/>
        </p:nvPicPr>
        <p:blipFill>
          <a:blip r:embed="rId4"/>
          <a:stretch>
            <a:fillRect/>
          </a:stretch>
        </p:blipFill>
        <p:spPr>
          <a:xfrm rot="19293646" flipV="1">
            <a:off x="5308762" y="5317370"/>
            <a:ext cx="714003" cy="569951"/>
          </a:xfrm>
          <a:prstGeom prst="rect">
            <a:avLst/>
          </a:prstGeom>
        </p:spPr>
      </p:pic>
    </p:spTree>
    <p:extLst>
      <p:ext uri="{BB962C8B-B14F-4D97-AF65-F5344CB8AC3E}">
        <p14:creationId xmlns:p14="http://schemas.microsoft.com/office/powerpoint/2010/main" val="566804603"/>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Dikdörtgen 1"/>
          <p:cNvSpPr/>
          <p:nvPr/>
        </p:nvSpPr>
        <p:spPr>
          <a:xfrm>
            <a:off x="1331640" y="764704"/>
            <a:ext cx="7560840" cy="1754326"/>
          </a:xfrm>
          <a:prstGeom prst="rect">
            <a:avLst/>
          </a:prstGeom>
        </p:spPr>
        <p:txBody>
          <a:bodyPr wrap="square">
            <a:spAutoFit/>
          </a:bodyPr>
          <a:lstStyle/>
          <a:p>
            <a:r>
              <a:rPr lang="tr-TR"/>
              <a:t>Malzeme Ek Özellik penceresinden </a:t>
            </a:r>
            <a:r>
              <a:rPr lang="tr-TR" b="1"/>
              <a:t>“Ekle” </a:t>
            </a:r>
            <a:r>
              <a:rPr lang="tr-TR"/>
              <a:t>butonu ile tanımı yapılmak istenilen malzemeye ek özellik ataması yapılabilir. Eğer malzeme tanım bilgilerinde yer alan standart özellikler dışında farklı bir özelliğin de ürün tanımına eklenmesi isteniliyorsa, </a:t>
            </a:r>
            <a:r>
              <a:rPr lang="tr-TR" b="1"/>
              <a:t>“Malzeme Ek Özellik” </a:t>
            </a:r>
            <a:r>
              <a:rPr lang="tr-TR"/>
              <a:t>alanındaki </a:t>
            </a:r>
            <a:r>
              <a:rPr lang="tr-TR" b="1"/>
              <a:t>“Ekle” </a:t>
            </a:r>
            <a:r>
              <a:rPr lang="tr-TR"/>
              <a:t>butonuna basılarak gelen ekrandaki </a:t>
            </a:r>
            <a:r>
              <a:rPr lang="tr-TR" b="1"/>
              <a:t>“Özellik Listesi”</a:t>
            </a:r>
            <a:r>
              <a:rPr lang="tr-TR" err="1"/>
              <a:t>nden özellikler seçilir. </a:t>
            </a:r>
          </a:p>
        </p:txBody>
      </p:sp>
      <p:pic>
        <p:nvPicPr>
          <p:cNvPr id="3" name="Resim 2"/>
          <p:cNvPicPr>
            <a:picLocks noChangeAspect="1"/>
          </p:cNvPicPr>
          <p:nvPr/>
        </p:nvPicPr>
        <p:blipFill>
          <a:blip r:embed="rId3"/>
          <a:srcRect l="10410" t="20926" r="1522" b="3158"/>
          <a:stretch>
            <a:fillRect/>
          </a:stretch>
        </p:blipFill>
        <p:spPr>
          <a:xfrm>
            <a:off x="3203848" y="2276872"/>
            <a:ext cx="4752527" cy="2049255"/>
          </a:xfrm>
          <a:prstGeom prst="rect">
            <a:avLst/>
          </a:prstGeom>
        </p:spPr>
      </p:pic>
      <p:pic>
        <p:nvPicPr>
          <p:cNvPr id="5" name="Resim 4"/>
          <p:cNvPicPr>
            <a:picLocks noChangeAspect="1"/>
          </p:cNvPicPr>
          <p:nvPr/>
        </p:nvPicPr>
        <p:blipFill>
          <a:blip r:embed="rId4"/>
          <a:stretch>
            <a:fillRect/>
          </a:stretch>
        </p:blipFill>
        <p:spPr>
          <a:xfrm rot="17443557" flipV="1">
            <a:off x="5118267" y="2565258"/>
            <a:ext cx="714003" cy="569951"/>
          </a:xfrm>
          <a:prstGeom prst="rect">
            <a:avLst/>
          </a:prstGeom>
        </p:spPr>
      </p:pic>
      <p:pic>
        <p:nvPicPr>
          <p:cNvPr id="6" name="Resim 5"/>
          <p:cNvPicPr>
            <a:picLocks noChangeAspect="1"/>
          </p:cNvPicPr>
          <p:nvPr/>
        </p:nvPicPr>
        <p:blipFill>
          <a:blip r:embed="rId5"/>
          <a:srcRect l="13411" r="0"/>
          <a:stretch>
            <a:fillRect/>
          </a:stretch>
        </p:blipFill>
        <p:spPr>
          <a:xfrm>
            <a:off x="392" y="3677459"/>
            <a:ext cx="6178085" cy="3180541"/>
          </a:xfrm>
          <a:prstGeom prst="rect">
            <a:avLst/>
          </a:prstGeom>
        </p:spPr>
      </p:pic>
      <p:pic>
        <p:nvPicPr>
          <p:cNvPr id="7" name="Resim 6"/>
          <p:cNvPicPr>
            <a:picLocks noChangeAspect="1"/>
          </p:cNvPicPr>
          <p:nvPr/>
        </p:nvPicPr>
        <p:blipFill>
          <a:blip r:embed="rId4"/>
          <a:stretch>
            <a:fillRect/>
          </a:stretch>
        </p:blipFill>
        <p:spPr>
          <a:xfrm rot="19491264" flipV="1">
            <a:off x="4382932" y="4147305"/>
            <a:ext cx="714003" cy="569951"/>
          </a:xfrm>
          <a:prstGeom prst="rect">
            <a:avLst/>
          </a:prstGeom>
        </p:spPr>
      </p:pic>
      <p:cxnSp>
        <p:nvCxnSpPr>
          <p:cNvPr id="9" name="Eğri Bağlayıcı 8"/>
          <p:cNvCxnSpPr/>
          <p:nvPr/>
        </p:nvCxnSpPr>
        <p:spPr>
          <a:xfrm rot="10800000" flipV="1">
            <a:off x="2975993" y="4496254"/>
            <a:ext cx="2136067" cy="1368152"/>
          </a:xfrm>
          <a:prstGeom prst="curvedConnector3">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Dikdörtgen 10"/>
          <p:cNvSpPr/>
          <p:nvPr/>
        </p:nvSpPr>
        <p:spPr>
          <a:xfrm>
            <a:off x="6189571" y="4326127"/>
            <a:ext cx="2846924" cy="2308324"/>
          </a:xfrm>
          <a:prstGeom prst="rect">
            <a:avLst/>
          </a:prstGeom>
        </p:spPr>
        <p:txBody>
          <a:bodyPr wrap="square">
            <a:spAutoFit/>
          </a:bodyPr>
          <a:lstStyle/>
          <a:p>
            <a:pPr algn="just"/>
            <a:r>
              <a:rPr lang="tr-TR" sz="1600" b="1">
                <a:solidFill>
                  <a:srgbClr val="000000"/>
                </a:solidFill>
              </a:rPr>
              <a:t>Özellik Listesinde </a:t>
            </a:r>
            <a:r>
              <a:rPr lang="tr-TR" sz="1600">
                <a:solidFill>
                  <a:srgbClr val="000000"/>
                </a:solidFill>
              </a:rPr>
              <a:t>daha önce SGB Taşınır Kullanıcısı tarafından yapılan özellikler listelenir. Kullanmak istenilen ek özellik bulunamıyorsa SGB Taşınır Kullanıcısına mesaj gönderilerek söz konusu özelliğin tanımlanması istenir. </a:t>
            </a:r>
            <a:endParaRPr lang="tr-TR" sz="1600"/>
          </a:p>
        </p:txBody>
      </p:sp>
    </p:spTree>
    <p:extLst>
      <p:ext uri="{BB962C8B-B14F-4D97-AF65-F5344CB8AC3E}">
        <p14:creationId xmlns:p14="http://schemas.microsoft.com/office/powerpoint/2010/main" val="2284141208"/>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Dikdörtgen 3"/>
          <p:cNvSpPr/>
          <p:nvPr/>
        </p:nvSpPr>
        <p:spPr>
          <a:xfrm>
            <a:off x="2997182" y="836712"/>
            <a:ext cx="5958408" cy="1477328"/>
          </a:xfrm>
          <a:prstGeom prst="rect">
            <a:avLst/>
          </a:prstGeom>
        </p:spPr>
        <p:txBody>
          <a:bodyPr wrap="square">
            <a:spAutoFit/>
          </a:bodyPr>
          <a:lstStyle/>
          <a:p>
            <a:pPr algn="just"/>
            <a:r>
              <a:rPr lang="tr-TR" smtClean="0">
                <a:solidFill>
                  <a:srgbClr val="000000"/>
                </a:solidFill>
              </a:rPr>
              <a:t>Yandaki </a:t>
            </a:r>
            <a:r>
              <a:rPr lang="tr-TR">
                <a:solidFill>
                  <a:srgbClr val="000000"/>
                </a:solidFill>
              </a:rPr>
              <a:t>resimde görülen ek özellik listesindeki </a:t>
            </a:r>
            <a:r>
              <a:rPr lang="tr-TR" b="1">
                <a:solidFill>
                  <a:srgbClr val="000000"/>
                </a:solidFill>
              </a:rPr>
              <a:t>hacim </a:t>
            </a:r>
            <a:r>
              <a:rPr lang="tr-TR">
                <a:solidFill>
                  <a:srgbClr val="000000"/>
                </a:solidFill>
              </a:rPr>
              <a:t>özelliğine çift tıklandığında örneğimizdeki buzdolabı tanımına hacim özelliğini sayısal değeri ile birlikte eklenebilir. “Hacim” ek özelliğine tıklandığında aşağıdaki pencere açılacaktır. </a:t>
            </a:r>
            <a:endParaRPr lang="tr-TR"/>
          </a:p>
        </p:txBody>
      </p:sp>
      <p:pic>
        <p:nvPicPr>
          <p:cNvPr id="8" name="Resim 7"/>
          <p:cNvPicPr>
            <a:picLocks noChangeAspect="1"/>
          </p:cNvPicPr>
          <p:nvPr/>
        </p:nvPicPr>
        <p:blipFill>
          <a:blip r:embed="rId3"/>
          <a:srcRect l="18550" t="11532" r="51165" b="20586"/>
          <a:stretch>
            <a:fillRect/>
          </a:stretch>
        </p:blipFill>
        <p:spPr>
          <a:xfrm>
            <a:off x="1115616" y="404664"/>
            <a:ext cx="1872208" cy="2160240"/>
          </a:xfrm>
          <a:prstGeom prst="rect">
            <a:avLst/>
          </a:prstGeom>
        </p:spPr>
      </p:pic>
      <p:pic>
        <p:nvPicPr>
          <p:cNvPr id="10" name="Resim 9"/>
          <p:cNvPicPr>
            <a:picLocks noChangeAspect="1"/>
          </p:cNvPicPr>
          <p:nvPr/>
        </p:nvPicPr>
        <p:blipFill>
          <a:blip r:embed="rId4"/>
          <a:srcRect b="8163"/>
          <a:stretch>
            <a:fillRect/>
          </a:stretch>
        </p:blipFill>
        <p:spPr>
          <a:xfrm>
            <a:off x="1115616" y="2636912"/>
            <a:ext cx="7848756" cy="3240360"/>
          </a:xfrm>
          <a:prstGeom prst="rect">
            <a:avLst/>
          </a:prstGeom>
        </p:spPr>
      </p:pic>
      <p:sp>
        <p:nvSpPr>
          <p:cNvPr id="12" name="Dikdörtgen 11"/>
          <p:cNvSpPr/>
          <p:nvPr/>
        </p:nvSpPr>
        <p:spPr>
          <a:xfrm>
            <a:off x="1034710" y="5877272"/>
            <a:ext cx="7920880" cy="923330"/>
          </a:xfrm>
          <a:prstGeom prst="rect">
            <a:avLst/>
          </a:prstGeom>
        </p:spPr>
        <p:txBody>
          <a:bodyPr wrap="square">
            <a:spAutoFit/>
          </a:bodyPr>
          <a:lstStyle/>
          <a:p>
            <a:r>
              <a:rPr lang="tr-TR">
                <a:solidFill>
                  <a:srgbClr val="000000"/>
                </a:solidFill>
              </a:rPr>
              <a:t>Buzdolabı tanımımıza 600 litre ek özelliğini yazıldıktan sonra “Ekle” butonuna basılır ve başka özellik eklenmeyecekse “Kapat” butonuna basılarak küçük ekran kapatılır. </a:t>
            </a:r>
            <a:endParaRPr lang="tr-TR"/>
          </a:p>
        </p:txBody>
      </p:sp>
    </p:spTree>
    <p:extLst>
      <p:ext uri="{BB962C8B-B14F-4D97-AF65-F5344CB8AC3E}">
        <p14:creationId xmlns:p14="http://schemas.microsoft.com/office/powerpoint/2010/main" val="1006728894"/>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Dikdörtgen 3"/>
          <p:cNvSpPr/>
          <p:nvPr/>
        </p:nvSpPr>
        <p:spPr>
          <a:xfrm>
            <a:off x="1187624" y="836712"/>
            <a:ext cx="7767966" cy="646331"/>
          </a:xfrm>
          <a:prstGeom prst="rect">
            <a:avLst/>
          </a:prstGeom>
        </p:spPr>
        <p:txBody>
          <a:bodyPr wrap="square">
            <a:spAutoFit/>
          </a:bodyPr>
          <a:lstStyle/>
          <a:p>
            <a:pPr algn="just"/>
            <a:r>
              <a:rPr lang="tr-TR"/>
              <a:t>Bu şekilde bir tanıma birden fazla ek özellik eklemek mümkündür. Aşağıda ek özellik listesinden seçim yapılarak bir </a:t>
            </a:r>
            <a:r>
              <a:rPr lang="tr-TR" smtClean="0"/>
              <a:t>minibüs </a:t>
            </a:r>
            <a:r>
              <a:rPr lang="tr-TR"/>
              <a:t>tanımı yapılmıştır. </a:t>
            </a:r>
          </a:p>
        </p:txBody>
      </p:sp>
      <p:pic>
        <p:nvPicPr>
          <p:cNvPr id="2" name="Resim 1"/>
          <p:cNvPicPr>
            <a:picLocks noChangeAspect="1"/>
          </p:cNvPicPr>
          <p:nvPr/>
        </p:nvPicPr>
        <p:blipFill>
          <a:blip r:embed="rId3"/>
          <a:srcRect l="6264" r="0"/>
          <a:stretch>
            <a:fillRect/>
          </a:stretch>
        </p:blipFill>
        <p:spPr>
          <a:xfrm>
            <a:off x="1259632" y="1477877"/>
            <a:ext cx="6925763" cy="3770159"/>
          </a:xfrm>
          <a:prstGeom prst="rect">
            <a:avLst/>
          </a:prstGeom>
        </p:spPr>
      </p:pic>
    </p:spTree>
    <p:extLst>
      <p:ext uri="{BB962C8B-B14F-4D97-AF65-F5344CB8AC3E}">
        <p14:creationId xmlns:p14="http://schemas.microsoft.com/office/powerpoint/2010/main" val="1335730270"/>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Dikdörtgen 3"/>
          <p:cNvSpPr/>
          <p:nvPr/>
        </p:nvSpPr>
        <p:spPr>
          <a:xfrm>
            <a:off x="1187624" y="836712"/>
            <a:ext cx="7767966" cy="2308324"/>
          </a:xfrm>
          <a:prstGeom prst="rect">
            <a:avLst/>
          </a:prstGeom>
        </p:spPr>
        <p:txBody>
          <a:bodyPr wrap="square">
            <a:spAutoFit/>
          </a:bodyPr>
          <a:lstStyle/>
          <a:p>
            <a:r>
              <a:rPr lang="tr-TR"/>
              <a:t>Her işlemin sonunda olduğu gibi </a:t>
            </a:r>
            <a:r>
              <a:rPr lang="tr-TR" b="1"/>
              <a:t>“Kaydet” </a:t>
            </a:r>
            <a:r>
              <a:rPr lang="tr-TR"/>
              <a:t>butonu ile işlem kayıt altına alınır. Kaydedilen malzeme tanımı aşağıdaki gibi görülecektir. Mavi renkli tanımlar sistemi kullanan kullanıcı tarafından yapıldığını ifade eder. Kişi, kendi yaptığı tanım üzerinde değişiklik yapabileceği gibi aynı zamanda silebilir. </a:t>
            </a:r>
            <a:r>
              <a:rPr lang="tr-TR" b="1"/>
              <a:t>Ancak yapılan tanım herhangi bir ş</a:t>
            </a:r>
            <a:r>
              <a:rPr lang="tr-TR" b="1" smtClean="0"/>
              <a:t>ekilde TİF </a:t>
            </a:r>
            <a:r>
              <a:rPr lang="tr-TR" b="1"/>
              <a:t>veya </a:t>
            </a:r>
            <a:r>
              <a:rPr lang="tr-TR" b="1" smtClean="0"/>
              <a:t>başka </a:t>
            </a:r>
            <a:r>
              <a:rPr lang="tr-TR" b="1"/>
              <a:t>bir belge ile </a:t>
            </a:r>
            <a:r>
              <a:rPr lang="tr-TR" b="1" smtClean="0"/>
              <a:t>ilişkilendirilmişe </a:t>
            </a:r>
            <a:r>
              <a:rPr lang="tr-TR" b="1"/>
              <a:t>artık düzeltme veya silme </a:t>
            </a:r>
            <a:r>
              <a:rPr lang="tr-TR" b="1" smtClean="0"/>
              <a:t>işlemi </a:t>
            </a:r>
            <a:r>
              <a:rPr lang="tr-TR" b="1"/>
              <a:t>yapılamaz. </a:t>
            </a:r>
            <a:endParaRPr lang="tr-TR"/>
          </a:p>
          <a:p>
            <a:r>
              <a:rPr lang="tr-TR"/>
              <a:t>Malzeme tanım listesindeki alt kaydırma çubuğu sağa-sola kaydırılarak yapılan tanımın detaylarına bakılabilir. </a:t>
            </a:r>
          </a:p>
        </p:txBody>
      </p:sp>
      <p:pic>
        <p:nvPicPr>
          <p:cNvPr id="3" name="Resim 2"/>
          <p:cNvPicPr>
            <a:picLocks noChangeAspect="1"/>
          </p:cNvPicPr>
          <p:nvPr/>
        </p:nvPicPr>
        <p:blipFill>
          <a:blip r:embed="rId3"/>
          <a:srcRect l="4295" t="7661" r="5514" b="0"/>
          <a:stretch>
            <a:fillRect/>
          </a:stretch>
        </p:blipFill>
        <p:spPr>
          <a:xfrm>
            <a:off x="1187624" y="3212976"/>
            <a:ext cx="7527554" cy="2880320"/>
          </a:xfrm>
          <a:prstGeom prst="rect">
            <a:avLst/>
          </a:prstGeom>
        </p:spPr>
      </p:pic>
    </p:spTree>
    <p:extLst>
      <p:ext uri="{BB962C8B-B14F-4D97-AF65-F5344CB8AC3E}">
        <p14:creationId xmlns:p14="http://schemas.microsoft.com/office/powerpoint/2010/main" val="4073826304"/>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Dikdörtgen 3"/>
          <p:cNvSpPr/>
          <p:nvPr/>
        </p:nvSpPr>
        <p:spPr>
          <a:xfrm>
            <a:off x="1187624" y="764704"/>
            <a:ext cx="7767966" cy="2031325"/>
          </a:xfrm>
          <a:prstGeom prst="rect">
            <a:avLst/>
          </a:prstGeom>
        </p:spPr>
        <p:txBody>
          <a:bodyPr wrap="square">
            <a:spAutoFit/>
          </a:bodyPr>
          <a:lstStyle/>
          <a:p>
            <a:pPr algn="just"/>
            <a:r>
              <a:rPr lang="tr-TR"/>
              <a:t>Malzeme tanımında o malzeme için en önemli ayırt edici özellikler ön plana çıkarılır. </a:t>
            </a:r>
          </a:p>
          <a:p>
            <a:pPr algn="just"/>
            <a:r>
              <a:rPr lang="tr-TR"/>
              <a:t>Örneğin; </a:t>
            </a:r>
          </a:p>
          <a:p>
            <a:pPr algn="just"/>
            <a:r>
              <a:rPr lang="tr-TR"/>
              <a:t>Kalem için =renk, flash bellek için = kapasite</a:t>
            </a:r>
            <a:r>
              <a:rPr lang="tr-TR" smtClean="0"/>
              <a:t>, </a:t>
            </a:r>
            <a:r>
              <a:rPr lang="tr-TR"/>
              <a:t>dizüstü bilgisayar için = marka ve model …vb. </a:t>
            </a:r>
            <a:endParaRPr lang="tr-TR" smtClean="0"/>
          </a:p>
          <a:p>
            <a:pPr algn="just"/>
            <a:r>
              <a:rPr lang="tr-TR" smtClean="0"/>
              <a:t> </a:t>
            </a:r>
            <a:r>
              <a:rPr lang="tr-TR"/>
              <a:t>Daha önce tanımlanmış bir malzeme tanımına </a:t>
            </a:r>
            <a:r>
              <a:rPr lang="tr-TR" b="1"/>
              <a:t>Ek Bilgi </a:t>
            </a:r>
            <a:r>
              <a:rPr lang="tr-TR"/>
              <a:t>kaydı yapılabilir. </a:t>
            </a:r>
          </a:p>
          <a:p>
            <a:pPr algn="just"/>
            <a:endParaRPr lang="tr-TR"/>
          </a:p>
        </p:txBody>
      </p:sp>
      <p:pic>
        <p:nvPicPr>
          <p:cNvPr id="2" name="Resim 1"/>
          <p:cNvPicPr>
            <a:picLocks noChangeAspect="1"/>
          </p:cNvPicPr>
          <p:nvPr/>
        </p:nvPicPr>
        <p:blipFill>
          <a:blip r:embed="rId3"/>
          <a:srcRect t="2815" r="3742" b="0"/>
          <a:stretch>
            <a:fillRect/>
          </a:stretch>
        </p:blipFill>
        <p:spPr>
          <a:xfrm>
            <a:off x="1331640" y="2492896"/>
            <a:ext cx="7623950" cy="2485646"/>
          </a:xfrm>
          <a:prstGeom prst="rect">
            <a:avLst/>
          </a:prstGeom>
        </p:spPr>
      </p:pic>
      <p:sp>
        <p:nvSpPr>
          <p:cNvPr id="5" name="Dikdörtgen 4"/>
          <p:cNvSpPr/>
          <p:nvPr/>
        </p:nvSpPr>
        <p:spPr>
          <a:xfrm>
            <a:off x="1331640" y="4978542"/>
            <a:ext cx="7551942" cy="1477328"/>
          </a:xfrm>
          <a:prstGeom prst="rect">
            <a:avLst/>
          </a:prstGeom>
        </p:spPr>
        <p:txBody>
          <a:bodyPr wrap="square">
            <a:spAutoFit/>
          </a:bodyPr>
          <a:lstStyle/>
          <a:p>
            <a:pPr algn="just"/>
            <a:r>
              <a:rPr lang="tr-TR" smtClean="0">
                <a:solidFill>
                  <a:srgbClr val="000000"/>
                </a:solidFill>
              </a:rPr>
              <a:t>Tanımlı </a:t>
            </a:r>
            <a:r>
              <a:rPr lang="tr-TR">
                <a:solidFill>
                  <a:srgbClr val="000000"/>
                </a:solidFill>
              </a:rPr>
              <a:t>Malzemeler butonu tıklandıktan sonra açılan pencerede tanımlı malzemelere ek bilgi kaydı için ilgili satırın Ek Bilgiler sütununa manuel olarak ek bilgi girişi yapılır. Yukarıda gösterildiği üzere tanımlı bir ipek halıya 6 metrekare ek bilgi girişi yapılmıştır. </a:t>
            </a:r>
          </a:p>
          <a:p>
            <a:pPr algn="just"/>
            <a:r>
              <a:rPr lang="tr-TR">
                <a:solidFill>
                  <a:srgbClr val="000000"/>
                </a:solidFill>
              </a:rPr>
              <a:t> Ek bilgi girişi yapıldıktan sonra </a:t>
            </a:r>
            <a:r>
              <a:rPr lang="tr-TR" b="1">
                <a:solidFill>
                  <a:srgbClr val="000000"/>
                </a:solidFill>
              </a:rPr>
              <a:t>Ek Bilgi Kaydet </a:t>
            </a:r>
            <a:r>
              <a:rPr lang="tr-TR">
                <a:solidFill>
                  <a:srgbClr val="000000"/>
                </a:solidFill>
              </a:rPr>
              <a:t>butonu tıklanır. </a:t>
            </a:r>
          </a:p>
        </p:txBody>
      </p:sp>
      <p:pic>
        <p:nvPicPr>
          <p:cNvPr id="6" name="Resim 5"/>
          <p:cNvPicPr>
            <a:picLocks noChangeAspect="1"/>
          </p:cNvPicPr>
          <p:nvPr/>
        </p:nvPicPr>
        <p:blipFill>
          <a:blip r:embed="rId4"/>
          <a:stretch>
            <a:fillRect/>
          </a:stretch>
        </p:blipFill>
        <p:spPr>
          <a:xfrm>
            <a:off x="6156176" y="3573016"/>
            <a:ext cx="792549" cy="871804"/>
          </a:xfrm>
          <a:prstGeom prst="rect">
            <a:avLst/>
          </a:prstGeom>
        </p:spPr>
      </p:pic>
      <p:pic>
        <p:nvPicPr>
          <p:cNvPr id="7" name="Resim 6"/>
          <p:cNvPicPr>
            <a:picLocks noChangeAspect="1"/>
          </p:cNvPicPr>
          <p:nvPr/>
        </p:nvPicPr>
        <p:blipFill>
          <a:blip r:embed="rId4"/>
          <a:stretch>
            <a:fillRect/>
          </a:stretch>
        </p:blipFill>
        <p:spPr>
          <a:xfrm rot="10219822">
            <a:off x="7195935" y="2803277"/>
            <a:ext cx="792549" cy="871804"/>
          </a:xfrm>
          <a:prstGeom prst="rect">
            <a:avLst/>
          </a:prstGeom>
        </p:spPr>
      </p:pic>
    </p:spTree>
    <p:extLst>
      <p:ext uri="{BB962C8B-B14F-4D97-AF65-F5344CB8AC3E}">
        <p14:creationId xmlns:p14="http://schemas.microsoft.com/office/powerpoint/2010/main" val="2977092746"/>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Dikdörtgen 3"/>
          <p:cNvSpPr/>
          <p:nvPr/>
        </p:nvSpPr>
        <p:spPr>
          <a:xfrm>
            <a:off x="1187624" y="764704"/>
            <a:ext cx="7767966" cy="1477328"/>
          </a:xfrm>
          <a:prstGeom prst="rect">
            <a:avLst/>
          </a:prstGeom>
        </p:spPr>
        <p:txBody>
          <a:bodyPr wrap="square">
            <a:spAutoFit/>
          </a:bodyPr>
          <a:lstStyle/>
          <a:p>
            <a:pPr algn="just"/>
            <a:r>
              <a:rPr lang="tr-TR" b="1"/>
              <a:t>NOT: </a:t>
            </a:r>
            <a:r>
              <a:rPr lang="tr-TR"/>
              <a:t>Malzeme Tanımlama işlemleri buradan yapılabileceği gibi </a:t>
            </a:r>
            <a:r>
              <a:rPr lang="tr-TR" b="1"/>
              <a:t>“</a:t>
            </a:r>
            <a:r>
              <a:rPr lang="tr-TR" b="1" smtClean="0"/>
              <a:t>Taşınır </a:t>
            </a:r>
            <a:r>
              <a:rPr lang="tr-TR" b="1"/>
              <a:t>Mal </a:t>
            </a:r>
            <a:r>
              <a:rPr lang="tr-TR" b="1" smtClean="0"/>
              <a:t>İşlemleri</a:t>
            </a:r>
            <a:r>
              <a:rPr lang="tr-TR" b="1"/>
              <a:t>”&gt;”</a:t>
            </a:r>
            <a:r>
              <a:rPr lang="tr-TR" b="1" smtClean="0"/>
              <a:t>Giriş İşlemi</a:t>
            </a:r>
            <a:r>
              <a:rPr lang="tr-TR" b="1"/>
              <a:t>” </a:t>
            </a:r>
            <a:r>
              <a:rPr lang="tr-TR"/>
              <a:t>bölümünde işlem seçeneklerinde TİF tipi seçildikten sonra “Malzeme Ekle” butonuna basıldığında açılan sayfanın sağ üst köşesinde yer alan </a:t>
            </a:r>
            <a:r>
              <a:rPr lang="tr-TR" b="1"/>
              <a:t>“Malzeme Tanımı Ekleme ve Güncelleme” </a:t>
            </a:r>
            <a:r>
              <a:rPr lang="tr-TR"/>
              <a:t>butonu ile de gerçekleştirilebilmektedir. </a:t>
            </a:r>
          </a:p>
        </p:txBody>
      </p:sp>
      <p:pic>
        <p:nvPicPr>
          <p:cNvPr id="3" name="Resim 2"/>
          <p:cNvPicPr>
            <a:picLocks noChangeAspect="1"/>
          </p:cNvPicPr>
          <p:nvPr/>
        </p:nvPicPr>
        <p:blipFill>
          <a:blip r:embed="rId3"/>
          <a:stretch>
            <a:fillRect/>
          </a:stretch>
        </p:blipFill>
        <p:spPr>
          <a:xfrm>
            <a:off x="1259632" y="2262343"/>
            <a:ext cx="7560840" cy="1526697"/>
          </a:xfrm>
          <a:prstGeom prst="rect">
            <a:avLst/>
          </a:prstGeom>
        </p:spPr>
      </p:pic>
      <p:pic>
        <p:nvPicPr>
          <p:cNvPr id="8" name="Resim 7"/>
          <p:cNvPicPr>
            <a:picLocks noChangeAspect="1"/>
          </p:cNvPicPr>
          <p:nvPr/>
        </p:nvPicPr>
        <p:blipFill>
          <a:blip r:embed="rId4"/>
          <a:stretch>
            <a:fillRect/>
          </a:stretch>
        </p:blipFill>
        <p:spPr>
          <a:xfrm rot="10219822">
            <a:off x="7375891" y="2049207"/>
            <a:ext cx="792549" cy="871804"/>
          </a:xfrm>
          <a:prstGeom prst="rect">
            <a:avLst/>
          </a:prstGeom>
        </p:spPr>
      </p:pic>
      <p:sp>
        <p:nvSpPr>
          <p:cNvPr id="9" name="Dikdörtgen 8"/>
          <p:cNvSpPr/>
          <p:nvPr/>
        </p:nvSpPr>
        <p:spPr>
          <a:xfrm>
            <a:off x="1691680" y="4205514"/>
            <a:ext cx="7128792" cy="2308324"/>
          </a:xfrm>
          <a:prstGeom prst="rect">
            <a:avLst/>
          </a:prstGeom>
        </p:spPr>
        <p:txBody>
          <a:bodyPr wrap="square">
            <a:spAutoFit/>
          </a:bodyPr>
          <a:lstStyle/>
          <a:p>
            <a:r>
              <a:rPr lang="tr-TR" i="1" smtClean="0">
                <a:solidFill>
                  <a:srgbClr val="C00000"/>
                </a:solidFill>
              </a:rPr>
              <a:t>Etkili </a:t>
            </a:r>
            <a:r>
              <a:rPr lang="tr-TR" i="1">
                <a:solidFill>
                  <a:srgbClr val="C00000"/>
                </a:solidFill>
              </a:rPr>
              <a:t>ve raporlanabilir bir taşınır mal yönetimi için mutlaka SGB Taşınır Kullanıcısı ile iletişimde bulunmak gerekir. </a:t>
            </a:r>
            <a:endParaRPr lang="tr-TR">
              <a:solidFill>
                <a:srgbClr val="C00000"/>
              </a:solidFill>
            </a:endParaRPr>
          </a:p>
          <a:p>
            <a:r>
              <a:rPr lang="tr-TR" i="1">
                <a:solidFill>
                  <a:srgbClr val="000000"/>
                </a:solidFill>
              </a:rPr>
              <a:t>- Marka tanımlaması, </a:t>
            </a:r>
            <a:endParaRPr lang="tr-TR">
              <a:solidFill>
                <a:srgbClr val="000000"/>
              </a:solidFill>
            </a:endParaRPr>
          </a:p>
          <a:p>
            <a:r>
              <a:rPr lang="tr-TR" i="1">
                <a:solidFill>
                  <a:srgbClr val="000000"/>
                </a:solidFill>
              </a:rPr>
              <a:t>- Taşınır kod listesinde alt detay açılması </a:t>
            </a:r>
            <a:endParaRPr lang="tr-TR">
              <a:solidFill>
                <a:srgbClr val="000000"/>
              </a:solidFill>
            </a:endParaRPr>
          </a:p>
          <a:p>
            <a:r>
              <a:rPr lang="tr-TR" i="1">
                <a:solidFill>
                  <a:srgbClr val="000000"/>
                </a:solidFill>
              </a:rPr>
              <a:t>- Ölçü birimi tanımlaması, </a:t>
            </a:r>
            <a:endParaRPr lang="tr-TR">
              <a:solidFill>
                <a:srgbClr val="000000"/>
              </a:solidFill>
            </a:endParaRPr>
          </a:p>
          <a:p>
            <a:r>
              <a:rPr lang="tr-TR" i="1">
                <a:solidFill>
                  <a:srgbClr val="000000"/>
                </a:solidFill>
              </a:rPr>
              <a:t>- Taşınır ek özellik tanımlama işlemleri, </a:t>
            </a:r>
            <a:endParaRPr lang="tr-TR">
              <a:solidFill>
                <a:srgbClr val="000000"/>
              </a:solidFill>
            </a:endParaRPr>
          </a:p>
          <a:p>
            <a:r>
              <a:rPr lang="tr-TR">
                <a:solidFill>
                  <a:srgbClr val="000000"/>
                </a:solidFill>
              </a:rPr>
              <a:t>konularında SGB Taşınır Kullanıcısından ilgili tanımların yapılması istenmelidir. </a:t>
            </a:r>
            <a:endParaRPr lang="tr-TR"/>
          </a:p>
        </p:txBody>
      </p:sp>
      <p:pic>
        <p:nvPicPr>
          <p:cNvPr id="14" name="Resim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4437112"/>
            <a:ext cx="1594610" cy="1594610"/>
          </a:xfrm>
          <a:prstGeom prst="rect">
            <a:avLst/>
          </a:prstGeom>
        </p:spPr>
      </p:pic>
    </p:spTree>
    <p:extLst>
      <p:ext uri="{BB962C8B-B14F-4D97-AF65-F5344CB8AC3E}">
        <p14:creationId xmlns:p14="http://schemas.microsoft.com/office/powerpoint/2010/main" val="35935455"/>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Dikdörtgen 1"/>
          <p:cNvSpPr/>
          <p:nvPr/>
        </p:nvSpPr>
        <p:spPr>
          <a:xfrm>
            <a:off x="1680876" y="2924944"/>
            <a:ext cx="6686254" cy="923330"/>
          </a:xfrm>
          <a:prstGeom prst="rect">
            <a:avLst/>
          </a:prstGeom>
          <a:noFill/>
        </p:spPr>
        <p:txBody>
          <a:bodyPr wrap="none" lIns="91440" tIns="45720" rIns="91440" bIns="45720">
            <a:spAutoFit/>
          </a:bodyPr>
          <a:lstStyle/>
          <a:p>
            <a:pPr algn="ctr"/>
            <a:r>
              <a:rPr lang="tr-TR" sz="5400" b="1" cap="none" spc="0" smtClean="0">
                <a:ln w="22225">
                  <a:solidFill>
                    <a:schemeClr val="accent2"/>
                  </a:solidFill>
                  <a:prstDash val="solid"/>
                </a:ln>
                <a:solidFill>
                  <a:schemeClr val="accent2">
                    <a:lumMod val="40000"/>
                    <a:lumOff val="60000"/>
                  </a:schemeClr>
                </a:solidFill>
                <a:effectLst/>
              </a:rPr>
              <a:t>FİRMA TANIMLAMA</a:t>
            </a:r>
            <a:endParaRPr lang="tr-TR" sz="54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365746224"/>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147" name="3 Metin kutusu"/>
          <p:cNvSpPr txBox="1">
            <a:spLocks noChangeArrowheads="1"/>
          </p:cNvSpPr>
          <p:nvPr/>
        </p:nvSpPr>
        <p:spPr bwMode="auto">
          <a:xfrm>
            <a:off x="1907704" y="188640"/>
            <a:ext cx="4392613" cy="523875"/>
          </a:xfrm>
          <a:prstGeom prst="rect">
            <a:avLst/>
          </a:prstGeom>
          <a:noFill/>
          <a:ln w="9525">
            <a:noFill/>
            <a:miter lim="800000"/>
          </a:ln>
        </p:spPr>
        <p:txBody>
          <a:bodyPr>
            <a:spAutoFit/>
          </a:bodyPr>
          <a:lstStyle/>
          <a:p>
            <a:r>
              <a:rPr lang="tr-TR" sz="2800" b="1" smtClean="0">
                <a:solidFill>
                  <a:srgbClr val="FF0000"/>
                </a:solidFill>
                <a:latin typeface="Calibri" pitchFamily="34" charset="0"/>
              </a:rPr>
              <a:t>Taşınır Mal Nedir?</a:t>
            </a:r>
            <a:endParaRPr lang="tr-TR" sz="2800" b="1">
              <a:solidFill>
                <a:srgbClr val="FF0000"/>
              </a:solidFill>
              <a:latin typeface="Calibri"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0578" y="1684264"/>
            <a:ext cx="2219739" cy="1456704"/>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8981" y="4100016"/>
            <a:ext cx="2484321" cy="1489224"/>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1435" y="4100016"/>
            <a:ext cx="1575377" cy="1489224"/>
          </a:xfrm>
          <a:prstGeom prst="rect">
            <a:avLst/>
          </a:prstGeom>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4946" y="4124502"/>
            <a:ext cx="2201510" cy="1464738"/>
          </a:xfrm>
          <a:prstGeom prst="rect">
            <a:avLst/>
          </a:prstGeom>
        </p:spPr>
      </p:pic>
      <p:sp>
        <p:nvSpPr>
          <p:cNvPr id="10" name="3 Metin kutusu"/>
          <p:cNvSpPr txBox="1">
            <a:spLocks noChangeArrowheads="1"/>
          </p:cNvSpPr>
          <p:nvPr/>
        </p:nvSpPr>
        <p:spPr bwMode="auto">
          <a:xfrm>
            <a:off x="3491880" y="1160389"/>
            <a:ext cx="4392613" cy="523875"/>
          </a:xfrm>
          <a:prstGeom prst="rect">
            <a:avLst/>
          </a:prstGeom>
          <a:noFill/>
          <a:ln w="9525">
            <a:noFill/>
            <a:miter lim="800000"/>
          </a:ln>
        </p:spPr>
        <p:txBody>
          <a:bodyPr>
            <a:spAutoFit/>
          </a:bodyPr>
          <a:lstStyle/>
          <a:p>
            <a:r>
              <a:rPr lang="tr-TR" sz="2800" b="1" smtClean="0">
                <a:solidFill>
                  <a:srgbClr val="FF0000"/>
                </a:solidFill>
                <a:latin typeface="Calibri" pitchFamily="34" charset="0"/>
              </a:rPr>
              <a:t>Tüketim Malzemeleri</a:t>
            </a:r>
            <a:endParaRPr lang="tr-TR" sz="2800" b="1">
              <a:solidFill>
                <a:srgbClr val="FF0000"/>
              </a:solidFill>
              <a:latin typeface="Calibri" pitchFamily="34" charset="0"/>
            </a:endParaRPr>
          </a:p>
        </p:txBody>
      </p:sp>
      <p:sp>
        <p:nvSpPr>
          <p:cNvPr id="11" name="3 Metin kutusu"/>
          <p:cNvSpPr txBox="1">
            <a:spLocks noChangeArrowheads="1"/>
          </p:cNvSpPr>
          <p:nvPr/>
        </p:nvSpPr>
        <p:spPr bwMode="auto">
          <a:xfrm>
            <a:off x="3779912" y="3402905"/>
            <a:ext cx="4392613" cy="523875"/>
          </a:xfrm>
          <a:prstGeom prst="rect">
            <a:avLst/>
          </a:prstGeom>
          <a:noFill/>
          <a:ln w="9525">
            <a:noFill/>
            <a:miter lim="800000"/>
          </a:ln>
        </p:spPr>
        <p:txBody>
          <a:bodyPr>
            <a:spAutoFit/>
          </a:bodyPr>
          <a:lstStyle/>
          <a:p>
            <a:r>
              <a:rPr lang="tr-TR" sz="2800" b="1" smtClean="0">
                <a:solidFill>
                  <a:srgbClr val="FF0000"/>
                </a:solidFill>
                <a:latin typeface="Calibri" pitchFamily="34" charset="0"/>
              </a:rPr>
              <a:t>Dayanıklı Taşınırlar</a:t>
            </a:r>
            <a:endParaRPr lang="tr-TR" sz="2800" b="1">
              <a:solidFill>
                <a:srgbClr val="FF0000"/>
              </a:solidFill>
              <a:latin typeface="Calibri" pitchFamily="34" charset="0"/>
            </a:endParaRPr>
          </a:p>
        </p:txBody>
      </p:sp>
      <p:sp>
        <p:nvSpPr>
          <p:cNvPr id="12" name="3 Metin kutusu"/>
          <p:cNvSpPr txBox="1">
            <a:spLocks noChangeArrowheads="1"/>
          </p:cNvSpPr>
          <p:nvPr/>
        </p:nvSpPr>
        <p:spPr bwMode="auto">
          <a:xfrm>
            <a:off x="2171055" y="5672872"/>
            <a:ext cx="2232247" cy="307777"/>
          </a:xfrm>
          <a:prstGeom prst="rect">
            <a:avLst/>
          </a:prstGeom>
          <a:noFill/>
          <a:ln w="9525">
            <a:noFill/>
            <a:miter lim="800000"/>
          </a:ln>
        </p:spPr>
        <p:txBody>
          <a:bodyPr wrap="square">
            <a:spAutoFit/>
          </a:bodyPr>
          <a:lstStyle/>
          <a:p>
            <a:r>
              <a:rPr lang="tr-TR" sz="1400" b="1" smtClean="0">
                <a:solidFill>
                  <a:srgbClr val="FF0000"/>
                </a:solidFill>
                <a:latin typeface="Calibri" pitchFamily="34" charset="0"/>
              </a:rPr>
              <a:t>Tesis Makine ve Cihazlar</a:t>
            </a:r>
            <a:endParaRPr lang="tr-TR" sz="1400" b="1">
              <a:solidFill>
                <a:srgbClr val="FF0000"/>
              </a:solidFill>
              <a:latin typeface="Calibri" pitchFamily="34" charset="0"/>
            </a:endParaRPr>
          </a:p>
        </p:txBody>
      </p:sp>
      <p:sp>
        <p:nvSpPr>
          <p:cNvPr id="13" name="3 Metin kutusu"/>
          <p:cNvSpPr txBox="1">
            <a:spLocks noChangeArrowheads="1"/>
          </p:cNvSpPr>
          <p:nvPr/>
        </p:nvSpPr>
        <p:spPr bwMode="auto">
          <a:xfrm>
            <a:off x="5062594" y="5672871"/>
            <a:ext cx="753057" cy="307777"/>
          </a:xfrm>
          <a:prstGeom prst="rect">
            <a:avLst/>
          </a:prstGeom>
          <a:noFill/>
          <a:ln w="9525">
            <a:noFill/>
            <a:miter lim="800000"/>
          </a:ln>
        </p:spPr>
        <p:txBody>
          <a:bodyPr wrap="square">
            <a:spAutoFit/>
          </a:bodyPr>
          <a:lstStyle/>
          <a:p>
            <a:r>
              <a:rPr lang="tr-TR" sz="1400" b="1" smtClean="0">
                <a:solidFill>
                  <a:srgbClr val="FF0000"/>
                </a:solidFill>
                <a:latin typeface="Calibri" pitchFamily="34" charset="0"/>
              </a:rPr>
              <a:t>Taşıtlar</a:t>
            </a:r>
            <a:endParaRPr lang="tr-TR" sz="1400" b="1">
              <a:solidFill>
                <a:srgbClr val="FF0000"/>
              </a:solidFill>
              <a:latin typeface="Calibri" pitchFamily="34" charset="0"/>
            </a:endParaRPr>
          </a:p>
        </p:txBody>
      </p:sp>
      <p:sp>
        <p:nvSpPr>
          <p:cNvPr id="14" name="3 Metin kutusu"/>
          <p:cNvSpPr txBox="1">
            <a:spLocks noChangeArrowheads="1"/>
          </p:cNvSpPr>
          <p:nvPr/>
        </p:nvSpPr>
        <p:spPr bwMode="auto">
          <a:xfrm>
            <a:off x="7236296" y="5672870"/>
            <a:ext cx="1157396" cy="307777"/>
          </a:xfrm>
          <a:prstGeom prst="rect">
            <a:avLst/>
          </a:prstGeom>
          <a:noFill/>
          <a:ln w="9525">
            <a:noFill/>
            <a:miter lim="800000"/>
          </a:ln>
        </p:spPr>
        <p:txBody>
          <a:bodyPr wrap="square">
            <a:spAutoFit/>
          </a:bodyPr>
          <a:lstStyle/>
          <a:p>
            <a:r>
              <a:rPr lang="tr-TR" sz="1400" b="1" smtClean="0">
                <a:solidFill>
                  <a:srgbClr val="FF0000"/>
                </a:solidFill>
                <a:latin typeface="Calibri" pitchFamily="34" charset="0"/>
              </a:rPr>
              <a:t>Demirbaşlar</a:t>
            </a:r>
            <a:endParaRPr lang="tr-TR" sz="1400" b="1">
              <a:solidFill>
                <a:srgbClr val="FF0000"/>
              </a:solidFill>
              <a:latin typeface="Calibri" pitchFamily="34" charset="0"/>
            </a:endParaRPr>
          </a:p>
        </p:txBody>
      </p:sp>
    </p:spTree>
    <p:extLst>
      <p:ext uri="{BB962C8B-B14F-4D97-AF65-F5344CB8AC3E}">
        <p14:creationId xmlns:p14="http://schemas.microsoft.com/office/powerpoint/2010/main" val="4178964032"/>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Dikdörtgen 3"/>
          <p:cNvSpPr/>
          <p:nvPr/>
        </p:nvSpPr>
        <p:spPr>
          <a:xfrm>
            <a:off x="1187624" y="764704"/>
            <a:ext cx="7767966" cy="2585323"/>
          </a:xfrm>
          <a:prstGeom prst="rect">
            <a:avLst/>
          </a:prstGeom>
        </p:spPr>
        <p:txBody>
          <a:bodyPr wrap="square">
            <a:spAutoFit/>
          </a:bodyPr>
          <a:lstStyle/>
          <a:p>
            <a:r>
              <a:rPr lang="tr-TR"/>
              <a:t>Satın alma yoluyla edinilen taşınır malların giriş kayıtlarının yapılabilmesi için gerekli olan firma bilgileri </a:t>
            </a:r>
            <a:r>
              <a:rPr lang="tr-TR" u="sng"/>
              <a:t>bir kereye </a:t>
            </a:r>
            <a:r>
              <a:rPr lang="tr-TR" u="sng" smtClean="0"/>
              <a:t>mahsus</a:t>
            </a:r>
            <a:r>
              <a:rPr lang="tr-TR" smtClean="0"/>
              <a:t> olmak </a:t>
            </a:r>
            <a:r>
              <a:rPr lang="tr-TR"/>
              <a:t>üzere bu menüden sisteme tanıtılır. Aynı firmadan alınan tüm ürünlere ilişkin taşınır işlem fişleri oluşturulurken firma bilgisi sistem tarafından kullanıcı ekranına açılır kutu şeklinde gösterilmektedir. </a:t>
            </a:r>
          </a:p>
          <a:p>
            <a:r>
              <a:rPr lang="tr-TR"/>
              <a:t>Firma tanımı menüsünde </a:t>
            </a:r>
            <a:r>
              <a:rPr lang="tr-TR" b="1"/>
              <a:t>“Firma Ekle” </a:t>
            </a:r>
            <a:r>
              <a:rPr lang="tr-TR"/>
              <a:t>butonu ile açılan pencereye firmanın vergi kimlik numarası veya TC Kimlik numarası girilir ve “</a:t>
            </a:r>
            <a:r>
              <a:rPr lang="tr-TR" b="1"/>
              <a:t>Getir” </a:t>
            </a:r>
            <a:r>
              <a:rPr lang="tr-TR"/>
              <a:t>butonuna tıklanır. Kontroller yapıldıktan sonra “</a:t>
            </a:r>
            <a:r>
              <a:rPr lang="tr-TR" b="1"/>
              <a:t>Kaydet” </a:t>
            </a:r>
            <a:r>
              <a:rPr lang="tr-TR"/>
              <a:t>butonu ile firma tanımlar listesine eklenir. </a:t>
            </a:r>
          </a:p>
        </p:txBody>
      </p:sp>
      <p:pic>
        <p:nvPicPr>
          <p:cNvPr id="5" name="Resim 4"/>
          <p:cNvPicPr>
            <a:picLocks noChangeAspect="1"/>
          </p:cNvPicPr>
          <p:nvPr/>
        </p:nvPicPr>
        <p:blipFill>
          <a:blip r:embed="rId3"/>
          <a:srcRect t="19520" r="22337" b="16063"/>
          <a:stretch>
            <a:fillRect/>
          </a:stretch>
        </p:blipFill>
        <p:spPr>
          <a:xfrm>
            <a:off x="1331640" y="3350027"/>
            <a:ext cx="7200800" cy="3024336"/>
          </a:xfrm>
          <a:prstGeom prst="rect">
            <a:avLst/>
          </a:prstGeom>
        </p:spPr>
      </p:pic>
      <p:pic>
        <p:nvPicPr>
          <p:cNvPr id="8" name="Resim 7"/>
          <p:cNvPicPr>
            <a:picLocks noChangeAspect="1"/>
          </p:cNvPicPr>
          <p:nvPr/>
        </p:nvPicPr>
        <p:blipFill>
          <a:blip r:embed="rId4"/>
          <a:stretch>
            <a:fillRect/>
          </a:stretch>
        </p:blipFill>
        <p:spPr>
          <a:xfrm rot="10219822">
            <a:off x="6943844" y="3930023"/>
            <a:ext cx="792549" cy="871804"/>
          </a:xfrm>
          <a:prstGeom prst="rect">
            <a:avLst/>
          </a:prstGeom>
        </p:spPr>
      </p:pic>
      <p:pic>
        <p:nvPicPr>
          <p:cNvPr id="10" name="Resim 9"/>
          <p:cNvPicPr>
            <a:picLocks noChangeAspect="1"/>
          </p:cNvPicPr>
          <p:nvPr/>
        </p:nvPicPr>
        <p:blipFill>
          <a:blip r:embed="rId4"/>
          <a:stretch>
            <a:fillRect/>
          </a:stretch>
        </p:blipFill>
        <p:spPr>
          <a:xfrm rot="4972727">
            <a:off x="2911765" y="3359063"/>
            <a:ext cx="630738" cy="693812"/>
          </a:xfrm>
          <a:prstGeom prst="rect">
            <a:avLst/>
          </a:prstGeom>
        </p:spPr>
      </p:pic>
    </p:spTree>
    <p:extLst>
      <p:ext uri="{BB962C8B-B14F-4D97-AF65-F5344CB8AC3E}">
        <p14:creationId xmlns:p14="http://schemas.microsoft.com/office/powerpoint/2010/main" val="1431571040"/>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Dikdörtgen 3"/>
          <p:cNvSpPr/>
          <p:nvPr/>
        </p:nvSpPr>
        <p:spPr>
          <a:xfrm>
            <a:off x="1187624" y="764704"/>
            <a:ext cx="6768752" cy="923330"/>
          </a:xfrm>
          <a:prstGeom prst="rect">
            <a:avLst/>
          </a:prstGeom>
        </p:spPr>
        <p:txBody>
          <a:bodyPr wrap="square">
            <a:spAutoFit/>
          </a:bodyPr>
          <a:lstStyle/>
          <a:p>
            <a:pPr algn="just"/>
            <a:r>
              <a:rPr lang="tr-TR"/>
              <a:t>Bu tanımlama </a:t>
            </a:r>
            <a:r>
              <a:rPr lang="tr-TR" b="1"/>
              <a:t>“</a:t>
            </a:r>
            <a:r>
              <a:rPr lang="tr-TR" b="1" smtClean="0"/>
              <a:t>Taşınır </a:t>
            </a:r>
            <a:r>
              <a:rPr lang="tr-TR" b="1"/>
              <a:t>Mal </a:t>
            </a:r>
            <a:r>
              <a:rPr lang="tr-TR" b="1" smtClean="0"/>
              <a:t>İşlemleri”&gt;</a:t>
            </a:r>
            <a:r>
              <a:rPr lang="tr-TR" b="1"/>
              <a:t> </a:t>
            </a:r>
            <a:r>
              <a:rPr lang="tr-TR" b="1" smtClean="0"/>
              <a:t>“Giriş İşlemi”&gt;      </a:t>
            </a:r>
          </a:p>
          <a:p>
            <a:pPr algn="just"/>
            <a:r>
              <a:rPr lang="tr-TR" b="1" smtClean="0"/>
              <a:t>“Satın </a:t>
            </a:r>
            <a:r>
              <a:rPr lang="tr-TR" b="1"/>
              <a:t>alma”&gt;”Firma Seç” </a:t>
            </a:r>
            <a:r>
              <a:rPr lang="tr-TR"/>
              <a:t>butonuna basıldığında açılan sayfadan da yapılabilmektedir </a:t>
            </a:r>
          </a:p>
        </p:txBody>
      </p:sp>
      <p:pic>
        <p:nvPicPr>
          <p:cNvPr id="2" name="Resim 1"/>
          <p:cNvPicPr>
            <a:picLocks noChangeAspect="1"/>
          </p:cNvPicPr>
          <p:nvPr/>
        </p:nvPicPr>
        <p:blipFill>
          <a:blip r:embed="rId3"/>
          <a:srcRect t="20382" r="18379" b="27205"/>
          <a:stretch>
            <a:fillRect/>
          </a:stretch>
        </p:blipFill>
        <p:spPr>
          <a:xfrm>
            <a:off x="1331640" y="1688034"/>
            <a:ext cx="6696744" cy="2317030"/>
          </a:xfrm>
          <a:prstGeom prst="rect">
            <a:avLst/>
          </a:prstGeom>
        </p:spPr>
      </p:pic>
      <p:pic>
        <p:nvPicPr>
          <p:cNvPr id="8" name="Resim 7"/>
          <p:cNvPicPr>
            <a:picLocks noChangeAspect="1"/>
          </p:cNvPicPr>
          <p:nvPr/>
        </p:nvPicPr>
        <p:blipFill>
          <a:blip r:embed="rId4"/>
          <a:stretch>
            <a:fillRect/>
          </a:stretch>
        </p:blipFill>
        <p:spPr>
          <a:xfrm rot="10219822">
            <a:off x="6439787" y="2985311"/>
            <a:ext cx="792549" cy="871804"/>
          </a:xfrm>
          <a:prstGeom prst="rect">
            <a:avLst/>
          </a:prstGeom>
        </p:spPr>
      </p:pic>
      <p:sp>
        <p:nvSpPr>
          <p:cNvPr id="7" name="Dikdörtgen 6"/>
          <p:cNvSpPr/>
          <p:nvPr/>
        </p:nvSpPr>
        <p:spPr>
          <a:xfrm>
            <a:off x="1187624" y="4273601"/>
            <a:ext cx="3960440" cy="1754326"/>
          </a:xfrm>
          <a:prstGeom prst="rect">
            <a:avLst/>
          </a:prstGeom>
        </p:spPr>
        <p:txBody>
          <a:bodyPr wrap="square">
            <a:spAutoFit/>
          </a:bodyPr>
          <a:lstStyle/>
          <a:p>
            <a:pPr algn="just"/>
            <a:r>
              <a:rPr lang="tr-TR" b="1"/>
              <a:t>“Firma Seç” </a:t>
            </a:r>
            <a:r>
              <a:rPr lang="tr-TR"/>
              <a:t>butonuna basıldığında eğer girişi yapılacak firma adı sistemde tanımlı değilse </a:t>
            </a:r>
            <a:r>
              <a:rPr lang="tr-TR" b="1"/>
              <a:t>“Firma Ekle” </a:t>
            </a:r>
            <a:r>
              <a:rPr lang="tr-TR"/>
              <a:t>butonuna basılarak “Tanımlar”&gt;”Firmalar” bölümünde olduğu gibi yapılmalıdır. </a:t>
            </a:r>
          </a:p>
        </p:txBody>
      </p:sp>
      <p:pic>
        <p:nvPicPr>
          <p:cNvPr id="3" name="Resim 2"/>
          <p:cNvPicPr>
            <a:picLocks noChangeAspect="1"/>
          </p:cNvPicPr>
          <p:nvPr/>
        </p:nvPicPr>
        <p:blipFill>
          <a:blip r:embed="rId5"/>
          <a:stretch>
            <a:fillRect/>
          </a:stretch>
        </p:blipFill>
        <p:spPr>
          <a:xfrm>
            <a:off x="5253757" y="4056051"/>
            <a:ext cx="2774627" cy="2685317"/>
          </a:xfrm>
          <a:prstGeom prst="rect">
            <a:avLst/>
          </a:prstGeom>
        </p:spPr>
      </p:pic>
      <p:pic>
        <p:nvPicPr>
          <p:cNvPr id="9" name="Resim 8"/>
          <p:cNvPicPr>
            <a:picLocks noChangeAspect="1"/>
          </p:cNvPicPr>
          <p:nvPr/>
        </p:nvPicPr>
        <p:blipFill>
          <a:blip r:embed="rId4"/>
          <a:stretch>
            <a:fillRect/>
          </a:stretch>
        </p:blipFill>
        <p:spPr>
          <a:xfrm rot="10219822">
            <a:off x="5863723" y="4806071"/>
            <a:ext cx="792549" cy="871804"/>
          </a:xfrm>
          <a:prstGeom prst="rect">
            <a:avLst/>
          </a:prstGeom>
        </p:spPr>
      </p:pic>
    </p:spTree>
    <p:extLst>
      <p:ext uri="{BB962C8B-B14F-4D97-AF65-F5344CB8AC3E}">
        <p14:creationId xmlns:p14="http://schemas.microsoft.com/office/powerpoint/2010/main" val="2227974773"/>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Dikdörtgen 1"/>
          <p:cNvSpPr/>
          <p:nvPr/>
        </p:nvSpPr>
        <p:spPr>
          <a:xfrm>
            <a:off x="2699792" y="2348880"/>
            <a:ext cx="4570482" cy="1754326"/>
          </a:xfrm>
          <a:prstGeom prst="rect">
            <a:avLst/>
          </a:prstGeom>
          <a:noFill/>
        </p:spPr>
        <p:txBody>
          <a:bodyPr wrap="none" lIns="91440" tIns="45720" rIns="91440" bIns="45720">
            <a:spAutoFit/>
          </a:bodyPr>
          <a:lstStyle/>
          <a:p>
            <a:pPr algn="ctr"/>
            <a:r>
              <a:rPr lang="tr-TR" sz="5400" b="1" cap="none" spc="0" smtClean="0">
                <a:ln w="22225">
                  <a:solidFill>
                    <a:schemeClr val="accent2"/>
                  </a:solidFill>
                  <a:prstDash val="solid"/>
                </a:ln>
                <a:solidFill>
                  <a:schemeClr val="accent2">
                    <a:lumMod val="40000"/>
                    <a:lumOff val="60000"/>
                  </a:schemeClr>
                </a:solidFill>
                <a:effectLst/>
              </a:rPr>
              <a:t>İSTEK BİRİMİ</a:t>
            </a:r>
          </a:p>
          <a:p>
            <a:pPr algn="ctr"/>
            <a:r>
              <a:rPr lang="tr-TR" sz="5400" b="1" cap="none" spc="0" smtClean="0">
                <a:ln w="22225">
                  <a:solidFill>
                    <a:schemeClr val="accent2"/>
                  </a:solidFill>
                  <a:prstDash val="solid"/>
                </a:ln>
                <a:solidFill>
                  <a:schemeClr val="accent2">
                    <a:lumMod val="40000"/>
                    <a:lumOff val="60000"/>
                  </a:schemeClr>
                </a:solidFill>
                <a:effectLst/>
              </a:rPr>
              <a:t> TANIMLAMA</a:t>
            </a:r>
            <a:endParaRPr lang="tr-TR" sz="54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072966361"/>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Dikdörtgen 3"/>
          <p:cNvSpPr/>
          <p:nvPr/>
        </p:nvSpPr>
        <p:spPr>
          <a:xfrm>
            <a:off x="1187624" y="764704"/>
            <a:ext cx="7776864" cy="2862322"/>
          </a:xfrm>
          <a:prstGeom prst="rect">
            <a:avLst/>
          </a:prstGeom>
        </p:spPr>
        <p:txBody>
          <a:bodyPr wrap="square">
            <a:spAutoFit/>
          </a:bodyPr>
          <a:lstStyle/>
          <a:p>
            <a:pPr algn="just"/>
            <a:r>
              <a:rPr lang="tr-TR" b="1"/>
              <a:t>İstek Birimleri Tanımlaması </a:t>
            </a:r>
            <a:endParaRPr lang="tr-TR"/>
          </a:p>
          <a:p>
            <a:pPr algn="just"/>
            <a:r>
              <a:rPr lang="tr-TR"/>
              <a:t>Malzeme talebinde bulunacak birimlerin (servisler, şubeler, alt üniteler vb.) ile bu birimlerin ihtiyacı olan taşınırları talep etmeye yetkili olan birim yetkililerinin tanımlaması Taşınır Kontrol Yetkililerince yapılır. </a:t>
            </a:r>
          </a:p>
          <a:p>
            <a:pPr algn="just"/>
            <a:r>
              <a:rPr lang="tr-TR" b="1"/>
              <a:t>Burada tanımlanmayan birimler ve birim yetkilileri malzeme talebinde bulanamaz ve </a:t>
            </a:r>
            <a:r>
              <a:rPr lang="tr-TR" b="1" smtClean="0"/>
              <a:t>Taşınır İstek </a:t>
            </a:r>
            <a:r>
              <a:rPr lang="tr-TR" b="1"/>
              <a:t>Belgesi düzenleyemezler. </a:t>
            </a:r>
            <a:endParaRPr lang="tr-TR"/>
          </a:p>
          <a:p>
            <a:pPr algn="just"/>
            <a:r>
              <a:rPr lang="tr-TR"/>
              <a:t>İstek Birimleri menüsüne tıklandığında aşağıdaki pencere açılır. Burada varsa daha önce tanımlanmış istek birimleri görülecektir. </a:t>
            </a:r>
          </a:p>
          <a:p>
            <a:pPr algn="just"/>
            <a:r>
              <a:rPr lang="tr-TR"/>
              <a:t>Yeni istek birimi için </a:t>
            </a:r>
            <a:r>
              <a:rPr lang="tr-TR" b="1" smtClean="0"/>
              <a:t>“İstek </a:t>
            </a:r>
            <a:r>
              <a:rPr lang="tr-TR" b="1"/>
              <a:t>Birimi Ekle” </a:t>
            </a:r>
            <a:r>
              <a:rPr lang="tr-TR"/>
              <a:t>butonuna tıklanır. Açılan küçük pencereye ilgili alanlar doldurulur.</a:t>
            </a:r>
          </a:p>
        </p:txBody>
      </p:sp>
      <p:pic>
        <p:nvPicPr>
          <p:cNvPr id="5" name="Resim 4"/>
          <p:cNvPicPr>
            <a:picLocks noChangeAspect="1"/>
          </p:cNvPicPr>
          <p:nvPr/>
        </p:nvPicPr>
        <p:blipFill>
          <a:blip r:embed="rId3"/>
          <a:srcRect t="20240" r="37541" b="20597"/>
          <a:stretch>
            <a:fillRect/>
          </a:stretch>
        </p:blipFill>
        <p:spPr>
          <a:xfrm>
            <a:off x="284049" y="3627026"/>
            <a:ext cx="4792007" cy="3168352"/>
          </a:xfrm>
          <a:prstGeom prst="rect">
            <a:avLst/>
          </a:prstGeom>
        </p:spPr>
      </p:pic>
      <p:pic>
        <p:nvPicPr>
          <p:cNvPr id="9" name="Resim 8"/>
          <p:cNvPicPr>
            <a:picLocks noChangeAspect="1"/>
          </p:cNvPicPr>
          <p:nvPr/>
        </p:nvPicPr>
        <p:blipFill>
          <a:blip r:embed="rId4"/>
          <a:stretch>
            <a:fillRect/>
          </a:stretch>
        </p:blipFill>
        <p:spPr>
          <a:xfrm rot="1911911">
            <a:off x="4454370" y="5084676"/>
            <a:ext cx="792549" cy="871804"/>
          </a:xfrm>
          <a:prstGeom prst="rect">
            <a:avLst/>
          </a:prstGeom>
        </p:spPr>
      </p:pic>
      <p:sp>
        <p:nvSpPr>
          <p:cNvPr id="10" name="Dikdörtgen 9"/>
          <p:cNvSpPr/>
          <p:nvPr/>
        </p:nvSpPr>
        <p:spPr>
          <a:xfrm>
            <a:off x="5076056" y="3429000"/>
            <a:ext cx="4032448" cy="3293209"/>
          </a:xfrm>
          <a:prstGeom prst="rect">
            <a:avLst/>
          </a:prstGeom>
        </p:spPr>
        <p:txBody>
          <a:bodyPr wrap="square">
            <a:spAutoFit/>
          </a:bodyPr>
          <a:lstStyle/>
          <a:p>
            <a:pPr algn="just"/>
            <a:r>
              <a:rPr lang="tr-TR" sz="1600">
                <a:solidFill>
                  <a:srgbClr val="C00000"/>
                </a:solidFill>
              </a:rPr>
              <a:t>İstek birimi tanımı yapılırken; </a:t>
            </a:r>
          </a:p>
          <a:p>
            <a:pPr algn="just"/>
            <a:r>
              <a:rPr lang="tr-TR" sz="1600" b="1" smtClean="0"/>
              <a:t>İstek </a:t>
            </a:r>
            <a:r>
              <a:rPr lang="tr-TR" sz="1600" b="1"/>
              <a:t>Birim Kodu: </a:t>
            </a:r>
            <a:r>
              <a:rPr lang="tr-TR" sz="1600"/>
              <a:t>Yazışmalarda kullanılan şube kodu veya sırayla verilecek bir kod, </a:t>
            </a:r>
          </a:p>
          <a:p>
            <a:pPr algn="just"/>
            <a:r>
              <a:rPr lang="tr-TR" sz="1600" b="1" smtClean="0"/>
              <a:t>İstek </a:t>
            </a:r>
            <a:r>
              <a:rPr lang="tr-TR" sz="1600" b="1"/>
              <a:t>birimi adı: </a:t>
            </a:r>
            <a:r>
              <a:rPr lang="tr-TR" sz="1600"/>
              <a:t>İlgili istek biriminin adı, </a:t>
            </a:r>
          </a:p>
          <a:p>
            <a:pPr algn="just"/>
            <a:r>
              <a:rPr lang="tr-TR" sz="1600" b="1" smtClean="0"/>
              <a:t>İstek </a:t>
            </a:r>
            <a:r>
              <a:rPr lang="tr-TR" sz="1600" b="1"/>
              <a:t>Birimi Yetkilisi: </a:t>
            </a:r>
            <a:r>
              <a:rPr lang="tr-TR" sz="1600" err="1"/>
              <a:t>Kombodan bu birim için yetkilendirilecek kişinin ismi seçilir. Eğer ilk defa bir tanımlama yapılıyorsa </a:t>
            </a:r>
            <a:r>
              <a:rPr lang="tr-TR" sz="1600" b="1"/>
              <a:t>“Tanımlı Değil” </a:t>
            </a:r>
            <a:r>
              <a:rPr lang="tr-TR" sz="1600"/>
              <a:t>referansı seçilmelidir. (Daha sonraki adımlarda burası değiştirilecektir.) </a:t>
            </a:r>
          </a:p>
          <a:p>
            <a:pPr algn="just"/>
            <a:r>
              <a:rPr lang="tr-TR" sz="1600" b="1"/>
              <a:t>“Kaydet” </a:t>
            </a:r>
            <a:r>
              <a:rPr lang="tr-TR" sz="1600"/>
              <a:t>butonu ile tanımlama işlemi kaydedilir. </a:t>
            </a:r>
          </a:p>
        </p:txBody>
      </p:sp>
      <p:pic>
        <p:nvPicPr>
          <p:cNvPr id="8" name="Resim 7"/>
          <p:cNvPicPr>
            <a:picLocks noChangeAspect="1"/>
          </p:cNvPicPr>
          <p:nvPr/>
        </p:nvPicPr>
        <p:blipFill>
          <a:blip r:embed="rId4"/>
          <a:stretch>
            <a:fillRect/>
          </a:stretch>
        </p:blipFill>
        <p:spPr>
          <a:xfrm rot="10219822">
            <a:off x="1963932" y="3489368"/>
            <a:ext cx="792549" cy="871804"/>
          </a:xfrm>
          <a:prstGeom prst="rect">
            <a:avLst/>
          </a:prstGeom>
        </p:spPr>
      </p:pic>
    </p:spTree>
    <p:extLst>
      <p:ext uri="{BB962C8B-B14F-4D97-AF65-F5344CB8AC3E}">
        <p14:creationId xmlns:p14="http://schemas.microsoft.com/office/powerpoint/2010/main" val="3670813170"/>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Dikdörtgen 3"/>
          <p:cNvSpPr/>
          <p:nvPr/>
        </p:nvSpPr>
        <p:spPr>
          <a:xfrm>
            <a:off x="1187624" y="764704"/>
            <a:ext cx="7776864" cy="1477328"/>
          </a:xfrm>
          <a:prstGeom prst="rect">
            <a:avLst/>
          </a:prstGeom>
        </p:spPr>
        <p:txBody>
          <a:bodyPr wrap="square">
            <a:spAutoFit/>
          </a:bodyPr>
          <a:lstStyle/>
          <a:p>
            <a:r>
              <a:rPr lang="tr-TR" b="1"/>
              <a:t>İstek Birimi Yetkililerinin Tanımlanması </a:t>
            </a:r>
            <a:endParaRPr lang="tr-TR"/>
          </a:p>
          <a:p>
            <a:r>
              <a:rPr lang="tr-TR"/>
              <a:t>İstek Birimi Yetkilileri sistem üzerinde Taşınır Kayıt Yetkililerince tanımlanmaktadır. Harcama yetkililerince İstek Birimi Yetkilisi olarak bildirilenler TC Kimlik numaraları sorgulanarak tanımlama işlemi yapılmaktadır. </a:t>
            </a:r>
          </a:p>
        </p:txBody>
      </p:sp>
      <p:pic>
        <p:nvPicPr>
          <p:cNvPr id="6" name="Resim 5"/>
          <p:cNvPicPr>
            <a:picLocks noChangeAspect="1"/>
          </p:cNvPicPr>
          <p:nvPr/>
        </p:nvPicPr>
        <p:blipFill>
          <a:blip r:embed="rId3"/>
          <a:srcRect t="17421" r="32952" b="30319"/>
          <a:stretch>
            <a:fillRect/>
          </a:stretch>
        </p:blipFill>
        <p:spPr>
          <a:xfrm>
            <a:off x="1204000" y="2242032"/>
            <a:ext cx="6651529" cy="2808312"/>
          </a:xfrm>
          <a:prstGeom prst="rect">
            <a:avLst/>
          </a:prstGeom>
        </p:spPr>
      </p:pic>
      <p:sp>
        <p:nvSpPr>
          <p:cNvPr id="3" name="Dikdörtgen 2"/>
          <p:cNvSpPr/>
          <p:nvPr/>
        </p:nvSpPr>
        <p:spPr>
          <a:xfrm>
            <a:off x="4644008" y="3476966"/>
            <a:ext cx="4572000" cy="1477328"/>
          </a:xfrm>
          <a:prstGeom prst="rect">
            <a:avLst/>
          </a:prstGeom>
        </p:spPr>
        <p:txBody>
          <a:bodyPr>
            <a:spAutoFit/>
          </a:bodyPr>
          <a:lstStyle/>
          <a:p>
            <a:r>
              <a:rPr lang="tr-TR">
                <a:solidFill>
                  <a:srgbClr val="000000"/>
                </a:solidFill>
              </a:rPr>
              <a:t>“</a:t>
            </a:r>
            <a:r>
              <a:rPr lang="tr-TR" b="1">
                <a:solidFill>
                  <a:srgbClr val="000000"/>
                </a:solidFill>
              </a:rPr>
              <a:t>Tanımlar”&gt;“Yetkilendirme” </a:t>
            </a:r>
            <a:r>
              <a:rPr lang="tr-TR">
                <a:solidFill>
                  <a:srgbClr val="000000"/>
                </a:solidFill>
              </a:rPr>
              <a:t>menüsüne tıklanır. </a:t>
            </a:r>
          </a:p>
          <a:p>
            <a:r>
              <a:rPr lang="tr-TR">
                <a:solidFill>
                  <a:srgbClr val="000000"/>
                </a:solidFill>
              </a:rPr>
              <a:t>Açılan pencerede “</a:t>
            </a:r>
            <a:r>
              <a:rPr lang="tr-TR" b="1" smtClean="0">
                <a:solidFill>
                  <a:srgbClr val="000000"/>
                </a:solidFill>
              </a:rPr>
              <a:t>Taşınır </a:t>
            </a:r>
            <a:r>
              <a:rPr lang="tr-TR" b="1">
                <a:solidFill>
                  <a:srgbClr val="000000"/>
                </a:solidFill>
              </a:rPr>
              <a:t>Yetkilendirme” </a:t>
            </a:r>
            <a:r>
              <a:rPr lang="tr-TR" err="1">
                <a:solidFill>
                  <a:srgbClr val="000000"/>
                </a:solidFill>
              </a:rPr>
              <a:t>kombosundan rol verilecek kişinin ismi seçilir. </a:t>
            </a:r>
            <a:endParaRPr lang="tr-TR"/>
          </a:p>
        </p:txBody>
      </p:sp>
      <p:pic>
        <p:nvPicPr>
          <p:cNvPr id="9" name="Resim 8"/>
          <p:cNvPicPr>
            <a:picLocks noChangeAspect="1"/>
          </p:cNvPicPr>
          <p:nvPr/>
        </p:nvPicPr>
        <p:blipFill>
          <a:blip r:embed="rId4"/>
          <a:stretch>
            <a:fillRect/>
          </a:stretch>
        </p:blipFill>
        <p:spPr>
          <a:xfrm rot="12614215">
            <a:off x="3801493" y="1880187"/>
            <a:ext cx="792549" cy="871804"/>
          </a:xfrm>
          <a:prstGeom prst="rect">
            <a:avLst/>
          </a:prstGeom>
        </p:spPr>
      </p:pic>
      <p:pic>
        <p:nvPicPr>
          <p:cNvPr id="8" name="Resim 7"/>
          <p:cNvPicPr>
            <a:picLocks noChangeAspect="1"/>
          </p:cNvPicPr>
          <p:nvPr/>
        </p:nvPicPr>
        <p:blipFill>
          <a:blip r:embed="rId4"/>
          <a:stretch>
            <a:fillRect/>
          </a:stretch>
        </p:blipFill>
        <p:spPr>
          <a:xfrm rot="4020429">
            <a:off x="807726" y="3283457"/>
            <a:ext cx="792549" cy="871804"/>
          </a:xfrm>
          <a:prstGeom prst="rect">
            <a:avLst/>
          </a:prstGeom>
        </p:spPr>
      </p:pic>
      <p:sp>
        <p:nvSpPr>
          <p:cNvPr id="11" name="Dikdörtgen 10"/>
          <p:cNvSpPr/>
          <p:nvPr/>
        </p:nvSpPr>
        <p:spPr>
          <a:xfrm>
            <a:off x="1115616" y="5050344"/>
            <a:ext cx="7848872" cy="923330"/>
          </a:xfrm>
          <a:prstGeom prst="rect">
            <a:avLst/>
          </a:prstGeom>
        </p:spPr>
        <p:txBody>
          <a:bodyPr wrap="square">
            <a:spAutoFit/>
          </a:bodyPr>
          <a:lstStyle/>
          <a:p>
            <a:r>
              <a:rPr lang="tr-TR"/>
              <a:t>İsmi seçilerek ekrana getirilen kişi için bir geçici şifre belirlenir. Eğer ilgili kişinin mevcut bir KBS şifresi varsa geçici şifre alanı pasif bir durumda gelmektedir. </a:t>
            </a:r>
          </a:p>
        </p:txBody>
      </p:sp>
    </p:spTree>
    <p:extLst>
      <p:ext uri="{BB962C8B-B14F-4D97-AF65-F5344CB8AC3E}">
        <p14:creationId xmlns:p14="http://schemas.microsoft.com/office/powerpoint/2010/main" val="418044000"/>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Dikdörtgen 3"/>
          <p:cNvSpPr/>
          <p:nvPr/>
        </p:nvSpPr>
        <p:spPr>
          <a:xfrm>
            <a:off x="1187624" y="764704"/>
            <a:ext cx="7776864" cy="3693319"/>
          </a:xfrm>
          <a:prstGeom prst="rect">
            <a:avLst/>
          </a:prstGeom>
        </p:spPr>
        <p:txBody>
          <a:bodyPr wrap="square">
            <a:spAutoFit/>
          </a:bodyPr>
          <a:lstStyle/>
          <a:p>
            <a:endParaRPr lang="tr-TR"/>
          </a:p>
          <a:p>
            <a:r>
              <a:rPr lang="nl-NL"/>
              <a:t>Rol verilen kişi için KBS şifresi belirlenir, </a:t>
            </a:r>
          </a:p>
          <a:p>
            <a:r>
              <a:rPr lang="tr-TR"/>
              <a:t>Kişinin eposta adresi doğru bir şekilde girilir. Mümkün mertebe ilgili kişinin kurumsal uzantılı eposta adresi yazılmalıdır. Bu eposta adresi sonradan değiştirilemez, silinemez, düzeltilemez. Eposta adresi şifre güvenliği için kullanılmaktadır. </a:t>
            </a:r>
          </a:p>
          <a:p>
            <a:r>
              <a:rPr lang="tr-TR"/>
              <a:t>Geçici şifre belirlendikten sonra “</a:t>
            </a:r>
            <a:r>
              <a:rPr lang="tr-TR" b="1"/>
              <a:t>Rol Ekle” </a:t>
            </a:r>
            <a:r>
              <a:rPr lang="tr-TR"/>
              <a:t>butonuna basılarak işlem bitirilir. </a:t>
            </a:r>
          </a:p>
          <a:p>
            <a:r>
              <a:rPr lang="tr-TR"/>
              <a:t>Pencerenin sağ kolonunda görülen isimler halihazırda istek birimi yetkilisi rolü verilen kişileri göstermektedir. </a:t>
            </a:r>
          </a:p>
          <a:p>
            <a:r>
              <a:rPr lang="tr-TR"/>
              <a:t>İstek birimi yetkilisi olarak görevlendirilen kişinin herhangi bir nedenle görevi sona erdiyse sağ kolondaki isimler listesinden ilgili kişinin ismi üzerine gelinerek </a:t>
            </a:r>
            <a:r>
              <a:rPr lang="tr-TR" b="1"/>
              <a:t>“Rol Sil” </a:t>
            </a:r>
            <a:r>
              <a:rPr lang="tr-TR"/>
              <a:t>butonu yardımı ile verilen rol kaldırılır. </a:t>
            </a:r>
          </a:p>
        </p:txBody>
      </p:sp>
      <p:pic>
        <p:nvPicPr>
          <p:cNvPr id="5" name="Resim 4"/>
          <p:cNvPicPr>
            <a:picLocks noChangeAspect="1"/>
          </p:cNvPicPr>
          <p:nvPr/>
        </p:nvPicPr>
        <p:blipFill>
          <a:blip r:embed="rId3"/>
          <a:srcRect l="19808" t="17978" r="31379" b="51983"/>
          <a:stretch>
            <a:fillRect/>
          </a:stretch>
        </p:blipFill>
        <p:spPr>
          <a:xfrm>
            <a:off x="1475656" y="4458023"/>
            <a:ext cx="6336704" cy="2210182"/>
          </a:xfrm>
          <a:prstGeom prst="rect">
            <a:avLst/>
          </a:prstGeom>
        </p:spPr>
      </p:pic>
      <p:pic>
        <p:nvPicPr>
          <p:cNvPr id="8" name="Resim 7"/>
          <p:cNvPicPr>
            <a:picLocks noChangeAspect="1"/>
          </p:cNvPicPr>
          <p:nvPr/>
        </p:nvPicPr>
        <p:blipFill>
          <a:blip r:embed="rId4"/>
          <a:stretch>
            <a:fillRect/>
          </a:stretch>
        </p:blipFill>
        <p:spPr>
          <a:xfrm rot="7452669">
            <a:off x="2814791" y="4691892"/>
            <a:ext cx="792549" cy="871804"/>
          </a:xfrm>
          <a:prstGeom prst="rect">
            <a:avLst/>
          </a:prstGeom>
        </p:spPr>
      </p:pic>
      <p:pic>
        <p:nvPicPr>
          <p:cNvPr id="9" name="Resim 8"/>
          <p:cNvPicPr>
            <a:picLocks noChangeAspect="1"/>
          </p:cNvPicPr>
          <p:nvPr/>
        </p:nvPicPr>
        <p:blipFill>
          <a:blip r:embed="rId4"/>
          <a:stretch>
            <a:fillRect/>
          </a:stretch>
        </p:blipFill>
        <p:spPr>
          <a:xfrm rot="3575597">
            <a:off x="3240072" y="4275571"/>
            <a:ext cx="792549" cy="871804"/>
          </a:xfrm>
          <a:prstGeom prst="rect">
            <a:avLst/>
          </a:prstGeom>
        </p:spPr>
      </p:pic>
    </p:spTree>
    <p:extLst>
      <p:ext uri="{BB962C8B-B14F-4D97-AF65-F5344CB8AC3E}">
        <p14:creationId xmlns:p14="http://schemas.microsoft.com/office/powerpoint/2010/main" val="1957349199"/>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Dikdörtgen 1"/>
          <p:cNvSpPr/>
          <p:nvPr/>
        </p:nvSpPr>
        <p:spPr>
          <a:xfrm>
            <a:off x="1979712" y="2636912"/>
            <a:ext cx="6057941" cy="923330"/>
          </a:xfrm>
          <a:prstGeom prst="rect">
            <a:avLst/>
          </a:prstGeom>
          <a:noFill/>
        </p:spPr>
        <p:txBody>
          <a:bodyPr wrap="none" lIns="91440" tIns="45720" rIns="91440" bIns="45720">
            <a:spAutoFit/>
          </a:bodyPr>
          <a:lstStyle/>
          <a:p>
            <a:pPr algn="ctr"/>
            <a:r>
              <a:rPr lang="tr-TR" sz="5400" b="1" cap="none" spc="0" smtClean="0">
                <a:ln w="22225">
                  <a:solidFill>
                    <a:schemeClr val="accent2"/>
                  </a:solidFill>
                  <a:prstDash val="solid"/>
                </a:ln>
                <a:solidFill>
                  <a:schemeClr val="accent2">
                    <a:lumMod val="40000"/>
                    <a:lumOff val="60000"/>
                  </a:schemeClr>
                </a:solidFill>
                <a:effectLst/>
              </a:rPr>
              <a:t>KİŞİ TANIMLAMA</a:t>
            </a:r>
            <a:endParaRPr lang="tr-TR" sz="54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448565025"/>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Dikdörtgen 3"/>
          <p:cNvSpPr/>
          <p:nvPr/>
        </p:nvSpPr>
        <p:spPr>
          <a:xfrm>
            <a:off x="1187624" y="764704"/>
            <a:ext cx="7776864" cy="2031325"/>
          </a:xfrm>
          <a:prstGeom prst="rect">
            <a:avLst/>
          </a:prstGeom>
        </p:spPr>
        <p:txBody>
          <a:bodyPr wrap="square">
            <a:spAutoFit/>
          </a:bodyPr>
          <a:lstStyle/>
          <a:p>
            <a:endParaRPr lang="tr-TR"/>
          </a:p>
          <a:p>
            <a:r>
              <a:rPr lang="tr-TR" b="1"/>
              <a:t>Kişilerin Tanımlanması </a:t>
            </a:r>
            <a:endParaRPr lang="tr-TR"/>
          </a:p>
          <a:p>
            <a:r>
              <a:rPr lang="tr-TR"/>
              <a:t>İstek Birimi Yetkilisi olarak yetkilendirilecek kişiler veya taşınırları kullanıma verme işlemlerinde taşınırın teslim edilecek kişilerin sistemde önceden tanımlanmış olması gerekir. </a:t>
            </a:r>
          </a:p>
          <a:p>
            <a:r>
              <a:rPr lang="tr-TR"/>
              <a:t>Aksi bir durum söz konusu değilse, ilgili harcama biriminden maaş alan tüm kişiler maaş veri tabanından otomatik olarak getirilir. </a:t>
            </a:r>
          </a:p>
        </p:txBody>
      </p:sp>
      <p:pic>
        <p:nvPicPr>
          <p:cNvPr id="6" name="Resim 5"/>
          <p:cNvPicPr>
            <a:picLocks noChangeAspect="1"/>
          </p:cNvPicPr>
          <p:nvPr/>
        </p:nvPicPr>
        <p:blipFill>
          <a:blip r:embed="rId3"/>
          <a:srcRect t="17870" r="40600" b="43072"/>
          <a:stretch>
            <a:fillRect/>
          </a:stretch>
        </p:blipFill>
        <p:spPr>
          <a:xfrm>
            <a:off x="1187624" y="2965911"/>
            <a:ext cx="7299120" cy="2599688"/>
          </a:xfrm>
          <a:prstGeom prst="rect">
            <a:avLst/>
          </a:prstGeom>
        </p:spPr>
      </p:pic>
      <p:pic>
        <p:nvPicPr>
          <p:cNvPr id="9" name="Resim 8"/>
          <p:cNvPicPr>
            <a:picLocks noChangeAspect="1"/>
          </p:cNvPicPr>
          <p:nvPr/>
        </p:nvPicPr>
        <p:blipFill>
          <a:blip r:embed="rId4"/>
          <a:stretch>
            <a:fillRect/>
          </a:stretch>
        </p:blipFill>
        <p:spPr>
          <a:xfrm rot="3575597">
            <a:off x="3096056" y="2835412"/>
            <a:ext cx="792549" cy="871804"/>
          </a:xfrm>
          <a:prstGeom prst="rect">
            <a:avLst/>
          </a:prstGeom>
        </p:spPr>
      </p:pic>
      <p:sp>
        <p:nvSpPr>
          <p:cNvPr id="7" name="Dikdörtgen 6"/>
          <p:cNvSpPr/>
          <p:nvPr/>
        </p:nvSpPr>
        <p:spPr>
          <a:xfrm>
            <a:off x="1187624" y="5697054"/>
            <a:ext cx="7128792" cy="646331"/>
          </a:xfrm>
          <a:prstGeom prst="rect">
            <a:avLst/>
          </a:prstGeom>
        </p:spPr>
        <p:txBody>
          <a:bodyPr wrap="square">
            <a:spAutoFit/>
          </a:bodyPr>
          <a:lstStyle/>
          <a:p>
            <a:r>
              <a:rPr lang="tr-TR">
                <a:solidFill>
                  <a:srgbClr val="000000"/>
                </a:solidFill>
              </a:rPr>
              <a:t>Kişi tanımlaması için tanımlar menüsünün altındaki </a:t>
            </a:r>
            <a:r>
              <a:rPr lang="tr-TR" b="1" smtClean="0">
                <a:solidFill>
                  <a:srgbClr val="000000"/>
                </a:solidFill>
              </a:rPr>
              <a:t>Kişi </a:t>
            </a:r>
            <a:r>
              <a:rPr lang="tr-TR" b="1">
                <a:solidFill>
                  <a:srgbClr val="000000"/>
                </a:solidFill>
              </a:rPr>
              <a:t>Tanımları </a:t>
            </a:r>
            <a:r>
              <a:rPr lang="tr-TR">
                <a:solidFill>
                  <a:srgbClr val="000000"/>
                </a:solidFill>
              </a:rPr>
              <a:t>menüsü kullanılır. </a:t>
            </a:r>
            <a:endParaRPr lang="tr-TR"/>
          </a:p>
        </p:txBody>
      </p:sp>
      <p:pic>
        <p:nvPicPr>
          <p:cNvPr id="8" name="Resim 7"/>
          <p:cNvPicPr>
            <a:picLocks noChangeAspect="1"/>
          </p:cNvPicPr>
          <p:nvPr/>
        </p:nvPicPr>
        <p:blipFill>
          <a:blip r:embed="rId4"/>
          <a:stretch>
            <a:fillRect/>
          </a:stretch>
        </p:blipFill>
        <p:spPr>
          <a:xfrm rot="12667038">
            <a:off x="1859931" y="3975778"/>
            <a:ext cx="792549" cy="871804"/>
          </a:xfrm>
          <a:prstGeom prst="rect">
            <a:avLst/>
          </a:prstGeom>
        </p:spPr>
      </p:pic>
    </p:spTree>
    <p:extLst>
      <p:ext uri="{BB962C8B-B14F-4D97-AF65-F5344CB8AC3E}">
        <p14:creationId xmlns:p14="http://schemas.microsoft.com/office/powerpoint/2010/main" val="2328390021"/>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Dikdörtgen 3"/>
          <p:cNvSpPr/>
          <p:nvPr/>
        </p:nvSpPr>
        <p:spPr>
          <a:xfrm>
            <a:off x="1187624" y="764704"/>
            <a:ext cx="7776864" cy="2031325"/>
          </a:xfrm>
          <a:prstGeom prst="rect">
            <a:avLst/>
          </a:prstGeom>
        </p:spPr>
        <p:txBody>
          <a:bodyPr wrap="square">
            <a:spAutoFit/>
          </a:bodyPr>
          <a:lstStyle/>
          <a:p>
            <a:endParaRPr lang="tr-TR"/>
          </a:p>
          <a:p>
            <a:r>
              <a:rPr lang="tr-TR"/>
              <a:t>Açılan penceredeki; </a:t>
            </a:r>
          </a:p>
          <a:p>
            <a:r>
              <a:rPr lang="pl-PL" b="1" smtClean="0"/>
              <a:t>Ki</a:t>
            </a:r>
            <a:r>
              <a:rPr lang="tr-TR" b="1" smtClean="0"/>
              <a:t>ş</a:t>
            </a:r>
            <a:r>
              <a:rPr lang="pl-PL" b="1" smtClean="0"/>
              <a:t>i </a:t>
            </a:r>
            <a:r>
              <a:rPr lang="pl-PL" b="1"/>
              <a:t>Ekle </a:t>
            </a:r>
            <a:r>
              <a:rPr lang="pl-PL"/>
              <a:t>butonu ile yeni kişi eklenilir, </a:t>
            </a:r>
          </a:p>
          <a:p>
            <a:r>
              <a:rPr lang="tr-TR" b="1" smtClean="0"/>
              <a:t>Kişi </a:t>
            </a:r>
            <a:r>
              <a:rPr lang="tr-TR" b="1"/>
              <a:t>Düzenle </a:t>
            </a:r>
            <a:r>
              <a:rPr lang="tr-TR"/>
              <a:t>ile kişinin Görevli Olduğu Birim/Şube düzenlenir, </a:t>
            </a:r>
          </a:p>
          <a:p>
            <a:r>
              <a:rPr lang="tr-TR" b="1" smtClean="0"/>
              <a:t>Kişi </a:t>
            </a:r>
            <a:r>
              <a:rPr lang="tr-TR" b="1"/>
              <a:t>Sil </a:t>
            </a:r>
            <a:r>
              <a:rPr lang="tr-TR"/>
              <a:t>ile kişi sistemden silinir, </a:t>
            </a:r>
          </a:p>
          <a:p>
            <a:r>
              <a:rPr lang="tr-TR" b="1"/>
              <a:t>Aktif Yap / Pasif Yap </a:t>
            </a:r>
            <a:r>
              <a:rPr lang="tr-TR"/>
              <a:t>butonları ile kişi sistem üzerinde aktif veya pasif hale getirilir. </a:t>
            </a:r>
          </a:p>
        </p:txBody>
      </p:sp>
      <p:pic>
        <p:nvPicPr>
          <p:cNvPr id="2" name="Resim 1"/>
          <p:cNvPicPr>
            <a:picLocks noChangeAspect="1"/>
          </p:cNvPicPr>
          <p:nvPr/>
        </p:nvPicPr>
        <p:blipFill>
          <a:blip r:embed="rId3"/>
          <a:srcRect l="15304" t="22976" r="14290" b="6183"/>
          <a:stretch>
            <a:fillRect/>
          </a:stretch>
        </p:blipFill>
        <p:spPr>
          <a:xfrm>
            <a:off x="1403648" y="2996952"/>
            <a:ext cx="5544616" cy="3363127"/>
          </a:xfrm>
          <a:prstGeom prst="rect">
            <a:avLst/>
          </a:prstGeom>
        </p:spPr>
      </p:pic>
      <p:pic>
        <p:nvPicPr>
          <p:cNvPr id="9" name="Resim 8"/>
          <p:cNvPicPr>
            <a:picLocks noChangeAspect="1"/>
          </p:cNvPicPr>
          <p:nvPr/>
        </p:nvPicPr>
        <p:blipFill>
          <a:blip r:embed="rId4"/>
          <a:stretch>
            <a:fillRect/>
          </a:stretch>
        </p:blipFill>
        <p:spPr>
          <a:xfrm rot="3575597">
            <a:off x="1871920" y="2763404"/>
            <a:ext cx="792549" cy="871804"/>
          </a:xfrm>
          <a:prstGeom prst="rect">
            <a:avLst/>
          </a:prstGeom>
        </p:spPr>
      </p:pic>
      <p:pic>
        <p:nvPicPr>
          <p:cNvPr id="8" name="Resim 7"/>
          <p:cNvPicPr>
            <a:picLocks noChangeAspect="1"/>
          </p:cNvPicPr>
          <p:nvPr/>
        </p:nvPicPr>
        <p:blipFill>
          <a:blip r:embed="rId4"/>
          <a:stretch>
            <a:fillRect/>
          </a:stretch>
        </p:blipFill>
        <p:spPr>
          <a:xfrm rot="12667038">
            <a:off x="6180411" y="3903770"/>
            <a:ext cx="792549" cy="871804"/>
          </a:xfrm>
          <a:prstGeom prst="rect">
            <a:avLst/>
          </a:prstGeom>
        </p:spPr>
      </p:pic>
      <p:sp>
        <p:nvSpPr>
          <p:cNvPr id="10" name="Dikdörtgen 9"/>
          <p:cNvSpPr/>
          <p:nvPr/>
        </p:nvSpPr>
        <p:spPr>
          <a:xfrm>
            <a:off x="6948264" y="3163318"/>
            <a:ext cx="2195736" cy="2308324"/>
          </a:xfrm>
          <a:prstGeom prst="rect">
            <a:avLst/>
          </a:prstGeom>
        </p:spPr>
        <p:txBody>
          <a:bodyPr wrap="square">
            <a:spAutoFit/>
          </a:bodyPr>
          <a:lstStyle/>
          <a:p>
            <a:endParaRPr lang="tr-TR"/>
          </a:p>
          <a:p>
            <a:r>
              <a:rPr lang="tr-TR" smtClean="0"/>
              <a:t>Kişinin T.C. Kimlik numarasını yazıp </a:t>
            </a:r>
            <a:r>
              <a:rPr lang="tr-TR" b="1" smtClean="0"/>
              <a:t>Getir</a:t>
            </a:r>
            <a:r>
              <a:rPr lang="tr-TR" smtClean="0"/>
              <a:t> butonuna tıklayarak bilgileri getirilir ve </a:t>
            </a:r>
            <a:r>
              <a:rPr lang="tr-TR" b="1" smtClean="0"/>
              <a:t>Kaydet</a:t>
            </a:r>
            <a:r>
              <a:rPr lang="tr-TR" smtClean="0"/>
              <a:t> butonuyla kişi kaydedilir.</a:t>
            </a:r>
            <a:endParaRPr lang="tr-TR"/>
          </a:p>
        </p:txBody>
      </p:sp>
    </p:spTree>
    <p:extLst>
      <p:ext uri="{BB962C8B-B14F-4D97-AF65-F5344CB8AC3E}">
        <p14:creationId xmlns:p14="http://schemas.microsoft.com/office/powerpoint/2010/main" val="3312524235"/>
      </p:ext>
    </p:extLst>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Dikdörtgen 1"/>
          <p:cNvSpPr/>
          <p:nvPr/>
        </p:nvSpPr>
        <p:spPr>
          <a:xfrm>
            <a:off x="1973239" y="2636912"/>
            <a:ext cx="6070893" cy="1754326"/>
          </a:xfrm>
          <a:prstGeom prst="rect">
            <a:avLst/>
          </a:prstGeom>
          <a:noFill/>
        </p:spPr>
        <p:txBody>
          <a:bodyPr wrap="none" lIns="91440" tIns="45720" rIns="91440" bIns="45720">
            <a:spAutoFit/>
          </a:bodyPr>
          <a:lstStyle/>
          <a:p>
            <a:pPr algn="ctr"/>
            <a:r>
              <a:rPr lang="tr-TR" sz="5400" b="1" cap="none" spc="0" smtClean="0">
                <a:ln w="22225">
                  <a:solidFill>
                    <a:schemeClr val="accent2"/>
                  </a:solidFill>
                  <a:prstDash val="solid"/>
                </a:ln>
                <a:solidFill>
                  <a:schemeClr val="accent2">
                    <a:lumMod val="40000"/>
                    <a:lumOff val="60000"/>
                  </a:schemeClr>
                </a:solidFill>
                <a:effectLst/>
              </a:rPr>
              <a:t>YERLEŞİM BİRİMİ</a:t>
            </a:r>
          </a:p>
          <a:p>
            <a:pPr algn="ctr"/>
            <a:r>
              <a:rPr lang="tr-TR" sz="5400" b="1" cap="none" spc="0" smtClean="0">
                <a:ln w="22225">
                  <a:solidFill>
                    <a:schemeClr val="accent2"/>
                  </a:solidFill>
                  <a:prstDash val="solid"/>
                </a:ln>
                <a:solidFill>
                  <a:schemeClr val="accent2">
                    <a:lumMod val="40000"/>
                    <a:lumOff val="60000"/>
                  </a:schemeClr>
                </a:solidFill>
                <a:effectLst/>
              </a:rPr>
              <a:t> TANIMLAMA</a:t>
            </a:r>
            <a:endParaRPr lang="tr-TR" sz="54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817697316"/>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4137966"/>
            <a:ext cx="4248472" cy="2614654"/>
          </a:xfrm>
          <a:prstGeom prst="rect">
            <a:avLst/>
          </a:prstGeom>
        </p:spPr>
      </p:pic>
      <p:sp>
        <p:nvSpPr>
          <p:cNvPr id="10" name="3 Metin kutusu"/>
          <p:cNvSpPr txBox="1">
            <a:spLocks noChangeArrowheads="1"/>
          </p:cNvSpPr>
          <p:nvPr/>
        </p:nvSpPr>
        <p:spPr bwMode="auto">
          <a:xfrm>
            <a:off x="1691680" y="332656"/>
            <a:ext cx="4392613" cy="523875"/>
          </a:xfrm>
          <a:prstGeom prst="rect">
            <a:avLst/>
          </a:prstGeom>
          <a:noFill/>
          <a:ln w="9525">
            <a:noFill/>
            <a:miter lim="800000"/>
          </a:ln>
        </p:spPr>
        <p:txBody>
          <a:bodyPr>
            <a:spAutoFit/>
          </a:bodyPr>
          <a:lstStyle/>
          <a:p>
            <a:r>
              <a:rPr lang="tr-TR" sz="2800" b="1" smtClean="0">
                <a:solidFill>
                  <a:srgbClr val="FF0000"/>
                </a:solidFill>
                <a:latin typeface="Calibri" pitchFamily="34" charset="0"/>
              </a:rPr>
              <a:t>Tüketim Malzemeleri</a:t>
            </a:r>
            <a:endParaRPr lang="tr-TR" sz="2800" b="1">
              <a:solidFill>
                <a:srgbClr val="FF0000"/>
              </a:solidFill>
              <a:latin typeface="Calibri" pitchFamily="34" charset="0"/>
            </a:endParaRPr>
          </a:p>
        </p:txBody>
      </p:sp>
      <p:sp>
        <p:nvSpPr>
          <p:cNvPr id="2" name="Dikdörtgen 1"/>
          <p:cNvSpPr/>
          <p:nvPr/>
        </p:nvSpPr>
        <p:spPr>
          <a:xfrm>
            <a:off x="1115616" y="1052736"/>
            <a:ext cx="7704856" cy="3539430"/>
          </a:xfrm>
          <a:prstGeom prst="rect">
            <a:avLst/>
          </a:prstGeom>
        </p:spPr>
        <p:txBody>
          <a:bodyPr wrap="square">
            <a:spAutoFit/>
          </a:bodyPr>
          <a:lstStyle/>
          <a:p>
            <a:pPr algn="just"/>
            <a:r>
              <a:rPr lang="tr-TR" sz="2800" smtClean="0">
                <a:solidFill>
                  <a:prstClr val="black"/>
                </a:solidFill>
              </a:rPr>
              <a:t>Belirli </a:t>
            </a:r>
            <a:r>
              <a:rPr lang="tr-TR" sz="2800">
                <a:solidFill>
                  <a:prstClr val="black"/>
                </a:solidFill>
              </a:rPr>
              <a:t>bir hizmetin üretilmesinde kullanılan, kullanımı sonucunda tükenen veya </a:t>
            </a:r>
            <a:r>
              <a:rPr lang="tr-TR" sz="2800" smtClean="0">
                <a:solidFill>
                  <a:prstClr val="black"/>
                </a:solidFill>
              </a:rPr>
              <a:t>bir süre </a:t>
            </a:r>
            <a:r>
              <a:rPr lang="tr-TR" sz="2800">
                <a:solidFill>
                  <a:prstClr val="black"/>
                </a:solidFill>
              </a:rPr>
              <a:t>kullanıldıktan sonra ilk özelliklerini kısmen veya tamamen kaybederek bir daha kullanılamayacak duruma </a:t>
            </a:r>
            <a:r>
              <a:rPr lang="tr-TR" sz="2800" smtClean="0">
                <a:solidFill>
                  <a:prstClr val="black"/>
                </a:solidFill>
              </a:rPr>
              <a:t>gelen, çeşitleri </a:t>
            </a:r>
            <a:r>
              <a:rPr lang="tr-TR" sz="2800">
                <a:solidFill>
                  <a:prstClr val="black"/>
                </a:solidFill>
              </a:rPr>
              <a:t>ile kod numaraları Taşınır Kod Listesinin (A) bölümü 150 hesap detayında yer alan </a:t>
            </a:r>
            <a:r>
              <a:rPr lang="tr-TR" sz="2800" smtClean="0">
                <a:solidFill>
                  <a:prstClr val="black"/>
                </a:solidFill>
              </a:rPr>
              <a:t>malzemelerdir.</a:t>
            </a:r>
            <a:endParaRPr lang="tr-TR" sz="2800">
              <a:solidFill>
                <a:prstClr val="black"/>
              </a:solidFill>
            </a:endParaRPr>
          </a:p>
        </p:txBody>
      </p:sp>
    </p:spTree>
    <p:extLst>
      <p:ext uri="{BB962C8B-B14F-4D97-AF65-F5344CB8AC3E}">
        <p14:creationId xmlns:p14="http://schemas.microsoft.com/office/powerpoint/2010/main" val="1042399675"/>
      </p:ext>
    </p:extLst>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Dikdörtgen 3"/>
          <p:cNvSpPr/>
          <p:nvPr/>
        </p:nvSpPr>
        <p:spPr>
          <a:xfrm>
            <a:off x="1187624" y="764704"/>
            <a:ext cx="7776864" cy="2585323"/>
          </a:xfrm>
          <a:prstGeom prst="rect">
            <a:avLst/>
          </a:prstGeom>
        </p:spPr>
        <p:txBody>
          <a:bodyPr wrap="square">
            <a:spAutoFit/>
          </a:bodyPr>
          <a:lstStyle/>
          <a:p>
            <a:endParaRPr lang="tr-TR"/>
          </a:p>
          <a:p>
            <a:r>
              <a:rPr lang="tr-TR" b="1"/>
              <a:t>Yerleşim Birimlerinin Tanımlanması </a:t>
            </a:r>
            <a:endParaRPr lang="tr-TR"/>
          </a:p>
          <a:p>
            <a:r>
              <a:rPr lang="tr-TR"/>
              <a:t>Dayanıklı Taşınırlar Listesine esas olacak tüm fiziksel alanların yerleşim birimleri tanımlama menüsü kullanılarak tanımlanması gerekir. </a:t>
            </a:r>
          </a:p>
          <a:p>
            <a:endParaRPr lang="tr-TR"/>
          </a:p>
          <a:p>
            <a:r>
              <a:rPr lang="tr-TR"/>
              <a:t>Yerleşim birimlerinin tanımlaması için tanımlar menüsünün altındaki </a:t>
            </a:r>
            <a:r>
              <a:rPr lang="tr-TR" b="1" smtClean="0"/>
              <a:t>Yerleşim </a:t>
            </a:r>
            <a:r>
              <a:rPr lang="tr-TR" b="1"/>
              <a:t>Birimleri </a:t>
            </a:r>
            <a:r>
              <a:rPr lang="tr-TR"/>
              <a:t>menüsü kullanılır. Yerleşim Birimleri Tanımlama menüsüne tıklandığında açılan pencerede varsa daha önce tanımlanmış yerleşim yerleri görülecektir. </a:t>
            </a:r>
          </a:p>
        </p:txBody>
      </p:sp>
      <p:sp>
        <p:nvSpPr>
          <p:cNvPr id="10" name="Dikdörtgen 9"/>
          <p:cNvSpPr/>
          <p:nvPr/>
        </p:nvSpPr>
        <p:spPr>
          <a:xfrm>
            <a:off x="1403648" y="4221088"/>
            <a:ext cx="6948264" cy="1200329"/>
          </a:xfrm>
          <a:prstGeom prst="rect">
            <a:avLst/>
          </a:prstGeom>
          <a:solidFill>
            <a:schemeClr val="accent6">
              <a:lumMod val="40000"/>
              <a:lumOff val="60000"/>
            </a:schemeClr>
          </a:solidFill>
        </p:spPr>
        <p:txBody>
          <a:bodyPr wrap="square">
            <a:spAutoFit/>
          </a:bodyPr>
          <a:lstStyle/>
          <a:p>
            <a:pPr algn="just"/>
            <a:r>
              <a:rPr lang="tr-TR" b="1" i="1" smtClean="0"/>
              <a:t>Yerleşim </a:t>
            </a:r>
            <a:r>
              <a:rPr lang="tr-TR" b="1" i="1"/>
              <a:t>birimi tanımı yapılırken söz konusu fiziksel alanın mutlaka bir istek birimi ile ilişkilendirilmesi gerekir. Tanımlaması yapılan fiziksel alan hangi istek biriminin kontrolünde ise o istek birimi ile ilişkilendirilir. </a:t>
            </a:r>
            <a:endParaRPr lang="tr-TR"/>
          </a:p>
        </p:txBody>
      </p:sp>
    </p:spTree>
    <p:extLst>
      <p:ext uri="{BB962C8B-B14F-4D97-AF65-F5344CB8AC3E}">
        <p14:creationId xmlns:p14="http://schemas.microsoft.com/office/powerpoint/2010/main" val="1748883808"/>
      </p:ext>
    </p:extLst>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Dikdörtgen 3"/>
          <p:cNvSpPr/>
          <p:nvPr/>
        </p:nvSpPr>
        <p:spPr>
          <a:xfrm>
            <a:off x="1187624" y="764704"/>
            <a:ext cx="7776864" cy="2585323"/>
          </a:xfrm>
          <a:prstGeom prst="rect">
            <a:avLst/>
          </a:prstGeom>
        </p:spPr>
        <p:txBody>
          <a:bodyPr wrap="square">
            <a:spAutoFit/>
          </a:bodyPr>
          <a:lstStyle/>
          <a:p>
            <a:r>
              <a:rPr lang="tr-TR" smtClean="0"/>
              <a:t>Menüde </a:t>
            </a:r>
            <a:r>
              <a:rPr lang="tr-TR"/>
              <a:t>açılan penceredeki; </a:t>
            </a:r>
          </a:p>
          <a:p>
            <a:r>
              <a:rPr lang="tr-TR" b="1" smtClean="0"/>
              <a:t>Yerleşim </a:t>
            </a:r>
            <a:r>
              <a:rPr lang="tr-TR" b="1"/>
              <a:t>Ekle </a:t>
            </a:r>
            <a:r>
              <a:rPr lang="tr-TR"/>
              <a:t>butonu ile yeni yerleşim birimi sonrasında </a:t>
            </a:r>
            <a:r>
              <a:rPr lang="tr-TR" b="1"/>
              <a:t>“Kaydet” </a:t>
            </a:r>
            <a:r>
              <a:rPr lang="tr-TR"/>
              <a:t>butonuna basılmak suretiyle eklenir, </a:t>
            </a:r>
          </a:p>
          <a:p>
            <a:r>
              <a:rPr lang="tr-TR" b="1" smtClean="0"/>
              <a:t>Yerleşim </a:t>
            </a:r>
            <a:r>
              <a:rPr lang="tr-TR" b="1"/>
              <a:t>Kaydı Düzenle </a:t>
            </a:r>
            <a:r>
              <a:rPr lang="tr-TR"/>
              <a:t>ile girişi yapılan bilgiler sonrasında </a:t>
            </a:r>
            <a:r>
              <a:rPr lang="tr-TR" b="1"/>
              <a:t>“Kaydet” </a:t>
            </a:r>
            <a:r>
              <a:rPr lang="tr-TR"/>
              <a:t>butonuna basılmak suretiyle değiştirilebilir, </a:t>
            </a:r>
          </a:p>
          <a:p>
            <a:r>
              <a:rPr lang="tr-TR" b="1" smtClean="0"/>
              <a:t>Yerleşim </a:t>
            </a:r>
            <a:r>
              <a:rPr lang="tr-TR" b="1"/>
              <a:t>Kaydı Sil </a:t>
            </a:r>
            <a:r>
              <a:rPr lang="tr-TR"/>
              <a:t>ile yerleşim birimi sistemden silinir, </a:t>
            </a:r>
          </a:p>
          <a:p>
            <a:r>
              <a:rPr lang="tr-TR" b="1"/>
              <a:t>Aktif Yap / Pasif Yap </a:t>
            </a:r>
            <a:r>
              <a:rPr lang="tr-TR"/>
              <a:t>butonları ile yerleşim birimi olarak tanımlanan fiziksel alan herhangi bir nedenle kullanım dışı kaldıysa </a:t>
            </a:r>
            <a:r>
              <a:rPr lang="tr-TR" b="1"/>
              <a:t>Aktif</a:t>
            </a:r>
            <a:r>
              <a:rPr lang="tr-TR"/>
              <a:t>lik durumu kaldırılarak pasif hale getirilir. </a:t>
            </a:r>
          </a:p>
        </p:txBody>
      </p:sp>
      <p:pic>
        <p:nvPicPr>
          <p:cNvPr id="3" name="Resim 2"/>
          <p:cNvPicPr>
            <a:picLocks noChangeAspect="1"/>
          </p:cNvPicPr>
          <p:nvPr/>
        </p:nvPicPr>
        <p:blipFill>
          <a:blip r:embed="rId3"/>
          <a:srcRect l="19175" t="23942" r="29782" b="16945"/>
          <a:stretch>
            <a:fillRect/>
          </a:stretch>
        </p:blipFill>
        <p:spPr>
          <a:xfrm>
            <a:off x="1403648" y="3350026"/>
            <a:ext cx="6984776" cy="3323561"/>
          </a:xfrm>
          <a:prstGeom prst="rect">
            <a:avLst/>
          </a:prstGeom>
        </p:spPr>
      </p:pic>
      <p:pic>
        <p:nvPicPr>
          <p:cNvPr id="9" name="Resim 8"/>
          <p:cNvPicPr>
            <a:picLocks noChangeAspect="1"/>
          </p:cNvPicPr>
          <p:nvPr/>
        </p:nvPicPr>
        <p:blipFill>
          <a:blip r:embed="rId4"/>
          <a:stretch>
            <a:fillRect/>
          </a:stretch>
        </p:blipFill>
        <p:spPr>
          <a:xfrm rot="3575597">
            <a:off x="1013813" y="3421124"/>
            <a:ext cx="792549" cy="871804"/>
          </a:xfrm>
          <a:prstGeom prst="rect">
            <a:avLst/>
          </a:prstGeom>
        </p:spPr>
      </p:pic>
    </p:spTree>
    <p:extLst>
      <p:ext uri="{BB962C8B-B14F-4D97-AF65-F5344CB8AC3E}">
        <p14:creationId xmlns:p14="http://schemas.microsoft.com/office/powerpoint/2010/main" val="210303119"/>
      </p:ext>
    </p:extLst>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Dikdörtgen 3"/>
          <p:cNvSpPr/>
          <p:nvPr/>
        </p:nvSpPr>
        <p:spPr>
          <a:xfrm>
            <a:off x="1187624" y="764704"/>
            <a:ext cx="7776864" cy="3693319"/>
          </a:xfrm>
          <a:prstGeom prst="rect">
            <a:avLst/>
          </a:prstGeom>
        </p:spPr>
        <p:txBody>
          <a:bodyPr wrap="square">
            <a:spAutoFit/>
          </a:bodyPr>
          <a:lstStyle/>
          <a:p>
            <a:r>
              <a:rPr lang="tr-TR" b="1" smtClean="0">
                <a:solidFill>
                  <a:srgbClr val="FF0000"/>
                </a:solidFill>
              </a:rPr>
              <a:t>Vergi </a:t>
            </a:r>
            <a:r>
              <a:rPr lang="tr-TR" b="1">
                <a:solidFill>
                  <a:srgbClr val="FF0000"/>
                </a:solidFill>
              </a:rPr>
              <a:t>Numarası Tanımlanması </a:t>
            </a:r>
            <a:endParaRPr lang="tr-TR">
              <a:solidFill>
                <a:srgbClr val="FF0000"/>
              </a:solidFill>
            </a:endParaRPr>
          </a:p>
          <a:p>
            <a:r>
              <a:rPr lang="tr-TR"/>
              <a:t>10 Aralık 2015 tarihli 64. Hükümet 2016 Yılı Eylem Planı (İcraatlar ve Reformlar) çerçevesinde, 6 Ay İçerisinde Gerçekleştirilecek Reformlar Başlığının Ekonomi, Finans ve Ticaret kısmında yer alan 60 numaralı eylemde; Maliye Bakanlığı bünyesinde kurulacak “Taşıt Modülü” ile kamuda sağlıklı bir taşıt envanteri oluşturulması konusu yer almış, bu çerçevede, </a:t>
            </a:r>
            <a:r>
              <a:rPr lang="tr-TR" smtClean="0"/>
              <a:t>“</a:t>
            </a:r>
            <a:r>
              <a:rPr lang="tr-TR"/>
              <a:t>Taşıt Modülü” nün hazırlanması çalışmasına başlanılmıştır. Çalışmada; kamu taşıt </a:t>
            </a:r>
            <a:r>
              <a:rPr lang="tr-TR" smtClean="0"/>
              <a:t>envanteri oluşturmak </a:t>
            </a:r>
            <a:r>
              <a:rPr lang="tr-TR"/>
              <a:t>amacıyla Vergi Kimlik Numaraları (VKN)girilmesi amacı taşıdığından biriminize ait VKN yi girme zorunluluk halini almıştır. </a:t>
            </a:r>
          </a:p>
          <a:p>
            <a:r>
              <a:rPr lang="tr-TR" smtClean="0"/>
              <a:t>	Ancak </a:t>
            </a:r>
            <a:r>
              <a:rPr lang="tr-TR"/>
              <a:t>VKN si olmayıp bağlı bulunduğu ilçe veya il müdürlüğü gibi birimler üzerinden (maaş, ödeme vs. yapılan birimler) ilgili birimlerinden alacakları VKN bilgisini buraya gireceklerdir. </a:t>
            </a:r>
          </a:p>
        </p:txBody>
      </p:sp>
      <p:pic>
        <p:nvPicPr>
          <p:cNvPr id="2" name="Resim 1"/>
          <p:cNvPicPr>
            <a:picLocks noChangeAspect="1"/>
          </p:cNvPicPr>
          <p:nvPr/>
        </p:nvPicPr>
        <p:blipFill>
          <a:blip r:embed="rId3"/>
          <a:stretch>
            <a:fillRect/>
          </a:stretch>
        </p:blipFill>
        <p:spPr>
          <a:xfrm>
            <a:off x="3635896" y="4509120"/>
            <a:ext cx="4934250" cy="1961167"/>
          </a:xfrm>
          <a:prstGeom prst="rect">
            <a:avLst/>
          </a:prstGeom>
        </p:spPr>
      </p:pic>
      <p:pic>
        <p:nvPicPr>
          <p:cNvPr id="5" name="Resim 4"/>
          <p:cNvPicPr>
            <a:picLocks noChangeAspect="1"/>
          </p:cNvPicPr>
          <p:nvPr/>
        </p:nvPicPr>
        <p:blipFill>
          <a:blip r:embed="rId4"/>
          <a:srcRect t="17327" r="80198" b="34156"/>
          <a:stretch>
            <a:fillRect/>
          </a:stretch>
        </p:blipFill>
        <p:spPr>
          <a:xfrm>
            <a:off x="1156018" y="4365104"/>
            <a:ext cx="1878406" cy="2492896"/>
          </a:xfrm>
          <a:prstGeom prst="rect">
            <a:avLst/>
          </a:prstGeom>
        </p:spPr>
      </p:pic>
    </p:spTree>
    <p:extLst>
      <p:ext uri="{BB962C8B-B14F-4D97-AF65-F5344CB8AC3E}">
        <p14:creationId xmlns:p14="http://schemas.microsoft.com/office/powerpoint/2010/main" val="2024145204"/>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3" name="Resim 2"/>
          <p:cNvPicPr>
            <a:picLocks noChangeAspect="1"/>
          </p:cNvPicPr>
          <p:nvPr/>
        </p:nvPicPr>
        <p:blipFill>
          <a:blip r:embed="rId2"/>
          <a:srcRect b="63959"/>
          <a:stretch>
            <a:fillRect/>
          </a:stretch>
        </p:blipFill>
        <p:spPr>
          <a:xfrm>
            <a:off x="1763688" y="836712"/>
            <a:ext cx="6683416" cy="2016224"/>
          </a:xfrm>
          <a:prstGeom prst="rect">
            <a:avLst/>
          </a:prstGeom>
        </p:spPr>
      </p:pic>
      <p:pic>
        <p:nvPicPr>
          <p:cNvPr id="2" name="Resim 1"/>
          <p:cNvPicPr>
            <a:picLocks noChangeAspect="1"/>
          </p:cNvPicPr>
          <p:nvPr/>
        </p:nvPicPr>
        <p:blipFill>
          <a:blip r:embed="rId3"/>
          <a:stretch>
            <a:fillRect/>
          </a:stretch>
        </p:blipFill>
        <p:spPr>
          <a:xfrm>
            <a:off x="1619673" y="2852937"/>
            <a:ext cx="1872208" cy="1872208"/>
          </a:xfrm>
          <a:prstGeom prst="rect">
            <a:avLst/>
          </a:prstGeom>
        </p:spPr>
      </p:pic>
      <p:pic>
        <p:nvPicPr>
          <p:cNvPr id="4" name="Resim 3"/>
          <p:cNvPicPr>
            <a:picLocks noChangeAspect="1"/>
          </p:cNvPicPr>
          <p:nvPr/>
        </p:nvPicPr>
        <p:blipFill>
          <a:blip r:embed="rId4"/>
          <a:stretch>
            <a:fillRect/>
          </a:stretch>
        </p:blipFill>
        <p:spPr>
          <a:xfrm>
            <a:off x="3923928" y="3030463"/>
            <a:ext cx="1694682" cy="1694682"/>
          </a:xfrm>
          <a:prstGeom prst="rect">
            <a:avLst/>
          </a:prstGeom>
        </p:spPr>
      </p:pic>
      <p:pic>
        <p:nvPicPr>
          <p:cNvPr id="5" name="Resim 4"/>
          <p:cNvPicPr>
            <a:picLocks noChangeAspect="1"/>
          </p:cNvPicPr>
          <p:nvPr/>
        </p:nvPicPr>
        <p:blipFill>
          <a:blip r:embed="rId5"/>
          <a:stretch>
            <a:fillRect/>
          </a:stretch>
        </p:blipFill>
        <p:spPr>
          <a:xfrm>
            <a:off x="1619673" y="4941168"/>
            <a:ext cx="1872208" cy="1570239"/>
          </a:xfrm>
          <a:prstGeom prst="rect">
            <a:avLst/>
          </a:prstGeom>
        </p:spPr>
      </p:pic>
      <p:pic>
        <p:nvPicPr>
          <p:cNvPr id="6" name="Resim 5"/>
          <p:cNvPicPr>
            <a:picLocks noChangeAspect="1"/>
          </p:cNvPicPr>
          <p:nvPr/>
        </p:nvPicPr>
        <p:blipFill>
          <a:blip r:embed="rId6"/>
          <a:stretch>
            <a:fillRect/>
          </a:stretch>
        </p:blipFill>
        <p:spPr>
          <a:xfrm>
            <a:off x="3923928" y="4941168"/>
            <a:ext cx="1570239" cy="1570239"/>
          </a:xfrm>
          <a:prstGeom prst="rect">
            <a:avLst/>
          </a:prstGeom>
        </p:spPr>
      </p:pic>
    </p:spTree>
    <p:extLst>
      <p:ext uri="{BB962C8B-B14F-4D97-AF65-F5344CB8AC3E}">
        <p14:creationId xmlns:p14="http://schemas.microsoft.com/office/powerpoint/2010/main" val="2229153316"/>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3" name="Resim 2"/>
          <p:cNvPicPr>
            <a:picLocks noChangeAspect="1"/>
          </p:cNvPicPr>
          <p:nvPr/>
        </p:nvPicPr>
        <p:blipFill>
          <a:blip r:embed="rId2"/>
          <a:srcRect t="38616"/>
          <a:stretch>
            <a:fillRect/>
          </a:stretch>
        </p:blipFill>
        <p:spPr>
          <a:xfrm>
            <a:off x="1907704" y="836712"/>
            <a:ext cx="6683416" cy="3433927"/>
          </a:xfrm>
          <a:prstGeom prst="rect">
            <a:avLst/>
          </a:prstGeom>
        </p:spPr>
      </p:pic>
      <p:pic>
        <p:nvPicPr>
          <p:cNvPr id="5" name="Resim 4"/>
          <p:cNvPicPr>
            <a:picLocks noChangeAspect="1"/>
          </p:cNvPicPr>
          <p:nvPr/>
        </p:nvPicPr>
        <p:blipFill>
          <a:blip r:embed="rId3"/>
          <a:stretch>
            <a:fillRect/>
          </a:stretch>
        </p:blipFill>
        <p:spPr>
          <a:xfrm>
            <a:off x="1907704" y="4253249"/>
            <a:ext cx="1666975" cy="1666975"/>
          </a:xfrm>
          <a:prstGeom prst="rect">
            <a:avLst/>
          </a:prstGeom>
        </p:spPr>
      </p:pic>
      <p:pic>
        <p:nvPicPr>
          <p:cNvPr id="6" name="Resim 5"/>
          <p:cNvPicPr>
            <a:picLocks noChangeAspect="1"/>
          </p:cNvPicPr>
          <p:nvPr/>
        </p:nvPicPr>
        <p:blipFill>
          <a:blip r:embed="rId4"/>
          <a:stretch>
            <a:fillRect/>
          </a:stretch>
        </p:blipFill>
        <p:spPr>
          <a:xfrm>
            <a:off x="3591704" y="4227077"/>
            <a:ext cx="1993404" cy="1993404"/>
          </a:xfrm>
          <a:prstGeom prst="rect">
            <a:avLst/>
          </a:prstGeom>
        </p:spPr>
      </p:pic>
      <p:pic>
        <p:nvPicPr>
          <p:cNvPr id="7" name="Resim 6"/>
          <p:cNvPicPr>
            <a:picLocks noChangeAspect="1"/>
          </p:cNvPicPr>
          <p:nvPr/>
        </p:nvPicPr>
        <p:blipFill>
          <a:blip r:embed="rId5"/>
          <a:stretch>
            <a:fillRect/>
          </a:stretch>
        </p:blipFill>
        <p:spPr>
          <a:xfrm>
            <a:off x="6733418" y="4270639"/>
            <a:ext cx="1855093" cy="1855093"/>
          </a:xfrm>
          <a:prstGeom prst="rect">
            <a:avLst/>
          </a:prstGeom>
        </p:spPr>
      </p:pic>
    </p:spTree>
    <p:extLst>
      <p:ext uri="{BB962C8B-B14F-4D97-AF65-F5344CB8AC3E}">
        <p14:creationId xmlns:p14="http://schemas.microsoft.com/office/powerpoint/2010/main" val="2740062453"/>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0" name="3 Metin kutusu"/>
          <p:cNvSpPr txBox="1">
            <a:spLocks noChangeArrowheads="1"/>
          </p:cNvSpPr>
          <p:nvPr/>
        </p:nvSpPr>
        <p:spPr bwMode="auto">
          <a:xfrm>
            <a:off x="1475656" y="476672"/>
            <a:ext cx="4392613" cy="523875"/>
          </a:xfrm>
          <a:prstGeom prst="rect">
            <a:avLst/>
          </a:prstGeom>
          <a:noFill/>
          <a:ln w="9525">
            <a:noFill/>
            <a:miter lim="800000"/>
          </a:ln>
        </p:spPr>
        <p:txBody>
          <a:bodyPr>
            <a:spAutoFit/>
          </a:bodyPr>
          <a:lstStyle/>
          <a:p>
            <a:r>
              <a:rPr lang="tr-TR" sz="2800" b="1" smtClean="0">
                <a:solidFill>
                  <a:srgbClr val="FF0000"/>
                </a:solidFill>
                <a:latin typeface="Calibri" pitchFamily="34" charset="0"/>
              </a:rPr>
              <a:t>Demirbaşlar</a:t>
            </a:r>
            <a:endParaRPr lang="tr-TR" sz="2800" b="1">
              <a:solidFill>
                <a:srgbClr val="FF0000"/>
              </a:solidFill>
              <a:latin typeface="Calibri" pitchFamily="34" charset="0"/>
            </a:endParaRPr>
          </a:p>
        </p:txBody>
      </p:sp>
      <p:sp>
        <p:nvSpPr>
          <p:cNvPr id="2" name="Dikdörtgen 1"/>
          <p:cNvSpPr/>
          <p:nvPr/>
        </p:nvSpPr>
        <p:spPr>
          <a:xfrm>
            <a:off x="1115616" y="1052736"/>
            <a:ext cx="7704856" cy="2677656"/>
          </a:xfrm>
          <a:prstGeom prst="rect">
            <a:avLst/>
          </a:prstGeom>
        </p:spPr>
        <p:txBody>
          <a:bodyPr wrap="square">
            <a:spAutoFit/>
          </a:bodyPr>
          <a:lstStyle/>
          <a:p>
            <a:r>
              <a:rPr lang="tr-TR" sz="2800" smtClean="0"/>
              <a:t>Belirli </a:t>
            </a:r>
            <a:r>
              <a:rPr lang="tr-TR" sz="2800"/>
              <a:t>bir hizmete tahsis amacıyla edinilen, belli bir süreye tabi olmaksızın uzun süre</a:t>
            </a:r>
          </a:p>
          <a:p>
            <a:r>
              <a:rPr lang="tr-TR" sz="2800"/>
              <a:t>kullanılabilen ve kullanılmakla yok olmayan, çeşitleri ile kod numaraları Taşınır Kod Listesinin (B) bölümü 255 hesap</a:t>
            </a:r>
          </a:p>
          <a:p>
            <a:r>
              <a:rPr lang="tr-TR" sz="2800"/>
              <a:t>detayında yer alan </a:t>
            </a:r>
            <a:r>
              <a:rPr lang="tr-TR" sz="2800" smtClean="0"/>
              <a:t>taşınırlardır.</a:t>
            </a:r>
            <a:endParaRPr lang="tr-TR" sz="2800">
              <a:solidFill>
                <a:prstClr val="black"/>
              </a:solidFill>
            </a:endParaRPr>
          </a:p>
        </p:txBody>
      </p:sp>
      <p:pic>
        <p:nvPicPr>
          <p:cNvPr id="3" name="Resim 2"/>
          <p:cNvPicPr>
            <a:picLocks noChangeAspect="1"/>
          </p:cNvPicPr>
          <p:nvPr/>
        </p:nvPicPr>
        <p:blipFill>
          <a:blip r:embed="rId2"/>
          <a:stretch>
            <a:fillRect/>
          </a:stretch>
        </p:blipFill>
        <p:spPr>
          <a:xfrm>
            <a:off x="4411845" y="3709365"/>
            <a:ext cx="4700824" cy="3125202"/>
          </a:xfrm>
          <a:prstGeom prst="rect">
            <a:avLst/>
          </a:prstGeom>
        </p:spPr>
      </p:pic>
    </p:spTree>
    <p:extLst>
      <p:ext uri="{BB962C8B-B14F-4D97-AF65-F5344CB8AC3E}">
        <p14:creationId xmlns:p14="http://schemas.microsoft.com/office/powerpoint/2010/main" val="1697526119"/>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0" name="3 Metin kutusu"/>
          <p:cNvSpPr txBox="1">
            <a:spLocks noChangeArrowheads="1"/>
          </p:cNvSpPr>
          <p:nvPr/>
        </p:nvSpPr>
        <p:spPr bwMode="auto">
          <a:xfrm>
            <a:off x="1475656" y="476672"/>
            <a:ext cx="4392613" cy="523875"/>
          </a:xfrm>
          <a:prstGeom prst="rect">
            <a:avLst/>
          </a:prstGeom>
          <a:noFill/>
          <a:ln w="9525">
            <a:noFill/>
            <a:miter lim="800000"/>
          </a:ln>
        </p:spPr>
        <p:txBody>
          <a:bodyPr>
            <a:spAutoFit/>
          </a:bodyPr>
          <a:lstStyle/>
          <a:p>
            <a:r>
              <a:rPr lang="tr-TR" sz="2800" b="1" smtClean="0">
                <a:solidFill>
                  <a:srgbClr val="FF0000"/>
                </a:solidFill>
                <a:latin typeface="Calibri" pitchFamily="34" charset="0"/>
              </a:rPr>
              <a:t>Taşıtlar</a:t>
            </a:r>
            <a:endParaRPr lang="tr-TR" sz="2800" b="1">
              <a:solidFill>
                <a:srgbClr val="FF0000"/>
              </a:solidFill>
              <a:latin typeface="Calibri" pitchFamily="34" charset="0"/>
            </a:endParaRPr>
          </a:p>
        </p:txBody>
      </p:sp>
      <p:sp>
        <p:nvSpPr>
          <p:cNvPr id="2" name="Dikdörtgen 1"/>
          <p:cNvSpPr/>
          <p:nvPr/>
        </p:nvSpPr>
        <p:spPr>
          <a:xfrm>
            <a:off x="1115616" y="1052736"/>
            <a:ext cx="7704856" cy="2677656"/>
          </a:xfrm>
          <a:prstGeom prst="rect">
            <a:avLst/>
          </a:prstGeom>
        </p:spPr>
        <p:txBody>
          <a:bodyPr wrap="square">
            <a:spAutoFit/>
          </a:bodyPr>
          <a:lstStyle/>
          <a:p>
            <a:r>
              <a:rPr lang="tr-TR" sz="2800" smtClean="0"/>
              <a:t>Yolcu </a:t>
            </a:r>
            <a:r>
              <a:rPr lang="tr-TR" sz="2800"/>
              <a:t>ve yük taşımacılığında kullanılanlar ile özel amaçlı kullanımlar için muhtelif cihazlarla</a:t>
            </a:r>
          </a:p>
          <a:p>
            <a:r>
              <a:rPr lang="tr-TR" sz="2800"/>
              <a:t>donatılmış bulunan ve çeşitleri ile kod numaraları Taşınır Kod Listesinin (B) bölümü 254 hesap detayında </a:t>
            </a:r>
            <a:r>
              <a:rPr lang="tr-TR" sz="2800" smtClean="0"/>
              <a:t>gösterilen taşıtları</a:t>
            </a:r>
            <a:r>
              <a:rPr lang="tr-TR" sz="2800"/>
              <a:t> </a:t>
            </a:r>
            <a:r>
              <a:rPr lang="tr-TR" sz="2800" smtClean="0"/>
              <a:t>ifade etmektedir.</a:t>
            </a:r>
            <a:endParaRPr lang="tr-TR" sz="2800">
              <a:solidFill>
                <a:prstClr val="black"/>
              </a:solidFill>
            </a:endParaRPr>
          </a:p>
        </p:txBody>
      </p:sp>
      <p:pic>
        <p:nvPicPr>
          <p:cNvPr id="4" name="Resim 3"/>
          <p:cNvPicPr>
            <a:picLocks noChangeAspect="1"/>
          </p:cNvPicPr>
          <p:nvPr/>
        </p:nvPicPr>
        <p:blipFill>
          <a:blip r:embed="rId2"/>
          <a:stretch>
            <a:fillRect/>
          </a:stretch>
        </p:blipFill>
        <p:spPr>
          <a:xfrm>
            <a:off x="5524474" y="3573016"/>
            <a:ext cx="3276364" cy="3098578"/>
          </a:xfrm>
          <a:prstGeom prst="rect">
            <a:avLst/>
          </a:prstGeom>
        </p:spPr>
      </p:pic>
    </p:spTree>
    <p:extLst>
      <p:ext uri="{BB962C8B-B14F-4D97-AF65-F5344CB8AC3E}">
        <p14:creationId xmlns:p14="http://schemas.microsoft.com/office/powerpoint/2010/main" val="1964404193"/>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0" name="3 Metin kutusu"/>
          <p:cNvSpPr txBox="1">
            <a:spLocks noChangeArrowheads="1"/>
          </p:cNvSpPr>
          <p:nvPr/>
        </p:nvSpPr>
        <p:spPr bwMode="auto">
          <a:xfrm>
            <a:off x="1475656" y="476672"/>
            <a:ext cx="4392613" cy="523875"/>
          </a:xfrm>
          <a:prstGeom prst="rect">
            <a:avLst/>
          </a:prstGeom>
          <a:noFill/>
          <a:ln w="9525">
            <a:noFill/>
            <a:miter lim="800000"/>
          </a:ln>
        </p:spPr>
        <p:txBody>
          <a:bodyPr>
            <a:spAutoFit/>
          </a:bodyPr>
          <a:lstStyle/>
          <a:p>
            <a:r>
              <a:rPr lang="tr-TR" sz="2800" b="1" smtClean="0">
                <a:solidFill>
                  <a:srgbClr val="FF0000"/>
                </a:solidFill>
                <a:latin typeface="Calibri" pitchFamily="34" charset="0"/>
              </a:rPr>
              <a:t>Tesis</a:t>
            </a:r>
            <a:endParaRPr lang="tr-TR" sz="2800" b="1">
              <a:solidFill>
                <a:srgbClr val="FF0000"/>
              </a:solidFill>
              <a:latin typeface="Calibri" pitchFamily="34" charset="0"/>
            </a:endParaRPr>
          </a:p>
        </p:txBody>
      </p:sp>
      <p:sp>
        <p:nvSpPr>
          <p:cNvPr id="2" name="Dikdörtgen 1"/>
          <p:cNvSpPr/>
          <p:nvPr/>
        </p:nvSpPr>
        <p:spPr>
          <a:xfrm>
            <a:off x="1115616" y="908720"/>
            <a:ext cx="8028384" cy="4832092"/>
          </a:xfrm>
          <a:prstGeom prst="rect">
            <a:avLst/>
          </a:prstGeom>
        </p:spPr>
        <p:txBody>
          <a:bodyPr wrap="square">
            <a:spAutoFit/>
          </a:bodyPr>
          <a:lstStyle/>
          <a:p>
            <a:r>
              <a:rPr lang="tr-TR" sz="2800" smtClean="0"/>
              <a:t>Bir </a:t>
            </a:r>
            <a:r>
              <a:rPr lang="tr-TR" sz="2800"/>
              <a:t>makine veya cihazın ürettiği enerjiyi, sesi, görüntüyü ve benzerini ileten, dağıtan veya bir </a:t>
            </a:r>
            <a:r>
              <a:rPr lang="tr-TR" sz="2800" smtClean="0"/>
              <a:t>makine veya </a:t>
            </a:r>
            <a:r>
              <a:rPr lang="tr-TR" sz="2800"/>
              <a:t>cihazın gördüğü işi uzağa taşıyan ya da uzaktaki verileri toplayan, kaydeden makine veya cihazlar </a:t>
            </a:r>
            <a:r>
              <a:rPr lang="tr-TR" sz="2800" smtClean="0"/>
              <a:t>arasındaki düzeni </a:t>
            </a:r>
            <a:r>
              <a:rPr lang="tr-TR" sz="2800"/>
              <a:t>sağlayan, birbiriyle entegre makine ve cihazlardan oluşan, gerektiğinde başka yere taşınabilen ve </a:t>
            </a:r>
            <a:r>
              <a:rPr lang="tr-TR" sz="2800" smtClean="0"/>
              <a:t>kullanılamaz hale </a:t>
            </a:r>
            <a:r>
              <a:rPr lang="tr-TR" sz="2800"/>
              <a:t>gelene kadar sanal ambar kayıtlarında takip edilen, çeşitleri ile kod numaraları Taşınır Kod Listesinin (B) bölümü</a:t>
            </a:r>
          </a:p>
          <a:p>
            <a:r>
              <a:rPr lang="tr-TR" sz="2800"/>
              <a:t>253 hesap detayında yer alan </a:t>
            </a:r>
            <a:r>
              <a:rPr lang="tr-TR" sz="2800" smtClean="0"/>
              <a:t>sistemlerdir.</a:t>
            </a:r>
            <a:endParaRPr lang="tr-TR" sz="2800">
              <a:solidFill>
                <a:prstClr val="black"/>
              </a:solidFill>
            </a:endParaRPr>
          </a:p>
        </p:txBody>
      </p:sp>
    </p:spTree>
    <p:extLst>
      <p:ext uri="{BB962C8B-B14F-4D97-AF65-F5344CB8AC3E}">
        <p14:creationId xmlns:p14="http://schemas.microsoft.com/office/powerpoint/2010/main" val="4260503721"/>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7.04.19"/>
  <p:tag name="AS_TITLE" val="Aspose.Slides for .NET 2.0"/>
  <p:tag name="AS_VERSION" val="17.4"/>
</p:tagLst>
</file>

<file path=ppt/theme/theme1.xml><?xml version="1.0" encoding="utf-8"?>
<a:theme xmlns:r="http://schemas.openxmlformats.org/officeDocument/2006/relationships"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134</Paragraphs>
  <Slides>42</Slides>
  <Notes>24</Notes>
  <TotalTime>3565</TotalTime>
  <HiddenSlides>0</HiddenSlides>
  <MMClips>0</MMClips>
  <ScaleCrop>0</ScaleCrop>
  <HeadingPairs>
    <vt:vector baseType="variant" size="4">
      <vt:variant>
        <vt:lpstr>Theme</vt:lpstr>
      </vt:variant>
      <vt:variant>
        <vt:i4>1</vt:i4>
      </vt:variant>
      <vt:variant>
        <vt:lpstr>Slide Titles</vt:lpstr>
      </vt:variant>
      <vt:variant>
        <vt:i4>42</vt:i4>
      </vt:variant>
    </vt:vector>
  </HeadingPairs>
  <TitlesOfParts>
    <vt:vector baseType="lpstr" size="43">
      <vt:lpstr>Ofis Teması</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LinksUpToDate>0</LinksUpToDate>
  <SharedDoc>0</SharedDoc>
  <HyperlinksChanged>0</HyperlinksChanged>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Slayt 1</dc:title>
  <cp:revision>219</cp:revision>
  <dcterms:created xsi:type="dcterms:W3CDTF">2011-05-11T06:13:55Z</dcterms:created>
  <dcterms:modified xsi:type="dcterms:W3CDTF">2017-05-29T12:21:23Z</dcterms:modified>
</cp:coreProperties>
</file>