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2" r:id="rId2"/>
    <p:sldId id="258" r:id="rId3"/>
    <p:sldId id="259" r:id="rId4"/>
    <p:sldId id="260" r:id="rId5"/>
    <p:sldId id="261" r:id="rId6"/>
    <p:sldId id="262" r:id="rId7"/>
    <p:sldId id="297" r:id="rId8"/>
    <p:sldId id="280" r:id="rId9"/>
    <p:sldId id="284" r:id="rId10"/>
    <p:sldId id="263" r:id="rId11"/>
    <p:sldId id="264" r:id="rId12"/>
    <p:sldId id="265" r:id="rId13"/>
    <p:sldId id="266" r:id="rId14"/>
    <p:sldId id="267" r:id="rId15"/>
    <p:sldId id="268" r:id="rId16"/>
    <p:sldId id="269" r:id="rId17"/>
    <p:sldId id="270" r:id="rId18"/>
    <p:sldId id="272" r:id="rId19"/>
    <p:sldId id="271" r:id="rId20"/>
    <p:sldId id="285" r:id="rId21"/>
    <p:sldId id="273" r:id="rId22"/>
    <p:sldId id="279" r:id="rId23"/>
    <p:sldId id="274" r:id="rId24"/>
    <p:sldId id="275" r:id="rId25"/>
    <p:sldId id="276" r:id="rId26"/>
    <p:sldId id="277" r:id="rId27"/>
    <p:sldId id="278" r:id="rId28"/>
    <p:sldId id="290" r:id="rId29"/>
    <p:sldId id="291" r:id="rId30"/>
    <p:sldId id="292" r:id="rId31"/>
    <p:sldId id="281" r:id="rId32"/>
    <p:sldId id="282" r:id="rId33"/>
    <p:sldId id="283" r:id="rId34"/>
    <p:sldId id="293" r:id="rId35"/>
    <p:sldId id="286" r:id="rId36"/>
    <p:sldId id="295" r:id="rId37"/>
    <p:sldId id="294" r:id="rId38"/>
    <p:sldId id="287" r:id="rId39"/>
    <p:sldId id="288" r:id="rId40"/>
    <p:sldId id="289" r:id="rId41"/>
    <p:sldId id="296"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32E6-440F-44CC-BEB5-D430EEE5936E}" type="datetimeFigureOut">
              <a:rPr lang="tr-TR" smtClean="0"/>
              <a:t>29.5.2017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D4CDC-C689-4928-B965-DE6BB9F26E46}" type="slidenum">
              <a:rPr lang="tr-TR" smtClean="0"/>
              <a:t>‹#›</a:t>
            </a:fld>
            <a:endParaRPr lang="tr-TR"/>
          </a:p>
        </p:txBody>
      </p:sp>
    </p:spTree>
    <p:extLst>
      <p:ext uri="{BB962C8B-B14F-4D97-AF65-F5344CB8AC3E}">
        <p14:creationId xmlns:p14="http://schemas.microsoft.com/office/powerpoint/2010/main" val="16772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691D282-FB03-4986-AB15-9367906BEDC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FB883B-8D33-479F-B640-D1FEF83B45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DDD926-7D71-44F0-9779-5A116925D29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378E76-0AA0-4FC8-AF4A-6782E62C795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15AE16-90C6-45D7-98FF-395E0CCB5AD1}"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55622F-5706-4185-A914-22F6FF7538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292F7C3-25C6-4BA1-B491-D14C3257F52C}"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BFD013D-5C99-4215-9948-0CF4EDCA4666}"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B21E948-D879-4A61-9344-4B5064522F5D}" type="datetimeFigureOut">
              <a:rPr lang="tr-TR"/>
              <a:pPr>
                <a:defRPr/>
              </a:pPr>
              <a:t>29.5.2017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B25C1B7-113A-489D-AA18-6E3ACA406F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7D8D88E-9362-465E-8871-D88C1B7DD80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7E5E5A-4030-460F-BD8B-A871F29B5F7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2CAE23-100B-454E-BAAF-E7C10E6F739B}" type="datetimeFigureOut">
              <a:rPr lang="tr-TR"/>
              <a:pPr>
                <a:defRPr/>
              </a:pPr>
              <a:t>29.5.2017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1D205C56-301D-414F-8D0C-10AEDDCC1CD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44CE2E3-DAD4-4DD1-8296-85D498D5C302}" type="datetimeFigureOut">
              <a:rPr lang="tr-TR"/>
              <a:pPr>
                <a:defRPr/>
              </a:pPr>
              <a:t>29.5.2017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563050E-E2AD-4541-B6CA-6A39BAD5698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336B0931-3AF8-4A8A-9CAB-D272708B7D07}" type="datetimeFigureOut">
              <a:rPr lang="tr-TR"/>
              <a:pPr>
                <a:defRPr/>
              </a:pPr>
              <a:t>29.5.2017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5F5A66A-E346-405F-AC21-66E4E16AC03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CF4782D-CBB1-457B-AF30-997A5F9465B0}"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AFFC756-9D84-4195-A7C3-99083CB68AD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EA4290-548D-40B5-9C59-F7D8EB71F07B}" type="datetimeFigureOut">
              <a:rPr lang="tr-TR"/>
              <a:pPr>
                <a:defRPr/>
              </a:pPr>
              <a:t>29.5.2017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3B528A-5CF5-4A14-B402-68729D0F3A7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5000"/>
          </a:stretch>
        </a:blipFill>
        <a:effectLst/>
      </p:bgPr>
    </p:bg>
    <p:spTree>
      <p:nvGrpSpPr>
        <p:cNvPr id="1" name=""/>
        <p:cNvGrpSpPr/>
        <p:nvPr/>
      </p:nvGrpSpPr>
      <p:grpSpPr>
        <a:xfrm>
          <a:off x="0" y="0"/>
          <a:ext cx="0" cy="0"/>
          <a:chOff x="0" y="0"/>
          <a:chExt cx="0" cy="0"/>
        </a:xfrm>
      </p:grpSpPr>
      <p:sp>
        <p:nvSpPr>
          <p:cNvPr id="409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55AD25A-9B90-4817-98A8-64F380CEB9B9}" type="datetimeFigureOut">
              <a:rPr lang="tr-TR"/>
              <a:pPr>
                <a:defRPr/>
              </a:pPr>
              <a:t>29.5.2017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6FB162-90DD-4802-B2EF-BCE9E2B385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895398"/>
            <a:ext cx="2219739" cy="14567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662" y="4572439"/>
            <a:ext cx="2484321" cy="148922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456" y="2879138"/>
            <a:ext cx="1575377" cy="1489224"/>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171" y="2887364"/>
            <a:ext cx="2201510" cy="1464738"/>
          </a:xfrm>
          <a:prstGeom prst="rect">
            <a:avLst/>
          </a:prstGeom>
        </p:spPr>
      </p:pic>
      <p:pic>
        <p:nvPicPr>
          <p:cNvPr id="2" name="Resim 1"/>
          <p:cNvPicPr>
            <a:picLocks noChangeAspect="1"/>
          </p:cNvPicPr>
          <p:nvPr/>
        </p:nvPicPr>
        <p:blipFill>
          <a:blip r:embed="rId6" cstate="print"/>
          <a:stretch>
            <a:fillRect/>
          </a:stretch>
        </p:blipFill>
        <p:spPr>
          <a:xfrm>
            <a:off x="1043608" y="188640"/>
            <a:ext cx="7773074" cy="3384376"/>
          </a:xfrm>
          <a:prstGeom prst="rect">
            <a:avLst/>
          </a:prstGeom>
        </p:spPr>
      </p:pic>
      <p:sp>
        <p:nvSpPr>
          <p:cNvPr id="8" name="Dikdörtgen 7"/>
          <p:cNvSpPr/>
          <p:nvPr/>
        </p:nvSpPr>
        <p:spPr>
          <a:xfrm>
            <a:off x="4355976" y="6088559"/>
            <a:ext cx="511621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smtClean="0">
                <a:ln/>
                <a:solidFill>
                  <a:schemeClr val="accent4"/>
                </a:solidFill>
                <a:effectLst/>
              </a:rPr>
              <a:t>Ümit ŞENOĞLU</a:t>
            </a:r>
          </a:p>
          <a:p>
            <a:pPr algn="ctr"/>
            <a:r>
              <a:rPr lang="tr-TR" sz="2000" b="1" dirty="0" smtClean="0">
                <a:ln/>
                <a:solidFill>
                  <a:schemeClr val="accent4"/>
                </a:solidFill>
              </a:rPr>
              <a:t>İdari ve Mali İşler Daire Başkanlığı</a:t>
            </a:r>
            <a:endParaRPr lang="tr-TR" sz="2000" b="1" cap="none" spc="0" dirty="0">
              <a:ln/>
              <a:solidFill>
                <a:schemeClr val="accent4"/>
              </a:solidFill>
              <a:effectLst/>
            </a:endParaRPr>
          </a:p>
        </p:txBody>
      </p:sp>
    </p:spTree>
    <p:extLst>
      <p:ext uri="{BB962C8B-B14F-4D97-AF65-F5344CB8AC3E}">
        <p14:creationId xmlns:p14="http://schemas.microsoft.com/office/powerpoint/2010/main" val="236140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835696" y="2348880"/>
            <a:ext cx="1597290" cy="1591194"/>
          </a:xfrm>
          <a:prstGeom prst="rect">
            <a:avLst/>
          </a:prstGeom>
        </p:spPr>
      </p:pic>
      <p:sp>
        <p:nvSpPr>
          <p:cNvPr id="10" name="Dikdörtgen 9"/>
          <p:cNvSpPr/>
          <p:nvPr/>
        </p:nvSpPr>
        <p:spPr>
          <a:xfrm>
            <a:off x="-324544" y="4509120"/>
            <a:ext cx="5286713"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400" b="1" dirty="0" smtClean="0">
                <a:ln/>
                <a:solidFill>
                  <a:srgbClr val="FF0000"/>
                </a:solidFill>
              </a:rPr>
              <a:t>FATURADA YER ALAN İŞÇİLİK,TAŞIMA GİDERİ VB. GİDERLER TAŞINIRLARIN ALIŞ BEDELLERİ İLE ORANTILI OLARAK PAYLAŞTIRILIR.</a:t>
            </a:r>
            <a:endParaRPr lang="tr-TR" sz="2400" b="1" cap="none" spc="0" dirty="0">
              <a:ln/>
              <a:solidFill>
                <a:srgbClr val="FF0000"/>
              </a:solidFill>
              <a:effectLst/>
            </a:endParaRPr>
          </a:p>
        </p:txBody>
      </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r="9020" b="12851"/>
          <a:stretch/>
        </p:blipFill>
        <p:spPr>
          <a:xfrm>
            <a:off x="4788023" y="692696"/>
            <a:ext cx="4355977" cy="5976664"/>
          </a:xfrm>
          <a:prstGeom prst="rect">
            <a:avLst/>
          </a:prstGeom>
        </p:spPr>
      </p:pic>
      <p:cxnSp>
        <p:nvCxnSpPr>
          <p:cNvPr id="4" name="Düz Ok Bağlayıcısı 3"/>
          <p:cNvCxnSpPr/>
          <p:nvPr/>
        </p:nvCxnSpPr>
        <p:spPr>
          <a:xfrm>
            <a:off x="5486400" y="3595456"/>
            <a:ext cx="165720" cy="625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73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835696" y="2348880"/>
            <a:ext cx="1597290" cy="1591194"/>
          </a:xfrm>
          <a:prstGeom prst="rect">
            <a:avLst/>
          </a:prstGeom>
        </p:spPr>
      </p:pic>
      <p:sp>
        <p:nvSpPr>
          <p:cNvPr id="10" name="Dikdörtgen 9"/>
          <p:cNvSpPr/>
          <p:nvPr/>
        </p:nvSpPr>
        <p:spPr>
          <a:xfrm>
            <a:off x="149384" y="4077072"/>
            <a:ext cx="5286712"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400" b="1" dirty="0" smtClean="0">
                <a:ln/>
                <a:solidFill>
                  <a:srgbClr val="FF0000"/>
                </a:solidFill>
              </a:rPr>
              <a:t>Faturada yer alan malzeme</a:t>
            </a:r>
          </a:p>
          <a:p>
            <a:pPr algn="ctr"/>
            <a:r>
              <a:rPr lang="tr-TR" sz="2400" b="1" dirty="0" smtClean="0">
                <a:ln/>
                <a:solidFill>
                  <a:srgbClr val="FF0000"/>
                </a:solidFill>
              </a:rPr>
              <a:t>birimlerine ayrılarak girilmesi gerekiyorsa firmadan faturayı düzeltmesi istenir. Düzeltilemiyorsa ilgili firmadan birim fiyatları yazılı olarak alınır ve sisteme o haliyle girilir</a:t>
            </a:r>
          </a:p>
          <a:p>
            <a:pPr algn="ctr"/>
            <a:endParaRPr lang="tr-TR" sz="2400" b="1" cap="none" spc="0" dirty="0">
              <a:ln/>
              <a:solidFill>
                <a:srgbClr val="FF0000"/>
              </a:solidFill>
              <a:effectLst/>
            </a:endParaRPr>
          </a:p>
        </p:txBody>
      </p:sp>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2496" t="19551" r="3979" b="12200"/>
          <a:stretch/>
        </p:blipFill>
        <p:spPr>
          <a:xfrm>
            <a:off x="5106184" y="771515"/>
            <a:ext cx="4037815" cy="4680520"/>
          </a:xfrm>
          <a:prstGeom prst="rect">
            <a:avLst/>
          </a:prstGeom>
        </p:spPr>
      </p:pic>
    </p:spTree>
    <p:extLst>
      <p:ext uri="{BB962C8B-B14F-4D97-AF65-F5344CB8AC3E}">
        <p14:creationId xmlns:p14="http://schemas.microsoft.com/office/powerpoint/2010/main" val="3271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36096" y="764704"/>
            <a:ext cx="3531929" cy="369332"/>
          </a:xfrm>
          <a:prstGeom prst="rect">
            <a:avLst/>
          </a:prstGeom>
        </p:spPr>
        <p:txBody>
          <a:bodyPr wrap="none">
            <a:spAutoFit/>
          </a:bodyPr>
          <a:lstStyle/>
          <a:p>
            <a:r>
              <a:rPr lang="tr-TR" dirty="0">
                <a:solidFill>
                  <a:srgbClr val="FF0000"/>
                </a:solidFill>
              </a:rPr>
              <a:t>SATIN ALMA </a:t>
            </a:r>
            <a:r>
              <a:rPr lang="tr-TR" dirty="0" smtClean="0">
                <a:solidFill>
                  <a:srgbClr val="FF0000"/>
                </a:solidFill>
              </a:rPr>
              <a:t>GİRİŞİ </a:t>
            </a:r>
            <a:r>
              <a:rPr lang="tr-TR" dirty="0">
                <a:solidFill>
                  <a:srgbClr val="FF0000"/>
                </a:solidFill>
              </a:rPr>
              <a:t>YAPILMASI</a:t>
            </a:r>
          </a:p>
        </p:txBody>
      </p:sp>
      <p:pic>
        <p:nvPicPr>
          <p:cNvPr id="4" name="Resim 3"/>
          <p:cNvPicPr>
            <a:picLocks noChangeAspect="1"/>
          </p:cNvPicPr>
          <p:nvPr/>
        </p:nvPicPr>
        <p:blipFill rotWithShape="1">
          <a:blip r:embed="rId2"/>
          <a:srcRect l="640" t="17584" r="3923" b="29204"/>
          <a:stretch/>
        </p:blipFill>
        <p:spPr>
          <a:xfrm>
            <a:off x="1075567" y="1052736"/>
            <a:ext cx="8068433" cy="3240360"/>
          </a:xfrm>
          <a:prstGeom prst="rect">
            <a:avLst/>
          </a:prstGeom>
        </p:spPr>
      </p:pic>
      <p:sp>
        <p:nvSpPr>
          <p:cNvPr id="5" name="Dikdörtgen 4"/>
          <p:cNvSpPr/>
          <p:nvPr/>
        </p:nvSpPr>
        <p:spPr>
          <a:xfrm>
            <a:off x="2051720" y="3645024"/>
            <a:ext cx="7092280" cy="369332"/>
          </a:xfrm>
          <a:prstGeom prst="rect">
            <a:avLst/>
          </a:prstGeom>
        </p:spPr>
        <p:txBody>
          <a:bodyPr wrap="square">
            <a:spAutoFit/>
          </a:bodyPr>
          <a:lstStyle/>
          <a:p>
            <a:r>
              <a:rPr lang="tr-TR" dirty="0"/>
              <a:t>“Taşınır Mal İşlemleri”&gt;”Giriş İşlemi”&gt;”Satın alma” bölümüne </a:t>
            </a:r>
            <a:r>
              <a:rPr lang="tr-TR" dirty="0" smtClean="0"/>
              <a:t>tıklanır</a:t>
            </a:r>
            <a:endParaRPr lang="tr-TR" dirty="0"/>
          </a:p>
        </p:txBody>
      </p:sp>
      <p:sp>
        <p:nvSpPr>
          <p:cNvPr id="8" name="Dikdörtgen 7"/>
          <p:cNvSpPr/>
          <p:nvPr/>
        </p:nvSpPr>
        <p:spPr>
          <a:xfrm>
            <a:off x="1259632" y="4293096"/>
            <a:ext cx="6984776" cy="369332"/>
          </a:xfrm>
          <a:prstGeom prst="rect">
            <a:avLst/>
          </a:prstGeom>
          <a:solidFill>
            <a:srgbClr val="FFC000"/>
          </a:solidFill>
        </p:spPr>
        <p:txBody>
          <a:bodyPr wrap="square">
            <a:spAutoFit/>
          </a:bodyPr>
          <a:lstStyle/>
          <a:p>
            <a:r>
              <a:rPr lang="tr-TR" dirty="0"/>
              <a:t>“</a:t>
            </a:r>
            <a:r>
              <a:rPr lang="tr-TR" dirty="0" smtClean="0"/>
              <a:t>TİF </a:t>
            </a:r>
            <a:r>
              <a:rPr lang="tr-TR" dirty="0"/>
              <a:t>Tipini Seçiniz” </a:t>
            </a:r>
            <a:r>
              <a:rPr lang="tr-TR" dirty="0" err="1"/>
              <a:t>kombosunda</a:t>
            </a:r>
            <a:r>
              <a:rPr lang="tr-TR" dirty="0"/>
              <a:t> işlem türüne göre seçim yapılır.</a:t>
            </a:r>
          </a:p>
        </p:txBody>
      </p:sp>
      <p:pic>
        <p:nvPicPr>
          <p:cNvPr id="9" name="Resim 8"/>
          <p:cNvPicPr>
            <a:picLocks noChangeAspect="1"/>
          </p:cNvPicPr>
          <p:nvPr/>
        </p:nvPicPr>
        <p:blipFill>
          <a:blip r:embed="rId3"/>
          <a:stretch>
            <a:fillRect/>
          </a:stretch>
        </p:blipFill>
        <p:spPr>
          <a:xfrm>
            <a:off x="2495270" y="4698836"/>
            <a:ext cx="4513500" cy="784467"/>
          </a:xfrm>
          <a:prstGeom prst="rect">
            <a:avLst/>
          </a:prstGeom>
        </p:spPr>
      </p:pic>
      <p:sp>
        <p:nvSpPr>
          <p:cNvPr id="11" name="Dikdörtgen 10"/>
          <p:cNvSpPr/>
          <p:nvPr/>
        </p:nvSpPr>
        <p:spPr>
          <a:xfrm>
            <a:off x="1331640" y="5683314"/>
            <a:ext cx="6984776" cy="646331"/>
          </a:xfrm>
          <a:prstGeom prst="rect">
            <a:avLst/>
          </a:prstGeom>
          <a:solidFill>
            <a:srgbClr val="92D050"/>
          </a:solidFill>
        </p:spPr>
        <p:txBody>
          <a:bodyPr wrap="square">
            <a:spAutoFit/>
          </a:bodyPr>
          <a:lstStyle/>
          <a:p>
            <a:r>
              <a:rPr lang="tr-TR" dirty="0"/>
              <a:t>“TİF Tipini seçildikten sonra kayıt işlemine ekranda görünen “Malzeme Ekle” butonuna basılarak devam edilir. </a:t>
            </a:r>
          </a:p>
        </p:txBody>
      </p:sp>
      <p:cxnSp>
        <p:nvCxnSpPr>
          <p:cNvPr id="14" name="Düz Ok Bağlayıcısı 13"/>
          <p:cNvCxnSpPr/>
          <p:nvPr/>
        </p:nvCxnSpPr>
        <p:spPr>
          <a:xfrm flipV="1">
            <a:off x="2411760" y="1268760"/>
            <a:ext cx="453752" cy="4072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2411760" y="1906687"/>
            <a:ext cx="453752" cy="40726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3747953" y="2049628"/>
            <a:ext cx="453752" cy="40726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1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665693" y="1700808"/>
            <a:ext cx="7478307" cy="1731448"/>
          </a:xfrm>
          <a:prstGeom prst="rect">
            <a:avLst/>
          </a:prstGeom>
        </p:spPr>
      </p:pic>
      <p:sp>
        <p:nvSpPr>
          <p:cNvPr id="5" name="Dikdörtgen 4"/>
          <p:cNvSpPr/>
          <p:nvPr/>
        </p:nvSpPr>
        <p:spPr>
          <a:xfrm>
            <a:off x="1907704" y="931915"/>
            <a:ext cx="7092280" cy="646331"/>
          </a:xfrm>
          <a:prstGeom prst="rect">
            <a:avLst/>
          </a:prstGeom>
        </p:spPr>
        <p:txBody>
          <a:bodyPr wrap="square">
            <a:spAutoFit/>
          </a:bodyPr>
          <a:lstStyle/>
          <a:p>
            <a:r>
              <a:rPr lang="tr-TR" dirty="0" smtClean="0"/>
              <a:t>Açılan sayfada arama </a:t>
            </a:r>
            <a:r>
              <a:rPr lang="tr-TR" dirty="0"/>
              <a:t>kriterleri kullanılarak girişi yapılacak ürün kodu/malzeme adı vb. bilgiler girilerek </a:t>
            </a:r>
            <a:r>
              <a:rPr lang="tr-TR" b="1" dirty="0"/>
              <a:t>“Ara” </a:t>
            </a:r>
            <a:r>
              <a:rPr lang="tr-TR" dirty="0"/>
              <a:t>butonuna basılır. </a:t>
            </a:r>
          </a:p>
        </p:txBody>
      </p:sp>
      <p:sp>
        <p:nvSpPr>
          <p:cNvPr id="8" name="Dikdörtgen 7"/>
          <p:cNvSpPr/>
          <p:nvPr/>
        </p:nvSpPr>
        <p:spPr>
          <a:xfrm>
            <a:off x="1763688" y="2816154"/>
            <a:ext cx="6984776" cy="1477328"/>
          </a:xfrm>
          <a:prstGeom prst="rect">
            <a:avLst/>
          </a:prstGeom>
        </p:spPr>
        <p:txBody>
          <a:bodyPr wrap="square">
            <a:spAutoFit/>
          </a:bodyPr>
          <a:lstStyle/>
          <a:p>
            <a:r>
              <a:rPr lang="tr-TR" b="1" dirty="0" smtClean="0"/>
              <a:t>“</a:t>
            </a:r>
            <a:r>
              <a:rPr lang="tr-TR" b="1" dirty="0"/>
              <a:t>Ara” </a:t>
            </a:r>
            <a:r>
              <a:rPr lang="tr-TR" dirty="0"/>
              <a:t>butonuna basıldıktan sonra ürün tanımı daha önceden yapılmış malzemelerin listesi karşımıza çıkar. Eğer girişini yapacağımız taşınır listede yoksa sayfanın sağ üst köşesinde bulunan </a:t>
            </a:r>
            <a:r>
              <a:rPr lang="tr-TR" b="1" dirty="0"/>
              <a:t>“Malzeme Tanımı Ekleme ve Güncelleme” </a:t>
            </a:r>
            <a:r>
              <a:rPr lang="tr-TR" dirty="0"/>
              <a:t>bölümünden gerekli tanımlama yapılabilmektedir. </a:t>
            </a:r>
          </a:p>
        </p:txBody>
      </p:sp>
      <p:pic>
        <p:nvPicPr>
          <p:cNvPr id="10" name="Resim 9"/>
          <p:cNvPicPr>
            <a:picLocks noChangeAspect="1"/>
          </p:cNvPicPr>
          <p:nvPr/>
        </p:nvPicPr>
        <p:blipFill rotWithShape="1">
          <a:blip r:embed="rId3"/>
          <a:srcRect t="8338" b="51672"/>
          <a:stretch/>
        </p:blipFill>
        <p:spPr>
          <a:xfrm>
            <a:off x="1665693" y="4293482"/>
            <a:ext cx="7442811" cy="1656184"/>
          </a:xfrm>
          <a:prstGeom prst="rect">
            <a:avLst/>
          </a:prstGeom>
        </p:spPr>
      </p:pic>
      <p:sp>
        <p:nvSpPr>
          <p:cNvPr id="11" name="Dikdörtgen 10"/>
          <p:cNvSpPr/>
          <p:nvPr/>
        </p:nvSpPr>
        <p:spPr>
          <a:xfrm>
            <a:off x="1591488" y="5610563"/>
            <a:ext cx="7517016" cy="923330"/>
          </a:xfrm>
          <a:prstGeom prst="rect">
            <a:avLst/>
          </a:prstGeom>
        </p:spPr>
        <p:txBody>
          <a:bodyPr wrap="square">
            <a:spAutoFit/>
          </a:bodyPr>
          <a:lstStyle/>
          <a:p>
            <a:endParaRPr lang="tr-TR" dirty="0"/>
          </a:p>
          <a:p>
            <a:r>
              <a:rPr lang="tr-TR" dirty="0"/>
              <a:t>Bu liste içerisinden girişini yapacağımız malzemenin karşısındaki kutucuğu işaretleyip listenin tepesindeki </a:t>
            </a:r>
            <a:r>
              <a:rPr lang="tr-TR" b="1" dirty="0"/>
              <a:t>Malzeme Ekle </a:t>
            </a:r>
            <a:r>
              <a:rPr lang="tr-TR" dirty="0"/>
              <a:t>butonuna basılır. </a:t>
            </a:r>
          </a:p>
        </p:txBody>
      </p:sp>
      <p:cxnSp>
        <p:nvCxnSpPr>
          <p:cNvPr id="12" name="Düz Ok Bağlayıcısı 11"/>
          <p:cNvCxnSpPr/>
          <p:nvPr/>
        </p:nvCxnSpPr>
        <p:spPr>
          <a:xfrm flipV="1">
            <a:off x="1364612" y="5121574"/>
            <a:ext cx="453752" cy="4072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6372200" y="4258012"/>
            <a:ext cx="554360" cy="2895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43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66045" y="188640"/>
            <a:ext cx="4248472" cy="1200329"/>
          </a:xfrm>
          <a:prstGeom prst="rect">
            <a:avLst/>
          </a:prstGeom>
        </p:spPr>
        <p:txBody>
          <a:bodyPr wrap="square">
            <a:spAutoFit/>
          </a:bodyPr>
          <a:lstStyle/>
          <a:p>
            <a:r>
              <a:rPr lang="tr-TR" dirty="0" smtClean="0"/>
              <a:t>Malzeme </a:t>
            </a:r>
            <a:r>
              <a:rPr lang="tr-TR" dirty="0"/>
              <a:t>seçildikten sonra açılan sayfada malzemeye ilişkin ambar, miktar ve fiyat bilgileri sisteme girilmelidir. </a:t>
            </a:r>
          </a:p>
        </p:txBody>
      </p:sp>
      <p:sp>
        <p:nvSpPr>
          <p:cNvPr id="8" name="Dikdörtgen 7"/>
          <p:cNvSpPr/>
          <p:nvPr/>
        </p:nvSpPr>
        <p:spPr>
          <a:xfrm>
            <a:off x="1259632" y="1510210"/>
            <a:ext cx="4352276" cy="2462213"/>
          </a:xfrm>
          <a:prstGeom prst="rect">
            <a:avLst/>
          </a:prstGeom>
        </p:spPr>
        <p:txBody>
          <a:bodyPr wrap="square">
            <a:spAutoFit/>
          </a:bodyPr>
          <a:lstStyle/>
          <a:p>
            <a:r>
              <a:rPr lang="tr-TR" sz="1400" b="1" dirty="0" smtClean="0"/>
              <a:t>İşlem </a:t>
            </a:r>
            <a:r>
              <a:rPr lang="tr-TR" sz="1400" b="1" dirty="0"/>
              <a:t>Ölçü Birimi: </a:t>
            </a:r>
            <a:r>
              <a:rPr lang="tr-TR" sz="1400" dirty="0"/>
              <a:t>Tüketim malzemelerinde </a:t>
            </a:r>
            <a:r>
              <a:rPr lang="tr-TR" sz="1400" b="1" dirty="0" smtClean="0"/>
              <a:t>çıkışa </a:t>
            </a:r>
            <a:r>
              <a:rPr lang="tr-TR" sz="1400" b="1" dirty="0"/>
              <a:t>esas ölçü biriminin </a:t>
            </a:r>
            <a:r>
              <a:rPr lang="tr-TR" sz="1400" dirty="0"/>
              <a:t>kullanılması gerekir. Örneğin kurşun kalemler kutu veya düzine şeklinde faturalandırılmış olabilir ancak çıkış adet şeklinde yapılıyorsa taşınır kaydında da adet olarak izlenmesi gerekir. </a:t>
            </a:r>
          </a:p>
          <a:p>
            <a:r>
              <a:rPr lang="tr-TR" sz="1400" b="1" dirty="0" smtClean="0"/>
              <a:t>İşlem </a:t>
            </a:r>
            <a:r>
              <a:rPr lang="tr-TR" sz="1400" b="1" dirty="0"/>
              <a:t>Miktarı: </a:t>
            </a:r>
            <a:r>
              <a:rPr lang="tr-TR" sz="1400" dirty="0"/>
              <a:t>Faturada fiyatlandırmaya esas ölçü birimi miktarı. (10 adet, 10 kutu, 10 ton gibi) </a:t>
            </a:r>
          </a:p>
          <a:p>
            <a:r>
              <a:rPr lang="tr-TR" sz="1400" b="1" dirty="0" smtClean="0"/>
              <a:t>İşlem </a:t>
            </a:r>
            <a:r>
              <a:rPr lang="tr-TR" sz="1400" b="1" dirty="0"/>
              <a:t>Ölçü Birimi Temel </a:t>
            </a:r>
            <a:r>
              <a:rPr lang="tr-TR" sz="1400" b="1" dirty="0" smtClean="0"/>
              <a:t>Karşılığı</a:t>
            </a:r>
            <a:r>
              <a:rPr lang="tr-TR" sz="1400" b="1" dirty="0"/>
              <a:t>: </a:t>
            </a:r>
            <a:r>
              <a:rPr lang="tr-TR" sz="1400" dirty="0"/>
              <a:t>İşlem miktarında belirtilen ölçünün her birisinin işlem ölçü birimi karşılığını ifade eder. </a:t>
            </a:r>
          </a:p>
        </p:txBody>
      </p:sp>
      <p:pic>
        <p:nvPicPr>
          <p:cNvPr id="2" name="Resim 1"/>
          <p:cNvPicPr>
            <a:picLocks noChangeAspect="1"/>
          </p:cNvPicPr>
          <p:nvPr/>
        </p:nvPicPr>
        <p:blipFill>
          <a:blip r:embed="rId2"/>
          <a:stretch>
            <a:fillRect/>
          </a:stretch>
        </p:blipFill>
        <p:spPr>
          <a:xfrm>
            <a:off x="5593174" y="1013369"/>
            <a:ext cx="3532092" cy="3279727"/>
          </a:xfrm>
          <a:prstGeom prst="rect">
            <a:avLst/>
          </a:prstGeom>
        </p:spPr>
      </p:pic>
      <p:sp>
        <p:nvSpPr>
          <p:cNvPr id="14" name="Dikdörtgen 13"/>
          <p:cNvSpPr/>
          <p:nvPr/>
        </p:nvSpPr>
        <p:spPr>
          <a:xfrm>
            <a:off x="1260989" y="4293096"/>
            <a:ext cx="7671884" cy="2246769"/>
          </a:xfrm>
          <a:prstGeom prst="rect">
            <a:avLst/>
          </a:prstGeom>
        </p:spPr>
        <p:txBody>
          <a:bodyPr wrap="square">
            <a:spAutoFit/>
          </a:bodyPr>
          <a:lstStyle/>
          <a:p>
            <a:r>
              <a:rPr lang="tr-TR" sz="1400" b="1" dirty="0" smtClean="0"/>
              <a:t>Örnek</a:t>
            </a:r>
            <a:r>
              <a:rPr lang="tr-TR" sz="1400" b="1" dirty="0"/>
              <a:t>: </a:t>
            </a:r>
            <a:r>
              <a:rPr lang="tr-TR" sz="1400" dirty="0"/>
              <a:t>Kurşun Kalem satın alınmıştır. Faturada düzine olarak faturalandırılmıştır. Çıkışımız adet üzerinden gerçekleştiği için düzineleri adete çevirmemiz gerekecektir. Her bir düzinenin </a:t>
            </a:r>
            <a:r>
              <a:rPr lang="tr-TR" sz="1400" b="1" dirty="0"/>
              <a:t>(</a:t>
            </a:r>
            <a:r>
              <a:rPr lang="tr-TR" sz="1400" b="1" dirty="0" smtClean="0"/>
              <a:t>işlem </a:t>
            </a:r>
            <a:r>
              <a:rPr lang="tr-TR" sz="1400" b="1" dirty="0"/>
              <a:t>miktarının</a:t>
            </a:r>
            <a:r>
              <a:rPr lang="tr-TR" sz="1400" dirty="0"/>
              <a:t>) adet olarak karşılığı yazılacaktır. </a:t>
            </a:r>
          </a:p>
          <a:p>
            <a:r>
              <a:rPr lang="de-DE" sz="1400" dirty="0"/>
              <a:t>- 10 </a:t>
            </a:r>
            <a:r>
              <a:rPr lang="de-DE" sz="1400" dirty="0" err="1"/>
              <a:t>düzine</a:t>
            </a:r>
            <a:r>
              <a:rPr lang="de-DE" sz="1400" dirty="0"/>
              <a:t> </a:t>
            </a:r>
            <a:r>
              <a:rPr lang="de-DE" sz="1400" dirty="0" err="1"/>
              <a:t>kurşun</a:t>
            </a:r>
            <a:r>
              <a:rPr lang="de-DE" sz="1400" dirty="0"/>
              <a:t> </a:t>
            </a:r>
            <a:r>
              <a:rPr lang="de-DE" sz="1400" dirty="0" err="1"/>
              <a:t>kalemin</a:t>
            </a:r>
            <a:r>
              <a:rPr lang="de-DE" sz="1400" dirty="0"/>
              <a:t> </a:t>
            </a:r>
            <a:r>
              <a:rPr lang="de-DE" sz="1400" dirty="0" err="1"/>
              <a:t>işlem</a:t>
            </a:r>
            <a:r>
              <a:rPr lang="de-DE" sz="1400" dirty="0"/>
              <a:t> </a:t>
            </a:r>
            <a:r>
              <a:rPr lang="de-DE" sz="1400" dirty="0" err="1"/>
              <a:t>miktarı</a:t>
            </a:r>
            <a:r>
              <a:rPr lang="de-DE" sz="1400" dirty="0"/>
              <a:t> = 10 </a:t>
            </a:r>
          </a:p>
          <a:p>
            <a:r>
              <a:rPr lang="tr-TR" sz="1400" dirty="0"/>
              <a:t>- Ölçü Birimi = adet </a:t>
            </a:r>
          </a:p>
          <a:p>
            <a:r>
              <a:rPr lang="tr-TR" sz="1400" dirty="0"/>
              <a:t>- İşlem ölçü birimi karşılığı = 120 adet ( her bir düzinede 12 kalem olduğu varsayılırsa). </a:t>
            </a:r>
          </a:p>
          <a:p>
            <a:endParaRPr lang="tr-TR" sz="1400" dirty="0"/>
          </a:p>
          <a:p>
            <a:r>
              <a:rPr lang="tr-TR" sz="1400" dirty="0"/>
              <a:t>Bu şekilde çıkışa esas birim üzerinden taşınır kaydı gerçekleştirilir. </a:t>
            </a:r>
          </a:p>
          <a:p>
            <a:r>
              <a:rPr lang="tr-TR" sz="1400" b="1" dirty="0"/>
              <a:t>Birim Fiyat : </a:t>
            </a:r>
            <a:r>
              <a:rPr lang="tr-TR" sz="1400" dirty="0"/>
              <a:t>Çıkışa esas birimin fiyatı girilir. Kalem örneğinde olduğu gibi, adet fiyatı girilecektir. </a:t>
            </a:r>
          </a:p>
        </p:txBody>
      </p:sp>
    </p:spTree>
    <p:extLst>
      <p:ext uri="{BB962C8B-B14F-4D97-AF65-F5344CB8AC3E}">
        <p14:creationId xmlns:p14="http://schemas.microsoft.com/office/powerpoint/2010/main" val="420261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83411" y="836712"/>
            <a:ext cx="7670451" cy="1477328"/>
          </a:xfrm>
          <a:prstGeom prst="rect">
            <a:avLst/>
          </a:prstGeom>
        </p:spPr>
        <p:txBody>
          <a:bodyPr wrap="square">
            <a:spAutoFit/>
          </a:bodyPr>
          <a:lstStyle/>
          <a:p>
            <a:r>
              <a:rPr lang="tr-TR" dirty="0"/>
              <a:t>Malzemeye ilişkin bilgiler sisteme girildikten sonra </a:t>
            </a:r>
            <a:r>
              <a:rPr lang="tr-TR" b="1" dirty="0"/>
              <a:t>“Kaydet” </a:t>
            </a:r>
            <a:r>
              <a:rPr lang="tr-TR" dirty="0"/>
              <a:t>butonuna basılır ve girişi yapılan taşınır TİF oluşturma sayfasına satır olarak eklenir. </a:t>
            </a:r>
            <a:r>
              <a:rPr lang="tr-TR" b="1" dirty="0"/>
              <a:t>“Kaydet” </a:t>
            </a:r>
            <a:r>
              <a:rPr lang="tr-TR" dirty="0"/>
              <a:t>butonuna basmadan </a:t>
            </a:r>
            <a:r>
              <a:rPr lang="tr-TR" b="1" dirty="0"/>
              <a:t>“Malzeme Ekle” </a:t>
            </a:r>
            <a:r>
              <a:rPr lang="tr-TR" dirty="0"/>
              <a:t>butonuna basarak ve yukarıda bahsedilen işlem süreçlerini tekrarlayarak aynı taşınır işlem fişinde birden fazla malzeme kaydı yapılabilir. </a:t>
            </a:r>
          </a:p>
        </p:txBody>
      </p:sp>
      <p:pic>
        <p:nvPicPr>
          <p:cNvPr id="3" name="Resim 2"/>
          <p:cNvPicPr>
            <a:picLocks noChangeAspect="1"/>
          </p:cNvPicPr>
          <p:nvPr/>
        </p:nvPicPr>
        <p:blipFill rotWithShape="1">
          <a:blip r:embed="rId2"/>
          <a:srcRect l="20561" b="25532"/>
          <a:stretch/>
        </p:blipFill>
        <p:spPr>
          <a:xfrm>
            <a:off x="1619672" y="2314040"/>
            <a:ext cx="6412166" cy="2410717"/>
          </a:xfrm>
          <a:prstGeom prst="rect">
            <a:avLst/>
          </a:prstGeom>
        </p:spPr>
      </p:pic>
      <p:pic>
        <p:nvPicPr>
          <p:cNvPr id="4" name="Resim 3"/>
          <p:cNvPicPr>
            <a:picLocks noChangeAspect="1"/>
          </p:cNvPicPr>
          <p:nvPr/>
        </p:nvPicPr>
        <p:blipFill>
          <a:blip r:embed="rId3"/>
          <a:stretch>
            <a:fillRect/>
          </a:stretch>
        </p:blipFill>
        <p:spPr>
          <a:xfrm>
            <a:off x="1615723" y="4724757"/>
            <a:ext cx="6416115" cy="1817667"/>
          </a:xfrm>
          <a:prstGeom prst="rect">
            <a:avLst/>
          </a:prstGeom>
        </p:spPr>
      </p:pic>
      <p:cxnSp>
        <p:nvCxnSpPr>
          <p:cNvPr id="9" name="Düz Ok Bağlayıcısı 8"/>
          <p:cNvCxnSpPr/>
          <p:nvPr/>
        </p:nvCxnSpPr>
        <p:spPr>
          <a:xfrm flipH="1">
            <a:off x="1979712" y="6057290"/>
            <a:ext cx="554360" cy="2895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22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rotWithShape="1">
          <a:blip r:embed="rId2"/>
          <a:srcRect l="23043" t="33831" r="2070" b="27298"/>
          <a:stretch/>
        </p:blipFill>
        <p:spPr>
          <a:xfrm>
            <a:off x="1619672" y="4669490"/>
            <a:ext cx="6264696" cy="1468695"/>
          </a:xfrm>
          <a:prstGeom prst="rect">
            <a:avLst/>
          </a:prstGeom>
        </p:spPr>
      </p:pic>
      <p:pic>
        <p:nvPicPr>
          <p:cNvPr id="2" name="Resim 1"/>
          <p:cNvPicPr>
            <a:picLocks noChangeAspect="1"/>
          </p:cNvPicPr>
          <p:nvPr/>
        </p:nvPicPr>
        <p:blipFill>
          <a:blip r:embed="rId3"/>
          <a:stretch>
            <a:fillRect/>
          </a:stretch>
        </p:blipFill>
        <p:spPr>
          <a:xfrm>
            <a:off x="5937325" y="764703"/>
            <a:ext cx="3206675" cy="2729339"/>
          </a:xfrm>
          <a:prstGeom prst="rect">
            <a:avLst/>
          </a:prstGeom>
        </p:spPr>
      </p:pic>
      <p:sp>
        <p:nvSpPr>
          <p:cNvPr id="5" name="Dikdörtgen 4"/>
          <p:cNvSpPr/>
          <p:nvPr/>
        </p:nvSpPr>
        <p:spPr>
          <a:xfrm>
            <a:off x="1483412" y="836712"/>
            <a:ext cx="4453914" cy="2585323"/>
          </a:xfrm>
          <a:prstGeom prst="rect">
            <a:avLst/>
          </a:prstGeom>
        </p:spPr>
        <p:txBody>
          <a:bodyPr wrap="square">
            <a:spAutoFit/>
          </a:bodyPr>
          <a:lstStyle/>
          <a:p>
            <a:r>
              <a:rPr lang="tr-TR" dirty="0" smtClean="0"/>
              <a:t>İlgili </a:t>
            </a:r>
            <a:r>
              <a:rPr lang="tr-TR" dirty="0"/>
              <a:t>alanlar doldurulduktan sonra “Firma Seç” butonuna basılır. Açılan sayfada Firma </a:t>
            </a:r>
            <a:r>
              <a:rPr lang="tr-TR" dirty="0" err="1"/>
              <a:t>ünvanı</a:t>
            </a:r>
            <a:r>
              <a:rPr lang="tr-TR" dirty="0"/>
              <a:t>/vergi </a:t>
            </a:r>
            <a:r>
              <a:rPr lang="tr-TR" dirty="0" err="1"/>
              <a:t>no</a:t>
            </a:r>
            <a:r>
              <a:rPr lang="tr-TR" dirty="0"/>
              <a:t> yazılarak sorgulanır ve firma bulunarak </a:t>
            </a:r>
            <a:r>
              <a:rPr lang="tr-TR" b="1" dirty="0"/>
              <a:t>“Firma Seç” </a:t>
            </a:r>
            <a:r>
              <a:rPr lang="tr-TR" dirty="0"/>
              <a:t>butonuna basılır. Eğer girişi yapılacak firma sistemde yoksa “Tanımlar”&gt;”Firma Tanımları” bölümünden ilgili bölümünde de anlatıldığı şekilde yapılmalı işleme devam edilmelidir. </a:t>
            </a:r>
          </a:p>
        </p:txBody>
      </p:sp>
      <p:cxnSp>
        <p:nvCxnSpPr>
          <p:cNvPr id="9" name="Düz Ok Bağlayıcısı 8"/>
          <p:cNvCxnSpPr/>
          <p:nvPr/>
        </p:nvCxnSpPr>
        <p:spPr>
          <a:xfrm>
            <a:off x="5292080" y="1976420"/>
            <a:ext cx="645244" cy="1529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483412" y="3508234"/>
            <a:ext cx="7527156" cy="1200329"/>
          </a:xfrm>
          <a:prstGeom prst="rect">
            <a:avLst/>
          </a:prstGeom>
        </p:spPr>
        <p:txBody>
          <a:bodyPr wrap="square">
            <a:spAutoFit/>
          </a:bodyPr>
          <a:lstStyle/>
          <a:p>
            <a:r>
              <a:rPr lang="tr-TR" dirty="0"/>
              <a:t>Firma bilgileri de girildikten sonra İşlem tipi olarak “Kurum bütçesi” veya</a:t>
            </a:r>
          </a:p>
          <a:p>
            <a:r>
              <a:rPr lang="tr-TR" dirty="0"/>
              <a:t>“Özel </a:t>
            </a:r>
            <a:r>
              <a:rPr lang="tr-TR" dirty="0" err="1"/>
              <a:t>Hesap”tan</a:t>
            </a:r>
            <a:r>
              <a:rPr lang="tr-TR" dirty="0"/>
              <a:t> alınma durumuna göre uygun olan seçenek işaretlenir.</a:t>
            </a:r>
          </a:p>
          <a:p>
            <a:r>
              <a:rPr lang="tr-TR" dirty="0"/>
              <a:t>“Toplam Tutar” kısmı faturaya uygun şekilde doldurulur ve sayfanın alt</a:t>
            </a:r>
          </a:p>
          <a:p>
            <a:r>
              <a:rPr lang="tr-TR" dirty="0"/>
              <a:t>tarafında bulunan “Kaydet” butonuna basılır.</a:t>
            </a:r>
          </a:p>
        </p:txBody>
      </p:sp>
      <p:cxnSp>
        <p:nvCxnSpPr>
          <p:cNvPr id="11" name="Düz Ok Bağlayıcısı 10"/>
          <p:cNvCxnSpPr/>
          <p:nvPr/>
        </p:nvCxnSpPr>
        <p:spPr>
          <a:xfrm flipH="1">
            <a:off x="6516216" y="5257447"/>
            <a:ext cx="506884" cy="3395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466914" y="6066179"/>
            <a:ext cx="7527156" cy="646331"/>
          </a:xfrm>
          <a:prstGeom prst="rect">
            <a:avLst/>
          </a:prstGeom>
          <a:solidFill>
            <a:srgbClr val="FFFF00"/>
          </a:solidFill>
        </p:spPr>
        <p:txBody>
          <a:bodyPr wrap="square">
            <a:spAutoFit/>
          </a:bodyPr>
          <a:lstStyle/>
          <a:p>
            <a:r>
              <a:rPr lang="tr-TR" dirty="0" smtClean="0"/>
              <a:t>Bilimsel Araştırma Projelerinden yapılan satın almalarda İşlem Tipi olarak BAP seçilir.</a:t>
            </a:r>
            <a:endParaRPr lang="tr-TR" dirty="0"/>
          </a:p>
        </p:txBody>
      </p:sp>
    </p:spTree>
    <p:extLst>
      <p:ext uri="{BB962C8B-B14F-4D97-AF65-F5344CB8AC3E}">
        <p14:creationId xmlns:p14="http://schemas.microsoft.com/office/powerpoint/2010/main" val="107268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b="29249"/>
          <a:stretch/>
        </p:blipFill>
        <p:spPr>
          <a:xfrm>
            <a:off x="1331640" y="692697"/>
            <a:ext cx="7812360" cy="1512168"/>
          </a:xfrm>
          <a:prstGeom prst="rect">
            <a:avLst/>
          </a:prstGeom>
        </p:spPr>
      </p:pic>
      <p:sp>
        <p:nvSpPr>
          <p:cNvPr id="5" name="Dikdörtgen 4"/>
          <p:cNvSpPr/>
          <p:nvPr/>
        </p:nvSpPr>
        <p:spPr>
          <a:xfrm>
            <a:off x="1241376" y="2204865"/>
            <a:ext cx="7992888" cy="646331"/>
          </a:xfrm>
          <a:prstGeom prst="rect">
            <a:avLst/>
          </a:prstGeom>
        </p:spPr>
        <p:txBody>
          <a:bodyPr wrap="square">
            <a:spAutoFit/>
          </a:bodyPr>
          <a:lstStyle/>
          <a:p>
            <a:r>
              <a:rPr lang="tr-TR" b="1" dirty="0" smtClean="0"/>
              <a:t>“</a:t>
            </a:r>
            <a:r>
              <a:rPr lang="tr-TR" b="1" dirty="0"/>
              <a:t>Kaydet” </a:t>
            </a:r>
            <a:r>
              <a:rPr lang="tr-TR" dirty="0"/>
              <a:t>butonuna basıldığında onaysız olarak taşınır işlem fişi oluşturulmuş olur ve sistem üzerinden kontrol amaçlı rapor dökümü alınabilir. </a:t>
            </a:r>
          </a:p>
        </p:txBody>
      </p:sp>
      <p:cxnSp>
        <p:nvCxnSpPr>
          <p:cNvPr id="9" name="Düz Ok Bağlayıcısı 8"/>
          <p:cNvCxnSpPr/>
          <p:nvPr/>
        </p:nvCxnSpPr>
        <p:spPr>
          <a:xfrm flipH="1">
            <a:off x="7164288" y="908720"/>
            <a:ext cx="1368152"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350098" y="3255368"/>
            <a:ext cx="7527156" cy="923330"/>
          </a:xfrm>
          <a:prstGeom prst="rect">
            <a:avLst/>
          </a:prstGeom>
        </p:spPr>
        <p:txBody>
          <a:bodyPr wrap="square">
            <a:spAutoFit/>
          </a:bodyPr>
          <a:lstStyle/>
          <a:p>
            <a:r>
              <a:rPr lang="tr-TR" dirty="0"/>
              <a:t>Aynı faturada farklı hesap gruplarını ilgilendiren taşınır kayıtlarının girişi tek bir işlemde yapılsa da sistem bunları hesap gruplarına göre ayırır. Aşağıda buna bir örnek kayıt oluşturulmuştur. </a:t>
            </a:r>
          </a:p>
        </p:txBody>
      </p:sp>
      <p:pic>
        <p:nvPicPr>
          <p:cNvPr id="8" name="Resim 7"/>
          <p:cNvPicPr>
            <a:picLocks noChangeAspect="1"/>
          </p:cNvPicPr>
          <p:nvPr/>
        </p:nvPicPr>
        <p:blipFill rotWithShape="1">
          <a:blip r:embed="rId3"/>
          <a:srcRect b="8447"/>
          <a:stretch/>
        </p:blipFill>
        <p:spPr>
          <a:xfrm>
            <a:off x="1496757" y="4200714"/>
            <a:ext cx="7196921" cy="2677070"/>
          </a:xfrm>
          <a:prstGeom prst="rect">
            <a:avLst/>
          </a:prstGeom>
        </p:spPr>
      </p:pic>
      <p:cxnSp>
        <p:nvCxnSpPr>
          <p:cNvPr id="10" name="Düz Ok Bağlayıcısı 9"/>
          <p:cNvCxnSpPr/>
          <p:nvPr/>
        </p:nvCxnSpPr>
        <p:spPr>
          <a:xfrm>
            <a:off x="3131840" y="5539249"/>
            <a:ext cx="649688"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3131840" y="5705281"/>
            <a:ext cx="649688"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3131840" y="5871313"/>
            <a:ext cx="649688"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33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98773" y="764704"/>
            <a:ext cx="7992888" cy="2031325"/>
          </a:xfrm>
          <a:prstGeom prst="rect">
            <a:avLst/>
          </a:prstGeom>
        </p:spPr>
        <p:txBody>
          <a:bodyPr wrap="square">
            <a:spAutoFit/>
          </a:bodyPr>
          <a:lstStyle/>
          <a:p>
            <a:r>
              <a:rPr lang="tr-TR" dirty="0" smtClean="0"/>
              <a:t>Giriş </a:t>
            </a:r>
            <a:r>
              <a:rPr lang="tr-TR" dirty="0"/>
              <a:t>işlemi tamamlandıktan sonra sistemde oluşan taşınır işlem fişinin yine sistem üzerindeki onaylama işlemine geçilir. Onaysız Taşınır İşlem linkine tıklandığında onaylama sayfası açılır. Linkin olmadığı durumlarda </a:t>
            </a:r>
            <a:r>
              <a:rPr lang="tr-TR" b="1" dirty="0"/>
              <a:t>“</a:t>
            </a:r>
            <a:r>
              <a:rPr lang="tr-TR" b="1" dirty="0" smtClean="0"/>
              <a:t>Taşınır </a:t>
            </a:r>
            <a:r>
              <a:rPr lang="tr-TR" b="1" dirty="0"/>
              <a:t>Mal </a:t>
            </a:r>
            <a:r>
              <a:rPr lang="tr-TR" b="1" dirty="0" smtClean="0"/>
              <a:t>İşlemleri</a:t>
            </a:r>
            <a:r>
              <a:rPr lang="tr-TR" b="1" dirty="0"/>
              <a:t>”&gt;”Onaylama </a:t>
            </a:r>
            <a:r>
              <a:rPr lang="tr-TR" b="1" dirty="0" smtClean="0"/>
              <a:t>İşlemleri</a:t>
            </a:r>
            <a:r>
              <a:rPr lang="tr-TR" b="1" dirty="0"/>
              <a:t>”&gt;”</a:t>
            </a:r>
            <a:r>
              <a:rPr lang="tr-TR" b="1" dirty="0" smtClean="0"/>
              <a:t>Giriş </a:t>
            </a:r>
            <a:r>
              <a:rPr lang="tr-TR" b="1" dirty="0" err="1" smtClean="0"/>
              <a:t>TİFleri</a:t>
            </a:r>
            <a:r>
              <a:rPr lang="tr-TR" b="1" dirty="0"/>
              <a:t>” </a:t>
            </a:r>
            <a:r>
              <a:rPr lang="tr-TR" dirty="0"/>
              <a:t>seçilerek onaysız giriş </a:t>
            </a:r>
            <a:r>
              <a:rPr lang="tr-TR" dirty="0" err="1"/>
              <a:t>TİFleri</a:t>
            </a:r>
            <a:r>
              <a:rPr lang="tr-TR" dirty="0"/>
              <a:t> listelenebilmektedir. Gerekli kontrollerden sonra onaylama yapılmak istenirse ilgili TİF ekranda seçili iken aktif hale gelen </a:t>
            </a:r>
            <a:r>
              <a:rPr lang="tr-TR" b="1" dirty="0"/>
              <a:t>“Onayla” </a:t>
            </a:r>
            <a:r>
              <a:rPr lang="tr-TR" dirty="0"/>
              <a:t>butonuna basılır. </a:t>
            </a:r>
          </a:p>
        </p:txBody>
      </p:sp>
      <p:pic>
        <p:nvPicPr>
          <p:cNvPr id="2" name="Resim 1"/>
          <p:cNvPicPr>
            <a:picLocks noChangeAspect="1"/>
          </p:cNvPicPr>
          <p:nvPr/>
        </p:nvPicPr>
        <p:blipFill rotWithShape="1">
          <a:blip r:embed="rId2"/>
          <a:srcRect b="31511"/>
          <a:stretch/>
        </p:blipFill>
        <p:spPr>
          <a:xfrm>
            <a:off x="1157204" y="2770972"/>
            <a:ext cx="7704856" cy="1666140"/>
          </a:xfrm>
          <a:prstGeom prst="rect">
            <a:avLst/>
          </a:prstGeom>
        </p:spPr>
      </p:pic>
      <p:cxnSp>
        <p:nvCxnSpPr>
          <p:cNvPr id="12" name="Düz Ok Bağlayıcısı 11"/>
          <p:cNvCxnSpPr/>
          <p:nvPr/>
        </p:nvCxnSpPr>
        <p:spPr>
          <a:xfrm flipH="1">
            <a:off x="4716016" y="2608459"/>
            <a:ext cx="144016" cy="8205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1098773" y="4574568"/>
            <a:ext cx="8164058" cy="369332"/>
          </a:xfrm>
          <a:prstGeom prst="rect">
            <a:avLst/>
          </a:prstGeom>
        </p:spPr>
        <p:txBody>
          <a:bodyPr wrap="square">
            <a:spAutoFit/>
          </a:bodyPr>
          <a:lstStyle/>
          <a:p>
            <a:r>
              <a:rPr lang="tr-TR" dirty="0"/>
              <a:t>TİF onaylandığında *.</a:t>
            </a:r>
            <a:r>
              <a:rPr lang="tr-TR" dirty="0" err="1"/>
              <a:t>pdf</a:t>
            </a:r>
            <a:r>
              <a:rPr lang="tr-TR" dirty="0"/>
              <a:t> formatında Onaylı TİF oluşur</a:t>
            </a:r>
            <a:r>
              <a:rPr lang="tr-TR" dirty="0" smtClean="0"/>
              <a:t>.</a:t>
            </a:r>
            <a:endParaRPr lang="tr-TR" dirty="0"/>
          </a:p>
        </p:txBody>
      </p:sp>
    </p:spTree>
    <p:extLst>
      <p:ext uri="{BB962C8B-B14F-4D97-AF65-F5344CB8AC3E}">
        <p14:creationId xmlns:p14="http://schemas.microsoft.com/office/powerpoint/2010/main" val="275617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187624" y="980728"/>
            <a:ext cx="8164058" cy="1477328"/>
          </a:xfrm>
          <a:prstGeom prst="rect">
            <a:avLst/>
          </a:prstGeom>
        </p:spPr>
        <p:txBody>
          <a:bodyPr wrap="square">
            <a:spAutoFit/>
          </a:bodyPr>
          <a:lstStyle/>
          <a:p>
            <a:r>
              <a:rPr lang="tr-TR" dirty="0" smtClean="0"/>
              <a:t>Onaylı Taşınır İşlemleri menüsüne girilir ve TİF çeşidi Giriş </a:t>
            </a:r>
            <a:r>
              <a:rPr lang="tr-TR" dirty="0" err="1" smtClean="0"/>
              <a:t>Tifleri</a:t>
            </a:r>
            <a:r>
              <a:rPr lang="tr-TR" dirty="0" smtClean="0"/>
              <a:t> seçilir.</a:t>
            </a:r>
          </a:p>
          <a:p>
            <a:endParaRPr lang="tr-TR" dirty="0"/>
          </a:p>
          <a:p>
            <a:r>
              <a:rPr lang="tr-TR" dirty="0" smtClean="0"/>
              <a:t>İlgili </a:t>
            </a:r>
            <a:r>
              <a:rPr lang="tr-TR" dirty="0"/>
              <a:t>TİF </a:t>
            </a:r>
            <a:r>
              <a:rPr lang="tr-TR" dirty="0" smtClean="0"/>
              <a:t>seçilerek </a:t>
            </a:r>
            <a:r>
              <a:rPr lang="tr-TR" dirty="0" err="1" smtClean="0"/>
              <a:t>HYS’ye</a:t>
            </a:r>
            <a:r>
              <a:rPr lang="tr-TR" dirty="0" smtClean="0"/>
              <a:t> (Harcama Yönetim Sistemi) </a:t>
            </a:r>
            <a:r>
              <a:rPr lang="tr-TR" dirty="0"/>
              <a:t>gönderilir. Bir faturaya bağlı birden fazla TİF </a:t>
            </a:r>
            <a:r>
              <a:rPr lang="tr-TR" dirty="0" smtClean="0"/>
              <a:t>oluşmuşsa bir </a:t>
            </a:r>
            <a:r>
              <a:rPr lang="tr-TR" dirty="0"/>
              <a:t>tanesinin </a:t>
            </a:r>
            <a:r>
              <a:rPr lang="tr-TR" dirty="0" err="1"/>
              <a:t>HYS’ye</a:t>
            </a:r>
            <a:r>
              <a:rPr lang="tr-TR" dirty="0"/>
              <a:t> gönderilmesi durumunda diğer </a:t>
            </a:r>
            <a:r>
              <a:rPr lang="tr-TR" dirty="0" err="1"/>
              <a:t>TİFler</a:t>
            </a:r>
            <a:r>
              <a:rPr lang="tr-TR" dirty="0"/>
              <a:t> de otomatik </a:t>
            </a:r>
            <a:r>
              <a:rPr lang="tr-TR" dirty="0" smtClean="0"/>
              <a:t>olarak </a:t>
            </a:r>
            <a:r>
              <a:rPr lang="tr-TR" dirty="0" err="1" smtClean="0"/>
              <a:t>HYS’ye</a:t>
            </a:r>
            <a:r>
              <a:rPr lang="tr-TR" dirty="0" smtClean="0"/>
              <a:t> </a:t>
            </a:r>
            <a:r>
              <a:rPr lang="tr-TR" dirty="0"/>
              <a:t>gidecektir.</a:t>
            </a:r>
          </a:p>
        </p:txBody>
      </p:sp>
      <p:pic>
        <p:nvPicPr>
          <p:cNvPr id="11" name="Resim 10"/>
          <p:cNvPicPr>
            <a:picLocks noChangeAspect="1"/>
          </p:cNvPicPr>
          <p:nvPr/>
        </p:nvPicPr>
        <p:blipFill rotWithShape="1">
          <a:blip r:embed="rId2"/>
          <a:srcRect t="17482" r="6567" b="26574"/>
          <a:stretch/>
        </p:blipFill>
        <p:spPr>
          <a:xfrm>
            <a:off x="1183337" y="2656182"/>
            <a:ext cx="7824571" cy="3437114"/>
          </a:xfrm>
          <a:prstGeom prst="rect">
            <a:avLst/>
          </a:prstGeom>
        </p:spPr>
      </p:pic>
      <p:cxnSp>
        <p:nvCxnSpPr>
          <p:cNvPr id="13" name="Düz Ok Bağlayıcısı 12"/>
          <p:cNvCxnSpPr/>
          <p:nvPr/>
        </p:nvCxnSpPr>
        <p:spPr>
          <a:xfrm>
            <a:off x="5004048" y="4509120"/>
            <a:ext cx="310115" cy="504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3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951" y="2348880"/>
            <a:ext cx="7822222" cy="1257143"/>
          </a:xfrm>
          <a:prstGeom prst="rect">
            <a:avLst/>
          </a:prstGeom>
        </p:spPr>
      </p:pic>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92976" r="3341" b="71360"/>
          <a:stretch/>
        </p:blipFill>
        <p:spPr>
          <a:xfrm>
            <a:off x="3419872" y="3140968"/>
            <a:ext cx="216024" cy="270031"/>
          </a:xfrm>
          <a:prstGeom prst="rect">
            <a:avLst/>
          </a:prstGeom>
        </p:spPr>
      </p:pic>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92976" r="3341" b="71360"/>
          <a:stretch/>
        </p:blipFill>
        <p:spPr>
          <a:xfrm>
            <a:off x="4499992" y="3140967"/>
            <a:ext cx="216024" cy="270031"/>
          </a:xfrm>
          <a:prstGeom prst="rect">
            <a:avLst/>
          </a:prstGeom>
        </p:spPr>
      </p:pic>
    </p:spTree>
    <p:extLst>
      <p:ext uri="{BB962C8B-B14F-4D97-AF65-F5344CB8AC3E}">
        <p14:creationId xmlns:p14="http://schemas.microsoft.com/office/powerpoint/2010/main" val="142625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916832"/>
            <a:ext cx="7632848" cy="2677656"/>
          </a:xfrm>
          <a:prstGeom prst="rect">
            <a:avLst/>
          </a:prstGeom>
        </p:spPr>
        <p:txBody>
          <a:bodyPr wrap="square">
            <a:spAutoFit/>
          </a:bodyPr>
          <a:lstStyle/>
          <a:p>
            <a:pPr algn="just"/>
            <a:r>
              <a:rPr lang="tr-TR" sz="2400" dirty="0"/>
              <a:t>Kamu idarelerince </a:t>
            </a:r>
            <a:r>
              <a:rPr lang="tr-TR" sz="2400" dirty="0" smtClean="0"/>
              <a:t>satın alma </a:t>
            </a:r>
            <a:r>
              <a:rPr lang="tr-TR" sz="2400" dirty="0"/>
              <a:t>suretiyle edinilen binalarla birlikte teslim alınan </a:t>
            </a:r>
            <a:r>
              <a:rPr lang="tr-TR" sz="2400" dirty="0" smtClean="0"/>
              <a:t>ancak binanın </a:t>
            </a:r>
            <a:r>
              <a:rPr lang="tr-TR" sz="2400" dirty="0"/>
              <a:t>bütünleyici unsurlarından olmayan taşınır kapsamındaki tesisler ile diğer büro makine ve malzemeleri, varsa belgesinde</a:t>
            </a:r>
          </a:p>
          <a:p>
            <a:pPr algn="just"/>
            <a:r>
              <a:rPr lang="tr-TR" sz="2400" dirty="0"/>
              <a:t>gösterilen bedeli, böyle bir belge yoksa komisyonca tespit edilen gerçeğe uygun değeri üzerinden envanter işlem seçeneğiyle </a:t>
            </a:r>
            <a:r>
              <a:rPr lang="tr-TR" sz="2400" dirty="0" smtClean="0"/>
              <a:t>taşınır kayıtlarına </a:t>
            </a:r>
            <a:r>
              <a:rPr lang="tr-TR" sz="2400" dirty="0"/>
              <a:t>alınır.</a:t>
            </a:r>
          </a:p>
        </p:txBody>
      </p:sp>
    </p:spTree>
    <p:extLst>
      <p:ext uri="{BB962C8B-B14F-4D97-AF65-F5344CB8AC3E}">
        <p14:creationId xmlns:p14="http://schemas.microsoft.com/office/powerpoint/2010/main" val="146504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2636912"/>
            <a:ext cx="8424754" cy="1569660"/>
          </a:xfrm>
          <a:prstGeom prst="rect">
            <a:avLst/>
          </a:prstGeom>
          <a:noFill/>
        </p:spPr>
        <p:txBody>
          <a:bodyPr wrap="square" lIns="91440" tIns="45720" rIns="91440" bIns="45720">
            <a:spAutoFit/>
          </a:bodyPr>
          <a:lstStyle/>
          <a:p>
            <a:pPr algn="ctr"/>
            <a:r>
              <a:rPr lang="tr-TR" sz="4800" b="1" cap="none" spc="0" dirty="0" smtClean="0">
                <a:ln w="22225">
                  <a:solidFill>
                    <a:schemeClr val="accent2"/>
                  </a:solidFill>
                  <a:prstDash val="solid"/>
                </a:ln>
                <a:solidFill>
                  <a:schemeClr val="accent2">
                    <a:lumMod val="40000"/>
                    <a:lumOff val="60000"/>
                  </a:schemeClr>
                </a:solidFill>
                <a:effectLst/>
              </a:rPr>
              <a:t>BAĞIŞ VEYA YARDIM ALMA</a:t>
            </a:r>
          </a:p>
          <a:p>
            <a:pPr algn="ctr"/>
            <a:r>
              <a:rPr lang="tr-TR" sz="4800" b="1" dirty="0" smtClean="0">
                <a:ln w="22225">
                  <a:solidFill>
                    <a:schemeClr val="accent2"/>
                  </a:solidFill>
                  <a:prstDash val="solid"/>
                </a:ln>
                <a:solidFill>
                  <a:schemeClr val="accent2">
                    <a:lumMod val="40000"/>
                    <a:lumOff val="60000"/>
                  </a:schemeClr>
                </a:solidFill>
              </a:rPr>
              <a:t>GİRİŞ İŞLEMLERİ</a:t>
            </a:r>
            <a:endParaRPr lang="tr-TR"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1122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9061" t="16338" r="44859" b="8256"/>
          <a:stretch/>
        </p:blipFill>
        <p:spPr>
          <a:xfrm>
            <a:off x="2339752" y="764704"/>
            <a:ext cx="5328592" cy="6032368"/>
          </a:xfrm>
          <a:prstGeom prst="rect">
            <a:avLst/>
          </a:prstGeom>
        </p:spPr>
      </p:pic>
    </p:spTree>
    <p:extLst>
      <p:ext uri="{BB962C8B-B14F-4D97-AF65-F5344CB8AC3E}">
        <p14:creationId xmlns:p14="http://schemas.microsoft.com/office/powerpoint/2010/main" val="387627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19872"/>
          <a:stretch/>
        </p:blipFill>
        <p:spPr>
          <a:xfrm>
            <a:off x="1115617" y="764704"/>
            <a:ext cx="7992888" cy="3774629"/>
          </a:xfrm>
          <a:prstGeom prst="rect">
            <a:avLst/>
          </a:prstGeom>
        </p:spPr>
      </p:pic>
      <p:sp>
        <p:nvSpPr>
          <p:cNvPr id="4" name="Dikdörtgen 3"/>
          <p:cNvSpPr/>
          <p:nvPr/>
        </p:nvSpPr>
        <p:spPr>
          <a:xfrm>
            <a:off x="899592" y="4550935"/>
            <a:ext cx="7992888" cy="1754326"/>
          </a:xfrm>
          <a:prstGeom prst="rect">
            <a:avLst/>
          </a:prstGeom>
        </p:spPr>
        <p:txBody>
          <a:bodyPr wrap="square">
            <a:spAutoFit/>
          </a:bodyPr>
          <a:lstStyle/>
          <a:p>
            <a:r>
              <a:rPr lang="tr-TR" dirty="0" smtClean="0"/>
              <a:t>Satın Alma işlem sürecinde </a:t>
            </a:r>
            <a:r>
              <a:rPr lang="tr-TR" dirty="0"/>
              <a:t>o</a:t>
            </a:r>
            <a:r>
              <a:rPr lang="tr-TR" dirty="0" smtClean="0"/>
              <a:t>lduğu gibi TİF Tipi seçilip Malzeme Ekle butonu ile ilgili malzemeler eklenir.</a:t>
            </a:r>
          </a:p>
          <a:p>
            <a:r>
              <a:rPr lang="tr-TR" dirty="0" smtClean="0"/>
              <a:t>İşlem Tipi bölümünden ilgili bağış tipi seçilir.</a:t>
            </a:r>
          </a:p>
          <a:p>
            <a:endParaRPr lang="tr-TR" dirty="0"/>
          </a:p>
          <a:p>
            <a:r>
              <a:rPr lang="tr-TR" dirty="0" smtClean="0"/>
              <a:t>NOT: İşlem tipinde yer alan BAP işlemleri artık Bağış veya Yardım </a:t>
            </a:r>
            <a:r>
              <a:rPr lang="tr-TR" dirty="0"/>
              <a:t>A</a:t>
            </a:r>
            <a:r>
              <a:rPr lang="tr-TR" dirty="0" smtClean="0"/>
              <a:t>lma menüsünden değil Satın Alma menüsünden yapılmaktadır.</a:t>
            </a:r>
            <a:endParaRPr lang="tr-TR" dirty="0"/>
          </a:p>
        </p:txBody>
      </p:sp>
    </p:spTree>
    <p:extLst>
      <p:ext uri="{BB962C8B-B14F-4D97-AF65-F5344CB8AC3E}">
        <p14:creationId xmlns:p14="http://schemas.microsoft.com/office/powerpoint/2010/main" val="336784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4509120"/>
            <a:ext cx="7704856" cy="1477328"/>
          </a:xfrm>
          <a:prstGeom prst="rect">
            <a:avLst/>
          </a:prstGeom>
        </p:spPr>
        <p:txBody>
          <a:bodyPr wrap="square">
            <a:spAutoFit/>
          </a:bodyPr>
          <a:lstStyle/>
          <a:p>
            <a:r>
              <a:rPr lang="tr-TR" dirty="0" smtClean="0"/>
              <a:t>Malzeme ekleme işleminde açılan pencerede Birim Fiyatı kısmına fatura üzerindeki fiyat KDV dahil olarak girilir.</a:t>
            </a:r>
          </a:p>
          <a:p>
            <a:endParaRPr lang="tr-TR" dirty="0"/>
          </a:p>
          <a:p>
            <a:r>
              <a:rPr lang="tr-TR" dirty="0" smtClean="0"/>
              <a:t>Kaydedilip onaylanan TİF, satın alma sürecinde olduğu gibi HYS ye gönderilir.</a:t>
            </a:r>
            <a:endParaRPr lang="tr-TR" dirty="0"/>
          </a:p>
        </p:txBody>
      </p:sp>
      <p:pic>
        <p:nvPicPr>
          <p:cNvPr id="2" name="Resim 1"/>
          <p:cNvPicPr>
            <a:picLocks noChangeAspect="1"/>
          </p:cNvPicPr>
          <p:nvPr/>
        </p:nvPicPr>
        <p:blipFill rotWithShape="1">
          <a:blip r:embed="rId2"/>
          <a:srcRect l="25303" t="25981" r="25304" b="17977"/>
          <a:stretch/>
        </p:blipFill>
        <p:spPr>
          <a:xfrm>
            <a:off x="2411760" y="836712"/>
            <a:ext cx="5184577" cy="3528392"/>
          </a:xfrm>
          <a:prstGeom prst="rect">
            <a:avLst/>
          </a:prstGeom>
        </p:spPr>
      </p:pic>
    </p:spTree>
    <p:extLst>
      <p:ext uri="{BB962C8B-B14F-4D97-AF65-F5344CB8AC3E}">
        <p14:creationId xmlns:p14="http://schemas.microsoft.com/office/powerpoint/2010/main" val="1391035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2492896"/>
            <a:ext cx="7704856" cy="923330"/>
          </a:xfrm>
          <a:prstGeom prst="rect">
            <a:avLst/>
          </a:prstGeom>
        </p:spPr>
        <p:txBody>
          <a:bodyPr wrap="square">
            <a:spAutoFit/>
          </a:bodyPr>
          <a:lstStyle/>
          <a:p>
            <a:r>
              <a:rPr lang="tr-TR" dirty="0" smtClean="0"/>
              <a:t>Bağış </a:t>
            </a:r>
            <a:r>
              <a:rPr lang="tr-TR" dirty="0"/>
              <a:t>ve yardım olarak edinilen taşınırlar </a:t>
            </a:r>
            <a:r>
              <a:rPr lang="tr-TR" dirty="0" smtClean="0"/>
              <a:t>teslim alındığında</a:t>
            </a:r>
            <a:r>
              <a:rPr lang="tr-TR" dirty="0"/>
              <a:t>, taşınır kayıt yetkilisi tarafından Taşınır İşlem Fişi düzenlenerek kayıtlara alınır. Fişin birinci nüshası bağış ve </a:t>
            </a:r>
            <a:r>
              <a:rPr lang="tr-TR" dirty="0" smtClean="0"/>
              <a:t>yardım edene </a:t>
            </a:r>
            <a:r>
              <a:rPr lang="tr-TR" dirty="0"/>
              <a:t>verilir veya gönderilir.</a:t>
            </a:r>
          </a:p>
        </p:txBody>
      </p:sp>
      <p:pic>
        <p:nvPicPr>
          <p:cNvPr id="3" name="Resim 2"/>
          <p:cNvPicPr>
            <a:picLocks noChangeAspect="1"/>
          </p:cNvPicPr>
          <p:nvPr/>
        </p:nvPicPr>
        <p:blipFill>
          <a:blip r:embed="rId2"/>
          <a:stretch>
            <a:fillRect/>
          </a:stretch>
        </p:blipFill>
        <p:spPr>
          <a:xfrm>
            <a:off x="1763688" y="901702"/>
            <a:ext cx="1597290" cy="1591194"/>
          </a:xfrm>
          <a:prstGeom prst="rect">
            <a:avLst/>
          </a:prstGeom>
        </p:spPr>
      </p:pic>
    </p:spTree>
    <p:extLst>
      <p:ext uri="{BB962C8B-B14F-4D97-AF65-F5344CB8AC3E}">
        <p14:creationId xmlns:p14="http://schemas.microsoft.com/office/powerpoint/2010/main" val="54374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2636912"/>
            <a:ext cx="8424754" cy="1569660"/>
          </a:xfrm>
          <a:prstGeom prst="rect">
            <a:avLst/>
          </a:prstGeom>
          <a:noFill/>
        </p:spPr>
        <p:txBody>
          <a:bodyPr wrap="square" lIns="91440" tIns="45720" rIns="91440" bIns="45720">
            <a:spAutoFit/>
          </a:bodyPr>
          <a:lstStyle/>
          <a:p>
            <a:pPr algn="ctr"/>
            <a:r>
              <a:rPr lang="tr-TR" sz="4800" b="1" cap="none" spc="0" dirty="0" smtClean="0">
                <a:ln w="22225">
                  <a:solidFill>
                    <a:schemeClr val="accent2"/>
                  </a:solidFill>
                  <a:prstDash val="solid"/>
                </a:ln>
                <a:solidFill>
                  <a:schemeClr val="accent2">
                    <a:lumMod val="40000"/>
                    <a:lumOff val="60000"/>
                  </a:schemeClr>
                </a:solidFill>
                <a:effectLst/>
              </a:rPr>
              <a:t>DEVİR ALMA</a:t>
            </a:r>
          </a:p>
          <a:p>
            <a:pPr algn="ctr"/>
            <a:r>
              <a:rPr lang="tr-TR" sz="4800" b="1" dirty="0" smtClean="0">
                <a:ln w="22225">
                  <a:solidFill>
                    <a:schemeClr val="accent2"/>
                  </a:solidFill>
                  <a:prstDash val="solid"/>
                </a:ln>
                <a:solidFill>
                  <a:schemeClr val="accent2">
                    <a:lumMod val="40000"/>
                    <a:lumOff val="60000"/>
                  </a:schemeClr>
                </a:solidFill>
              </a:rPr>
              <a:t>GİRİŞ İŞLEMLERİ</a:t>
            </a:r>
            <a:endParaRPr lang="tr-TR"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31718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9259" t="15938" r="42890" b="4374"/>
          <a:stretch/>
        </p:blipFill>
        <p:spPr>
          <a:xfrm>
            <a:off x="2555776" y="764705"/>
            <a:ext cx="5256584" cy="6066356"/>
          </a:xfrm>
          <a:prstGeom prst="rect">
            <a:avLst/>
          </a:prstGeom>
        </p:spPr>
      </p:pic>
    </p:spTree>
    <p:extLst>
      <p:ext uri="{BB962C8B-B14F-4D97-AF65-F5344CB8AC3E}">
        <p14:creationId xmlns:p14="http://schemas.microsoft.com/office/powerpoint/2010/main" val="12805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97696" y="2492896"/>
            <a:ext cx="7200800" cy="2308324"/>
          </a:xfrm>
          <a:prstGeom prst="rect">
            <a:avLst/>
          </a:prstGeom>
        </p:spPr>
        <p:txBody>
          <a:bodyPr wrap="square">
            <a:spAutoFit/>
          </a:bodyPr>
          <a:lstStyle/>
          <a:p>
            <a:pPr algn="just"/>
            <a:r>
              <a:rPr lang="tr-TR" sz="2400" dirty="0" smtClean="0"/>
              <a:t>Karşı </a:t>
            </a:r>
            <a:r>
              <a:rPr lang="tr-TR" sz="2400" dirty="0"/>
              <a:t>harcama biriminden gelen taşınır için TİF </a:t>
            </a:r>
            <a:r>
              <a:rPr lang="tr-TR" sz="2400" b="1" dirty="0"/>
              <a:t>otomatik </a:t>
            </a:r>
            <a:r>
              <a:rPr lang="tr-TR" sz="2400" dirty="0"/>
              <a:t>olarak sistem tarafından onaysız şekilde düzenlenir. TİF içerisindeki taşınırlar sistemde öncelikle geçici ambara atılır. Geçici ambardaki malzeme için ambar güncellemesi yapılmadan onaylama işlemi gerçekleştirilemez. </a:t>
            </a:r>
          </a:p>
        </p:txBody>
      </p:sp>
      <p:sp>
        <p:nvSpPr>
          <p:cNvPr id="3" name="Dikdörtgen 2"/>
          <p:cNvSpPr/>
          <p:nvPr/>
        </p:nvSpPr>
        <p:spPr>
          <a:xfrm>
            <a:off x="2987824" y="1772816"/>
            <a:ext cx="3450432" cy="646331"/>
          </a:xfrm>
          <a:prstGeom prst="rect">
            <a:avLst/>
          </a:prstGeom>
          <a:noFill/>
        </p:spPr>
        <p:txBody>
          <a:bodyPr wrap="none" lIns="91440" tIns="45720" rIns="91440" bIns="45720">
            <a:spAutoFit/>
          </a:bodyPr>
          <a:lstStyle/>
          <a:p>
            <a:pPr algn="ctr"/>
            <a:r>
              <a:rPr lang="tr-TR" b="1" dirty="0">
                <a:ln w="0"/>
                <a:solidFill>
                  <a:srgbClr val="FF0000"/>
                </a:solidFill>
                <a:effectLst>
                  <a:outerShdw blurRad="38100" dist="19050" dir="2700000" algn="tl" rotWithShape="0">
                    <a:schemeClr val="dk1">
                      <a:alpha val="40000"/>
                    </a:schemeClr>
                  </a:outerShdw>
                </a:effectLst>
              </a:rPr>
              <a:t>HARCAMA </a:t>
            </a:r>
            <a:r>
              <a:rPr lang="tr-TR" b="1" dirty="0" smtClean="0">
                <a:ln w="0"/>
                <a:solidFill>
                  <a:srgbClr val="FF0000"/>
                </a:solidFill>
                <a:effectLst>
                  <a:outerShdw blurRad="38100" dist="19050" dir="2700000" algn="tl" rotWithShape="0">
                    <a:schemeClr val="dk1">
                      <a:alpha val="40000"/>
                    </a:schemeClr>
                  </a:outerShdw>
                </a:effectLst>
              </a:rPr>
              <a:t>BİRİMLERİ </a:t>
            </a:r>
            <a:r>
              <a:rPr lang="tr-TR" b="1" dirty="0">
                <a:ln w="0"/>
                <a:solidFill>
                  <a:srgbClr val="FF0000"/>
                </a:solidFill>
                <a:effectLst>
                  <a:outerShdw blurRad="38100" dist="19050" dir="2700000" algn="tl" rotWithShape="0">
                    <a:schemeClr val="dk1">
                      <a:alpha val="40000"/>
                    </a:schemeClr>
                  </a:outerShdw>
                </a:effectLst>
              </a:rPr>
              <a:t>ARASI </a:t>
            </a:r>
            <a:endParaRPr lang="tr-TR" b="1" dirty="0" smtClean="0">
              <a:ln w="0"/>
              <a:solidFill>
                <a:srgbClr val="FF0000"/>
              </a:solidFill>
              <a:effectLst>
                <a:outerShdw blurRad="38100" dist="19050" dir="2700000" algn="tl" rotWithShape="0">
                  <a:schemeClr val="dk1">
                    <a:alpha val="40000"/>
                  </a:schemeClr>
                </a:outerShdw>
              </a:effectLst>
            </a:endParaRPr>
          </a:p>
          <a:p>
            <a:pPr algn="ctr"/>
            <a:r>
              <a:rPr lang="tr-TR" b="1" dirty="0" smtClean="0">
                <a:ln w="0"/>
                <a:solidFill>
                  <a:srgbClr val="FF0000"/>
                </a:solidFill>
                <a:effectLst>
                  <a:outerShdw blurRad="38100" dist="19050" dir="2700000" algn="tl" rotWithShape="0">
                    <a:schemeClr val="dk1">
                      <a:alpha val="40000"/>
                    </a:schemeClr>
                  </a:outerShdw>
                </a:effectLst>
              </a:rPr>
              <a:t>DEVRALMA İŞLEMİ</a:t>
            </a:r>
            <a:endParaRPr lang="tr-TR"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03720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7336" y="834971"/>
            <a:ext cx="7818820" cy="3416320"/>
          </a:xfrm>
          <a:prstGeom prst="rect">
            <a:avLst/>
          </a:prstGeom>
        </p:spPr>
        <p:txBody>
          <a:bodyPr wrap="square">
            <a:spAutoFit/>
          </a:bodyPr>
          <a:lstStyle/>
          <a:p>
            <a:r>
              <a:rPr lang="tr-TR" dirty="0" smtClean="0"/>
              <a:t>*Onaysız </a:t>
            </a:r>
            <a:r>
              <a:rPr lang="tr-TR" dirty="0"/>
              <a:t>giriş TİF </a:t>
            </a:r>
            <a:r>
              <a:rPr lang="tr-TR" dirty="0" err="1"/>
              <a:t>leri</a:t>
            </a:r>
            <a:r>
              <a:rPr lang="tr-TR" dirty="0"/>
              <a:t> arasında bulunan Devir Alma TİF i </a:t>
            </a:r>
            <a:r>
              <a:rPr lang="tr-TR" b="1" dirty="0"/>
              <a:t>“Düzenle &amp;Detay Göster” </a:t>
            </a:r>
            <a:r>
              <a:rPr lang="tr-TR" dirty="0"/>
              <a:t>butonu ile düzeltmeye açılır. </a:t>
            </a:r>
          </a:p>
          <a:p>
            <a:r>
              <a:rPr lang="tr-TR" dirty="0" smtClean="0"/>
              <a:t>*Düzeltmeye </a:t>
            </a:r>
            <a:r>
              <a:rPr lang="tr-TR" dirty="0"/>
              <a:t>açılan TİF için gelen ekranda görünen malzemelerin önündeki kutucuk seçilir, </a:t>
            </a:r>
          </a:p>
          <a:p>
            <a:r>
              <a:rPr lang="tr-TR" dirty="0" smtClean="0"/>
              <a:t>*Malzemeler </a:t>
            </a:r>
            <a:r>
              <a:rPr lang="tr-TR" dirty="0"/>
              <a:t>seçildikten sonra </a:t>
            </a:r>
            <a:r>
              <a:rPr lang="tr-TR" b="1" dirty="0"/>
              <a:t>“Ambar Güncelle” </a:t>
            </a:r>
            <a:r>
              <a:rPr lang="tr-TR" dirty="0"/>
              <a:t>butonu tıklanır, </a:t>
            </a:r>
          </a:p>
          <a:p>
            <a:r>
              <a:rPr lang="tr-TR" dirty="0" smtClean="0"/>
              <a:t>*Ambar </a:t>
            </a:r>
            <a:r>
              <a:rPr lang="tr-TR" dirty="0"/>
              <a:t>güncelleme ile açılan </a:t>
            </a:r>
            <a:r>
              <a:rPr lang="tr-TR" dirty="0" err="1"/>
              <a:t>kombodan</a:t>
            </a:r>
            <a:r>
              <a:rPr lang="tr-TR" dirty="0"/>
              <a:t> malzemenin atılmak istendiği ambar seçilir, </a:t>
            </a:r>
          </a:p>
          <a:p>
            <a:r>
              <a:rPr lang="tr-TR" dirty="0" smtClean="0"/>
              <a:t>*Seçim </a:t>
            </a:r>
            <a:r>
              <a:rPr lang="tr-TR" dirty="0"/>
              <a:t>işlemi yapıldıktan sonra </a:t>
            </a:r>
            <a:r>
              <a:rPr lang="tr-TR" b="1" dirty="0"/>
              <a:t>“Kaydet” </a:t>
            </a:r>
            <a:r>
              <a:rPr lang="tr-TR" dirty="0"/>
              <a:t>butonu ile yapılan güncelleme kaydedilir, </a:t>
            </a:r>
            <a:endParaRPr lang="tr-TR" dirty="0" smtClean="0"/>
          </a:p>
          <a:p>
            <a:r>
              <a:rPr lang="tr-TR" dirty="0" smtClean="0"/>
              <a:t>Tüm </a:t>
            </a:r>
            <a:r>
              <a:rPr lang="tr-TR" dirty="0"/>
              <a:t>bu güncelleme işlemlerinden sonra onaysız TİF onaylanarak ambarlara girişi </a:t>
            </a:r>
            <a:r>
              <a:rPr lang="tr-TR" dirty="0" err="1"/>
              <a:t>sağlanılır</a:t>
            </a:r>
            <a:r>
              <a:rPr lang="tr-TR" dirty="0"/>
              <a:t>. </a:t>
            </a:r>
          </a:p>
          <a:p>
            <a:r>
              <a:rPr lang="tr-TR" dirty="0"/>
              <a:t>Onaylanan TİF sistem üzerinden </a:t>
            </a:r>
            <a:r>
              <a:rPr lang="tr-TR" b="1" dirty="0" err="1"/>
              <a:t>HYS’ye</a:t>
            </a:r>
            <a:r>
              <a:rPr lang="tr-TR" b="1" dirty="0"/>
              <a:t> </a:t>
            </a:r>
            <a:r>
              <a:rPr lang="tr-TR" dirty="0"/>
              <a:t>gönderilir. </a:t>
            </a:r>
          </a:p>
        </p:txBody>
      </p:sp>
      <p:sp>
        <p:nvSpPr>
          <p:cNvPr id="3" name="Dikdörtgen 2"/>
          <p:cNvSpPr/>
          <p:nvPr/>
        </p:nvSpPr>
        <p:spPr>
          <a:xfrm>
            <a:off x="1547664" y="188640"/>
            <a:ext cx="3450432" cy="646331"/>
          </a:xfrm>
          <a:prstGeom prst="rect">
            <a:avLst/>
          </a:prstGeom>
          <a:noFill/>
        </p:spPr>
        <p:txBody>
          <a:bodyPr wrap="none" lIns="91440" tIns="45720" rIns="91440" bIns="45720">
            <a:spAutoFit/>
          </a:bodyPr>
          <a:lstStyle/>
          <a:p>
            <a:pPr algn="ctr"/>
            <a:r>
              <a:rPr lang="tr-TR" b="1" dirty="0">
                <a:ln w="0"/>
                <a:solidFill>
                  <a:srgbClr val="FF0000"/>
                </a:solidFill>
                <a:effectLst>
                  <a:outerShdw blurRad="38100" dist="19050" dir="2700000" algn="tl" rotWithShape="0">
                    <a:schemeClr val="dk1">
                      <a:alpha val="40000"/>
                    </a:schemeClr>
                  </a:outerShdw>
                </a:effectLst>
              </a:rPr>
              <a:t>HARCAMA </a:t>
            </a:r>
            <a:r>
              <a:rPr lang="tr-TR" b="1" dirty="0" smtClean="0">
                <a:ln w="0"/>
                <a:solidFill>
                  <a:srgbClr val="FF0000"/>
                </a:solidFill>
                <a:effectLst>
                  <a:outerShdw blurRad="38100" dist="19050" dir="2700000" algn="tl" rotWithShape="0">
                    <a:schemeClr val="dk1">
                      <a:alpha val="40000"/>
                    </a:schemeClr>
                  </a:outerShdw>
                </a:effectLst>
              </a:rPr>
              <a:t>BİRİMLERİ </a:t>
            </a:r>
            <a:r>
              <a:rPr lang="tr-TR" b="1" dirty="0">
                <a:ln w="0"/>
                <a:solidFill>
                  <a:srgbClr val="FF0000"/>
                </a:solidFill>
                <a:effectLst>
                  <a:outerShdw blurRad="38100" dist="19050" dir="2700000" algn="tl" rotWithShape="0">
                    <a:schemeClr val="dk1">
                      <a:alpha val="40000"/>
                    </a:schemeClr>
                  </a:outerShdw>
                </a:effectLst>
              </a:rPr>
              <a:t>ARASI </a:t>
            </a:r>
            <a:endParaRPr lang="tr-TR" b="1" dirty="0" smtClean="0">
              <a:ln w="0"/>
              <a:solidFill>
                <a:srgbClr val="FF0000"/>
              </a:solidFill>
              <a:effectLst>
                <a:outerShdw blurRad="38100" dist="19050" dir="2700000" algn="tl" rotWithShape="0">
                  <a:schemeClr val="dk1">
                    <a:alpha val="40000"/>
                  </a:schemeClr>
                </a:outerShdw>
              </a:effectLst>
            </a:endParaRPr>
          </a:p>
          <a:p>
            <a:pPr algn="ctr"/>
            <a:r>
              <a:rPr lang="tr-TR" b="1" dirty="0" smtClean="0">
                <a:ln w="0"/>
                <a:solidFill>
                  <a:srgbClr val="FF0000"/>
                </a:solidFill>
                <a:effectLst>
                  <a:outerShdw blurRad="38100" dist="19050" dir="2700000" algn="tl" rotWithShape="0">
                    <a:schemeClr val="dk1">
                      <a:alpha val="40000"/>
                    </a:schemeClr>
                  </a:outerShdw>
                </a:effectLst>
              </a:rPr>
              <a:t>DEVRALMA İŞLEMİ</a:t>
            </a:r>
            <a:endParaRPr lang="tr-TR" b="1" cap="none" spc="0" dirty="0">
              <a:ln w="0"/>
              <a:solidFill>
                <a:srgbClr val="FF0000"/>
              </a:solidFill>
              <a:effectLst>
                <a:outerShdw blurRad="38100" dist="19050" dir="2700000" algn="tl" rotWithShape="0">
                  <a:schemeClr val="dk1">
                    <a:alpha val="40000"/>
                  </a:schemeClr>
                </a:outerShdw>
              </a:effectLst>
            </a:endParaRPr>
          </a:p>
        </p:txBody>
      </p:sp>
      <p:pic>
        <p:nvPicPr>
          <p:cNvPr id="4" name="Resim 3"/>
          <p:cNvPicPr>
            <a:picLocks noChangeAspect="1"/>
          </p:cNvPicPr>
          <p:nvPr/>
        </p:nvPicPr>
        <p:blipFill rotWithShape="1">
          <a:blip r:embed="rId2"/>
          <a:srcRect t="6369" b="8716"/>
          <a:stretch/>
        </p:blipFill>
        <p:spPr>
          <a:xfrm>
            <a:off x="1281122" y="4251290"/>
            <a:ext cx="7862878" cy="2582693"/>
          </a:xfrm>
          <a:prstGeom prst="rect">
            <a:avLst/>
          </a:prstGeom>
        </p:spPr>
      </p:pic>
    </p:spTree>
    <p:extLst>
      <p:ext uri="{BB962C8B-B14F-4D97-AF65-F5344CB8AC3E}">
        <p14:creationId xmlns:p14="http://schemas.microsoft.com/office/powerpoint/2010/main" val="107649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44061" y="2204864"/>
            <a:ext cx="4572000" cy="3416320"/>
          </a:xfrm>
          <a:prstGeom prst="rect">
            <a:avLst/>
          </a:prstGeom>
        </p:spPr>
        <p:txBody>
          <a:bodyPr>
            <a:spAutoFit/>
          </a:bodyPr>
          <a:lstStyle/>
          <a:p>
            <a:r>
              <a:rPr lang="tr-TR" sz="2400" dirty="0"/>
              <a:t>Giriş işlemleri menüsünde:</a:t>
            </a:r>
          </a:p>
          <a:p>
            <a:r>
              <a:rPr lang="tr-TR" sz="2400" dirty="0"/>
              <a:t> Satın alma,</a:t>
            </a:r>
          </a:p>
          <a:p>
            <a:r>
              <a:rPr lang="tr-TR" sz="2400" dirty="0"/>
              <a:t> Bağış ve yardım alma,</a:t>
            </a:r>
          </a:p>
          <a:p>
            <a:r>
              <a:rPr lang="tr-TR" sz="2400" dirty="0"/>
              <a:t> Devir alma,</a:t>
            </a:r>
          </a:p>
          <a:p>
            <a:r>
              <a:rPr lang="tr-TR" sz="2400" dirty="0"/>
              <a:t> İç imkan/Kazı/Müsadere ,</a:t>
            </a:r>
          </a:p>
          <a:p>
            <a:r>
              <a:rPr lang="tr-TR" sz="2400" dirty="0"/>
              <a:t> İade,</a:t>
            </a:r>
          </a:p>
          <a:p>
            <a:r>
              <a:rPr lang="tr-TR" sz="2400" dirty="0"/>
              <a:t> Düzeltme,</a:t>
            </a:r>
          </a:p>
          <a:p>
            <a:r>
              <a:rPr lang="tr-TR" sz="2400" dirty="0"/>
              <a:t> Envanter giriş</a:t>
            </a:r>
          </a:p>
          <a:p>
            <a:r>
              <a:rPr lang="tr-TR" sz="2400" dirty="0"/>
              <a:t>sayfaları yer almaktadır.</a:t>
            </a:r>
          </a:p>
        </p:txBody>
      </p:sp>
      <p:pic>
        <p:nvPicPr>
          <p:cNvPr id="3" name="Resim 2"/>
          <p:cNvPicPr>
            <a:picLocks noChangeAspect="1"/>
          </p:cNvPicPr>
          <p:nvPr/>
        </p:nvPicPr>
        <p:blipFill rotWithShape="1">
          <a:blip r:embed="rId2"/>
          <a:srcRect l="-1" t="15023" r="29208" b="75964"/>
          <a:stretch/>
        </p:blipFill>
        <p:spPr>
          <a:xfrm>
            <a:off x="1475656" y="1052736"/>
            <a:ext cx="7308811" cy="792088"/>
          </a:xfrm>
          <a:prstGeom prst="rect">
            <a:avLst/>
          </a:prstGeom>
        </p:spPr>
      </p:pic>
    </p:spTree>
    <p:extLst>
      <p:ext uri="{BB962C8B-B14F-4D97-AF65-F5344CB8AC3E}">
        <p14:creationId xmlns:p14="http://schemas.microsoft.com/office/powerpoint/2010/main" val="99562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6723" t="31031" r="27391" b="10634"/>
          <a:stretch/>
        </p:blipFill>
        <p:spPr>
          <a:xfrm>
            <a:off x="1547664" y="1196752"/>
            <a:ext cx="7416824" cy="5184576"/>
          </a:xfrm>
          <a:prstGeom prst="rect">
            <a:avLst/>
          </a:prstGeom>
        </p:spPr>
      </p:pic>
    </p:spTree>
    <p:extLst>
      <p:ext uri="{BB962C8B-B14F-4D97-AF65-F5344CB8AC3E}">
        <p14:creationId xmlns:p14="http://schemas.microsoft.com/office/powerpoint/2010/main" val="260348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832058"/>
            <a:ext cx="7956376" cy="5632311"/>
          </a:xfrm>
          <a:prstGeom prst="rect">
            <a:avLst/>
          </a:prstGeom>
        </p:spPr>
        <p:txBody>
          <a:bodyPr wrap="square">
            <a:spAutoFit/>
          </a:bodyPr>
          <a:lstStyle/>
          <a:p>
            <a:r>
              <a:rPr lang="tr-TR" dirty="0">
                <a:solidFill>
                  <a:srgbClr val="FF0000"/>
                </a:solidFill>
              </a:rPr>
              <a:t>Kamu idareleri arasında bedelsiz devir ve </a:t>
            </a:r>
            <a:r>
              <a:rPr lang="tr-TR" dirty="0" smtClean="0">
                <a:solidFill>
                  <a:srgbClr val="FF0000"/>
                </a:solidFill>
              </a:rPr>
              <a:t>tahsis</a:t>
            </a:r>
          </a:p>
          <a:p>
            <a:endParaRPr lang="tr-TR" dirty="0" smtClean="0"/>
          </a:p>
          <a:p>
            <a:r>
              <a:rPr lang="tr-TR" dirty="0" smtClean="0"/>
              <a:t> (</a:t>
            </a:r>
            <a:r>
              <a:rPr lang="tr-TR" dirty="0"/>
              <a:t>1) Kayıtlara alınış tarihi itibarıyla beş yılını tamamlamış ve idarece kullanılmasına ihtiyaç </a:t>
            </a:r>
            <a:r>
              <a:rPr lang="tr-TR" dirty="0" smtClean="0"/>
              <a:t>duyulmayan taşınırlar</a:t>
            </a:r>
            <a:r>
              <a:rPr lang="tr-TR" dirty="0"/>
              <a:t>, bu taşınıra ihtiyaç duyan idarelere bedelsiz devredilebilir.</a:t>
            </a:r>
          </a:p>
          <a:p>
            <a:r>
              <a:rPr lang="tr-TR" dirty="0"/>
              <a:t>(2) Ancak devralmak isteyen idare açısından bakım, onarım ve taşıma giderleri nedeniyle ekonomik olmayan </a:t>
            </a:r>
            <a:r>
              <a:rPr lang="tr-TR" dirty="0" smtClean="0"/>
              <a:t>ve kullanılmasında </a:t>
            </a:r>
            <a:r>
              <a:rPr lang="tr-TR" dirty="0"/>
              <a:t>fayda görülmeyen taşınırlar devredilemez.</a:t>
            </a:r>
          </a:p>
          <a:p>
            <a:r>
              <a:rPr lang="tr-TR" dirty="0"/>
              <a:t>(3) </a:t>
            </a:r>
            <a:r>
              <a:rPr lang="tr-TR" dirty="0" smtClean="0"/>
              <a:t>Aşağıda </a:t>
            </a:r>
            <a:r>
              <a:rPr lang="tr-TR" dirty="0"/>
              <a:t>sayılan taşınırların diğer kamu idarelerine bedelsiz devrinde beş yıl </a:t>
            </a:r>
            <a:r>
              <a:rPr lang="tr-TR" dirty="0" smtClean="0"/>
              <a:t>şartı aranmaz</a:t>
            </a:r>
            <a:r>
              <a:rPr lang="tr-TR" dirty="0"/>
              <a:t>:</a:t>
            </a:r>
          </a:p>
          <a:p>
            <a:r>
              <a:rPr lang="tr-TR" dirty="0"/>
              <a:t>a) Kamu idarelerince yürütülen veya desteklenen projelerin gerçekleştirilmesi için edinilen araştırma ve geliştirme </a:t>
            </a:r>
            <a:r>
              <a:rPr lang="tr-TR" dirty="0" smtClean="0"/>
              <a:t>amaçlı taşınırlar</a:t>
            </a:r>
            <a:r>
              <a:rPr lang="tr-TR" dirty="0"/>
              <a:t>.</a:t>
            </a:r>
          </a:p>
          <a:p>
            <a:r>
              <a:rPr lang="tr-TR" dirty="0"/>
              <a:t>b) Kamu idarelerince yürütülen ve yönetilen ulusal otomasyon sistemleri çerçevesinde edinilerek sisteme dâhil </a:t>
            </a:r>
            <a:r>
              <a:rPr lang="tr-TR" dirty="0" smtClean="0"/>
              <a:t>idarelerin kullanımına </a:t>
            </a:r>
            <a:r>
              <a:rPr lang="tr-TR" dirty="0"/>
              <a:t>tahsis edilen taşınırlar.</a:t>
            </a:r>
          </a:p>
          <a:p>
            <a:r>
              <a:rPr lang="tr-TR" dirty="0"/>
              <a:t>c) Uluslararası organizasyonların gerçekleştirilmesi için alınan taşınırlar.</a:t>
            </a:r>
          </a:p>
          <a:p>
            <a:r>
              <a:rPr lang="tr-TR" dirty="0"/>
              <a:t>ç) İlgili mevzuatla verilen görev ve yetkiye dayanılarak diğer idarelere verilmek üzere temin edilen taşınırlar.</a:t>
            </a:r>
          </a:p>
          <a:p>
            <a:r>
              <a:rPr lang="tr-TR" dirty="0"/>
              <a:t>d) Devredilmediği takdirde kullanım imkânı kalmayacak olan veya zorunlu sebeplerle devredilmesi gereken </a:t>
            </a:r>
            <a:r>
              <a:rPr lang="tr-TR" dirty="0" smtClean="0"/>
              <a:t>tüketim malzemeleri</a:t>
            </a:r>
            <a:r>
              <a:rPr lang="tr-TR" dirty="0"/>
              <a:t>.</a:t>
            </a:r>
          </a:p>
        </p:txBody>
      </p:sp>
    </p:spTree>
    <p:extLst>
      <p:ext uri="{BB962C8B-B14F-4D97-AF65-F5344CB8AC3E}">
        <p14:creationId xmlns:p14="http://schemas.microsoft.com/office/powerpoint/2010/main" val="543222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832058"/>
            <a:ext cx="7956376" cy="5078313"/>
          </a:xfrm>
          <a:prstGeom prst="rect">
            <a:avLst/>
          </a:prstGeom>
        </p:spPr>
        <p:txBody>
          <a:bodyPr wrap="square">
            <a:spAutoFit/>
          </a:bodyPr>
          <a:lstStyle/>
          <a:p>
            <a:r>
              <a:rPr lang="tr-TR" dirty="0">
                <a:solidFill>
                  <a:srgbClr val="FF0000"/>
                </a:solidFill>
              </a:rPr>
              <a:t>Kamu idareleri arasında bedelsiz devir ve </a:t>
            </a:r>
            <a:r>
              <a:rPr lang="tr-TR" dirty="0" smtClean="0">
                <a:solidFill>
                  <a:srgbClr val="FF0000"/>
                </a:solidFill>
              </a:rPr>
              <a:t>tahsis</a:t>
            </a:r>
          </a:p>
          <a:p>
            <a:endParaRPr lang="tr-TR" dirty="0" smtClean="0"/>
          </a:p>
          <a:p>
            <a:r>
              <a:rPr lang="tr-TR" dirty="0"/>
              <a:t>(4) </a:t>
            </a:r>
            <a:r>
              <a:rPr lang="tr-TR" dirty="0" smtClean="0"/>
              <a:t>İdareler</a:t>
            </a:r>
            <a:r>
              <a:rPr lang="tr-TR" dirty="0"/>
              <a:t>, sahip oldukları taşınırları (taşıt ve iş makineleri dahil) birinci fıkrada </a:t>
            </a:r>
            <a:r>
              <a:rPr lang="tr-TR" dirty="0" smtClean="0"/>
              <a:t>belirtilen beş </a:t>
            </a:r>
            <a:r>
              <a:rPr lang="tr-TR" dirty="0"/>
              <a:t>yıl şartı aranmaksızın ihtiyacı bulunan diğer idarelere geçici olarak tahsis edebilir</a:t>
            </a:r>
            <a:r>
              <a:rPr lang="tr-TR" dirty="0" smtClean="0"/>
              <a:t>.</a:t>
            </a:r>
          </a:p>
          <a:p>
            <a:endParaRPr lang="tr-TR" dirty="0"/>
          </a:p>
          <a:p>
            <a:r>
              <a:rPr lang="tr-TR" dirty="0"/>
              <a:t>(5) </a:t>
            </a:r>
            <a:r>
              <a:rPr lang="tr-TR" dirty="0" smtClean="0"/>
              <a:t>Başbakanlıkça </a:t>
            </a:r>
            <a:r>
              <a:rPr lang="tr-TR" dirty="0"/>
              <a:t>kamu idarelerine ve kamu idarelerince Başbakanlığa yapılacak devir </a:t>
            </a:r>
            <a:r>
              <a:rPr lang="tr-TR" dirty="0" smtClean="0"/>
              <a:t>ve tahsisler </a:t>
            </a:r>
            <a:r>
              <a:rPr lang="tr-TR" dirty="0"/>
              <a:t>herhangi bir şarta bağlı olmaksızın </a:t>
            </a:r>
            <a:r>
              <a:rPr lang="tr-TR" dirty="0" smtClean="0"/>
              <a:t>gerçekleştirilir</a:t>
            </a:r>
            <a:r>
              <a:rPr lang="tr-TR" dirty="0"/>
              <a:t>. </a:t>
            </a:r>
            <a:endParaRPr lang="tr-TR" dirty="0" smtClean="0"/>
          </a:p>
          <a:p>
            <a:endParaRPr lang="tr-TR" dirty="0" smtClean="0"/>
          </a:p>
          <a:p>
            <a:r>
              <a:rPr lang="tr-TR" dirty="0" smtClean="0"/>
              <a:t>(</a:t>
            </a:r>
            <a:r>
              <a:rPr lang="tr-TR" dirty="0"/>
              <a:t>6) </a:t>
            </a:r>
            <a:r>
              <a:rPr lang="tr-TR" dirty="0" smtClean="0"/>
              <a:t>Devredilmeleri </a:t>
            </a:r>
            <a:r>
              <a:rPr lang="tr-TR" dirty="0"/>
              <a:t>halinde daha etkin, verimli ve ekonomik kullanılacağı veya görev ve </a:t>
            </a:r>
            <a:r>
              <a:rPr lang="tr-TR" dirty="0" smtClean="0"/>
              <a:t>yetki alanları </a:t>
            </a:r>
            <a:r>
              <a:rPr lang="tr-TR" dirty="0"/>
              <a:t>itibarıyla devirlerinin daha faydalı olacağı anlaşılan taşınırlar, devreden ve devralmak isteyen kamu idarelerinin müşterek</a:t>
            </a:r>
          </a:p>
          <a:p>
            <a:r>
              <a:rPr lang="tr-TR" dirty="0"/>
              <a:t>talebi üzerine Maliye Bakanının uygun görüşü ile herhangi bir şarta bağlı kalmaksızın bedelsiz devredilebilir. </a:t>
            </a:r>
            <a:endParaRPr lang="tr-TR" dirty="0" smtClean="0"/>
          </a:p>
          <a:p>
            <a:endParaRPr lang="tr-TR" dirty="0"/>
          </a:p>
          <a:p>
            <a:r>
              <a:rPr lang="tr-TR" dirty="0" smtClean="0"/>
              <a:t>(</a:t>
            </a:r>
            <a:r>
              <a:rPr lang="tr-TR" dirty="0"/>
              <a:t>7) </a:t>
            </a:r>
            <a:r>
              <a:rPr lang="tr-TR" dirty="0" smtClean="0"/>
              <a:t>Bedelsiz </a:t>
            </a:r>
            <a:r>
              <a:rPr lang="tr-TR" dirty="0"/>
              <a:t>devredilecek ve devredilemeyecek taşınırlar ile tahsise ilişkin diğer esas ve </a:t>
            </a:r>
            <a:r>
              <a:rPr lang="tr-TR" dirty="0" smtClean="0"/>
              <a:t>usuller Bakanlıkça </a:t>
            </a:r>
            <a:r>
              <a:rPr lang="tr-TR" dirty="0"/>
              <a:t>belirlenir. </a:t>
            </a:r>
          </a:p>
        </p:txBody>
      </p:sp>
    </p:spTree>
    <p:extLst>
      <p:ext uri="{BB962C8B-B14F-4D97-AF65-F5344CB8AC3E}">
        <p14:creationId xmlns:p14="http://schemas.microsoft.com/office/powerpoint/2010/main" val="38278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772816"/>
            <a:ext cx="7560840" cy="3416320"/>
          </a:xfrm>
          <a:prstGeom prst="rect">
            <a:avLst/>
          </a:prstGeom>
        </p:spPr>
        <p:txBody>
          <a:bodyPr wrap="square">
            <a:spAutoFit/>
          </a:bodyPr>
          <a:lstStyle/>
          <a:p>
            <a:pPr algn="just"/>
            <a:r>
              <a:rPr lang="tr-TR" sz="2400" dirty="0"/>
              <a:t>Kamu idarelerince </a:t>
            </a:r>
            <a:r>
              <a:rPr lang="tr-TR" sz="2400" dirty="0" smtClean="0"/>
              <a:t>bedelsiz </a:t>
            </a:r>
            <a:r>
              <a:rPr lang="tr-TR" sz="2400" dirty="0"/>
              <a:t>olarak devir alınan </a:t>
            </a:r>
            <a:r>
              <a:rPr lang="tr-TR" sz="2400" dirty="0" smtClean="0"/>
              <a:t>taşınırlar, devreden </a:t>
            </a:r>
            <a:r>
              <a:rPr lang="tr-TR" sz="2400" dirty="0"/>
              <a:t>idarenin Taşınır İşlem Fişinde gösterilen değer esas alınarak düzenlenecek Taşınır İşlem Fişi ile </a:t>
            </a:r>
            <a:r>
              <a:rPr lang="tr-TR" sz="2400" dirty="0" smtClean="0"/>
              <a:t>giriş kaydedilir </a:t>
            </a:r>
            <a:r>
              <a:rPr lang="tr-TR" sz="2400" dirty="0"/>
              <a:t>ve Fişin bir nüshası yedi gün içerisinde devreden idarenin çıkış kaydına esas Taşınır İşlem Fişine </a:t>
            </a:r>
            <a:r>
              <a:rPr lang="tr-TR" sz="2400" dirty="0" smtClean="0"/>
              <a:t>bağlanmak üzere </a:t>
            </a:r>
            <a:r>
              <a:rPr lang="tr-TR" sz="2400" dirty="0"/>
              <a:t>gönderilir. </a:t>
            </a:r>
            <a:endParaRPr lang="tr-TR" sz="2400" dirty="0" smtClean="0"/>
          </a:p>
          <a:p>
            <a:pPr algn="just"/>
            <a:endParaRPr lang="tr-TR" sz="2400" dirty="0"/>
          </a:p>
          <a:p>
            <a:pPr algn="just"/>
            <a:r>
              <a:rPr lang="tr-TR" sz="2400" dirty="0" smtClean="0"/>
              <a:t>Devralan </a:t>
            </a:r>
            <a:r>
              <a:rPr lang="tr-TR" sz="2400" dirty="0"/>
              <a:t>idarenin yapmış olduğu taşıma giderleri taşınırın değeri ile ilişkilendirilmez.</a:t>
            </a:r>
          </a:p>
        </p:txBody>
      </p:sp>
    </p:spTree>
    <p:extLst>
      <p:ext uri="{BB962C8B-B14F-4D97-AF65-F5344CB8AC3E}">
        <p14:creationId xmlns:p14="http://schemas.microsoft.com/office/powerpoint/2010/main" val="3362918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94801" y="188640"/>
            <a:ext cx="2356159" cy="646331"/>
          </a:xfrm>
          <a:prstGeom prst="rect">
            <a:avLst/>
          </a:prstGeom>
          <a:noFill/>
        </p:spPr>
        <p:txBody>
          <a:bodyPr wrap="none" lIns="91440" tIns="45720" rIns="91440" bIns="45720">
            <a:spAutoFit/>
          </a:bodyPr>
          <a:lstStyle/>
          <a:p>
            <a:pPr algn="ctr"/>
            <a:r>
              <a:rPr lang="tr-TR" b="1" dirty="0" smtClean="0">
                <a:ln w="0"/>
                <a:solidFill>
                  <a:srgbClr val="FF0000"/>
                </a:solidFill>
                <a:effectLst>
                  <a:outerShdw blurRad="38100" dist="19050" dir="2700000" algn="tl" rotWithShape="0">
                    <a:schemeClr val="dk1">
                      <a:alpha val="40000"/>
                    </a:schemeClr>
                  </a:outerShdw>
                </a:effectLst>
              </a:rPr>
              <a:t>KURUMLAR ARASI </a:t>
            </a:r>
          </a:p>
          <a:p>
            <a:pPr algn="ctr"/>
            <a:r>
              <a:rPr lang="tr-TR" b="1" dirty="0" smtClean="0">
                <a:ln w="0"/>
                <a:solidFill>
                  <a:srgbClr val="FF0000"/>
                </a:solidFill>
                <a:effectLst>
                  <a:outerShdw blurRad="38100" dist="19050" dir="2700000" algn="tl" rotWithShape="0">
                    <a:schemeClr val="dk1">
                      <a:alpha val="40000"/>
                    </a:schemeClr>
                  </a:outerShdw>
                </a:effectLst>
              </a:rPr>
              <a:t>DEVRALMA İŞLEMİ</a:t>
            </a:r>
            <a:endParaRPr lang="tr-TR" b="1" cap="none" spc="0" dirty="0">
              <a:ln w="0"/>
              <a:solidFill>
                <a:srgbClr val="FF0000"/>
              </a:solidFill>
              <a:effectLst>
                <a:outerShdw blurRad="38100" dist="19050" dir="2700000" algn="tl" rotWithShape="0">
                  <a:schemeClr val="dk1">
                    <a:alpha val="40000"/>
                  </a:schemeClr>
                </a:outerShdw>
              </a:effectLst>
            </a:endParaRPr>
          </a:p>
        </p:txBody>
      </p:sp>
      <p:sp>
        <p:nvSpPr>
          <p:cNvPr id="4" name="Dikdörtgen 3"/>
          <p:cNvSpPr/>
          <p:nvPr/>
        </p:nvSpPr>
        <p:spPr>
          <a:xfrm>
            <a:off x="1403648" y="1052736"/>
            <a:ext cx="7560840" cy="923330"/>
          </a:xfrm>
          <a:prstGeom prst="rect">
            <a:avLst/>
          </a:prstGeom>
        </p:spPr>
        <p:txBody>
          <a:bodyPr wrap="square">
            <a:spAutoFit/>
          </a:bodyPr>
          <a:lstStyle/>
          <a:p>
            <a:r>
              <a:rPr lang="tr-TR" dirty="0" smtClean="0">
                <a:solidFill>
                  <a:srgbClr val="000000"/>
                </a:solidFill>
                <a:latin typeface="Times New Roman" panose="02020603050405020304" pitchFamily="18" charset="0"/>
              </a:rPr>
              <a:t>Harcama </a:t>
            </a:r>
            <a:r>
              <a:rPr lang="tr-TR" dirty="0">
                <a:solidFill>
                  <a:srgbClr val="000000"/>
                </a:solidFill>
                <a:latin typeface="Times New Roman" panose="02020603050405020304" pitchFamily="18" charset="0"/>
              </a:rPr>
              <a:t>birimleri arası devralma </a:t>
            </a:r>
            <a:r>
              <a:rPr lang="tr-TR" dirty="0" err="1">
                <a:solidFill>
                  <a:srgbClr val="000000"/>
                </a:solidFill>
                <a:latin typeface="Times New Roman" panose="02020603050405020304" pitchFamily="18" charset="0"/>
              </a:rPr>
              <a:t>TİFi</a:t>
            </a:r>
            <a:r>
              <a:rPr lang="tr-TR" dirty="0">
                <a:solidFill>
                  <a:srgbClr val="000000"/>
                </a:solidFill>
                <a:latin typeface="Times New Roman" panose="02020603050405020304" pitchFamily="18" charset="0"/>
              </a:rPr>
              <a:t> gibi sistem tarafından otomatik olarak oluşturulmaz işlem girişi yapılması gereklidir. Giriş yapabilmek için </a:t>
            </a:r>
            <a:r>
              <a:rPr lang="tr-TR" b="1" dirty="0">
                <a:solidFill>
                  <a:srgbClr val="000000"/>
                </a:solidFill>
                <a:latin typeface="Times New Roman" panose="02020603050405020304" pitchFamily="18" charset="0"/>
              </a:rPr>
              <a:t>“</a:t>
            </a:r>
            <a:r>
              <a:rPr lang="tr-TR" b="1" dirty="0" smtClean="0">
                <a:solidFill>
                  <a:srgbClr val="000000"/>
                </a:solidFill>
                <a:latin typeface="Times New Roman" panose="02020603050405020304" pitchFamily="18" charset="0"/>
              </a:rPr>
              <a:t>Taşınır </a:t>
            </a:r>
            <a:r>
              <a:rPr lang="tr-TR" b="1" dirty="0">
                <a:solidFill>
                  <a:srgbClr val="000000"/>
                </a:solidFill>
                <a:latin typeface="Times New Roman" panose="02020603050405020304" pitchFamily="18" charset="0"/>
              </a:rPr>
              <a:t>Mal </a:t>
            </a:r>
            <a:r>
              <a:rPr lang="tr-TR" b="1" dirty="0" smtClean="0">
                <a:solidFill>
                  <a:srgbClr val="000000"/>
                </a:solidFill>
                <a:latin typeface="Times New Roman" panose="02020603050405020304" pitchFamily="18" charset="0"/>
              </a:rPr>
              <a:t>İşlemleri</a:t>
            </a:r>
            <a:r>
              <a:rPr lang="tr-TR" b="1" dirty="0">
                <a:solidFill>
                  <a:srgbClr val="000000"/>
                </a:solidFill>
                <a:latin typeface="Times New Roman" panose="02020603050405020304" pitchFamily="18" charset="0"/>
              </a:rPr>
              <a:t>”&gt;”</a:t>
            </a:r>
            <a:r>
              <a:rPr lang="tr-TR" b="1" dirty="0" smtClean="0">
                <a:solidFill>
                  <a:srgbClr val="000000"/>
                </a:solidFill>
                <a:latin typeface="Times New Roman" panose="02020603050405020304" pitchFamily="18" charset="0"/>
              </a:rPr>
              <a:t>Giriş İşlemi</a:t>
            </a:r>
            <a:r>
              <a:rPr lang="tr-TR" b="1" dirty="0">
                <a:solidFill>
                  <a:srgbClr val="000000"/>
                </a:solidFill>
                <a:latin typeface="Times New Roman" panose="02020603050405020304" pitchFamily="18" charset="0"/>
              </a:rPr>
              <a:t>”&gt;”Devir alma” </a:t>
            </a:r>
            <a:r>
              <a:rPr lang="tr-TR" dirty="0">
                <a:solidFill>
                  <a:srgbClr val="000000"/>
                </a:solidFill>
                <a:latin typeface="Times New Roman" panose="02020603050405020304" pitchFamily="18" charset="0"/>
              </a:rPr>
              <a:t>bölümüne giriş yapılır. </a:t>
            </a:r>
          </a:p>
        </p:txBody>
      </p:sp>
      <p:pic>
        <p:nvPicPr>
          <p:cNvPr id="5" name="Resim 4"/>
          <p:cNvPicPr>
            <a:picLocks noChangeAspect="1"/>
          </p:cNvPicPr>
          <p:nvPr/>
        </p:nvPicPr>
        <p:blipFill rotWithShape="1">
          <a:blip r:embed="rId2"/>
          <a:srcRect t="15418" r="11922" b="43242"/>
          <a:stretch/>
        </p:blipFill>
        <p:spPr>
          <a:xfrm>
            <a:off x="1475656" y="2060847"/>
            <a:ext cx="7488832" cy="2160241"/>
          </a:xfrm>
          <a:prstGeom prst="rect">
            <a:avLst/>
          </a:prstGeom>
        </p:spPr>
      </p:pic>
      <p:sp>
        <p:nvSpPr>
          <p:cNvPr id="6" name="Dikdörtgen 5"/>
          <p:cNvSpPr/>
          <p:nvPr/>
        </p:nvSpPr>
        <p:spPr>
          <a:xfrm>
            <a:off x="1403648" y="4048616"/>
            <a:ext cx="7560840" cy="892552"/>
          </a:xfrm>
          <a:prstGeom prst="rect">
            <a:avLst/>
          </a:prstGeom>
        </p:spPr>
        <p:txBody>
          <a:bodyPr wrap="square">
            <a:spAutoFit/>
          </a:bodyPr>
          <a:lstStyle/>
          <a:p>
            <a:endParaRPr lang="tr-TR" sz="1600" dirty="0">
              <a:solidFill>
                <a:srgbClr val="000000"/>
              </a:solidFill>
              <a:latin typeface="Times New Roman" panose="02020603050405020304" pitchFamily="18" charset="0"/>
            </a:endParaRPr>
          </a:p>
          <a:p>
            <a:r>
              <a:rPr lang="tr-TR" dirty="0">
                <a:solidFill>
                  <a:srgbClr val="000000"/>
                </a:solidFill>
                <a:latin typeface="Times New Roman" panose="02020603050405020304" pitchFamily="18" charset="0"/>
              </a:rPr>
              <a:t>Açılan sayfada </a:t>
            </a:r>
            <a:r>
              <a:rPr lang="tr-TR" b="1" dirty="0">
                <a:solidFill>
                  <a:srgbClr val="000000"/>
                </a:solidFill>
                <a:latin typeface="Times New Roman" panose="02020603050405020304" pitchFamily="18" charset="0"/>
              </a:rPr>
              <a:t>“</a:t>
            </a:r>
            <a:r>
              <a:rPr lang="tr-TR" b="1" dirty="0" smtClean="0">
                <a:solidFill>
                  <a:srgbClr val="000000"/>
                </a:solidFill>
                <a:latin typeface="Times New Roman" panose="02020603050405020304" pitchFamily="18" charset="0"/>
              </a:rPr>
              <a:t>TİF </a:t>
            </a:r>
            <a:r>
              <a:rPr lang="tr-TR" b="1" dirty="0">
                <a:solidFill>
                  <a:srgbClr val="000000"/>
                </a:solidFill>
                <a:latin typeface="Times New Roman" panose="02020603050405020304" pitchFamily="18" charset="0"/>
              </a:rPr>
              <a:t>Tipi” </a:t>
            </a:r>
            <a:r>
              <a:rPr lang="tr-TR" dirty="0">
                <a:solidFill>
                  <a:srgbClr val="000000"/>
                </a:solidFill>
                <a:latin typeface="Times New Roman" panose="02020603050405020304" pitchFamily="18" charset="0"/>
              </a:rPr>
              <a:t>seçilir. Ve ardından </a:t>
            </a:r>
            <a:r>
              <a:rPr lang="tr-TR" b="1" dirty="0">
                <a:solidFill>
                  <a:srgbClr val="000000"/>
                </a:solidFill>
                <a:latin typeface="Times New Roman" panose="02020603050405020304" pitchFamily="18" charset="0"/>
              </a:rPr>
              <a:t>“Malzeme Ekle” </a:t>
            </a:r>
            <a:r>
              <a:rPr lang="tr-TR" dirty="0">
                <a:solidFill>
                  <a:srgbClr val="000000"/>
                </a:solidFill>
                <a:latin typeface="Times New Roman" panose="02020603050405020304" pitchFamily="18" charset="0"/>
              </a:rPr>
              <a:t>butonuna basılarak devir alınan taşınırlar seçilir. </a:t>
            </a:r>
          </a:p>
        </p:txBody>
      </p:sp>
      <p:pic>
        <p:nvPicPr>
          <p:cNvPr id="7" name="Resim 6"/>
          <p:cNvPicPr>
            <a:picLocks noChangeAspect="1"/>
          </p:cNvPicPr>
          <p:nvPr/>
        </p:nvPicPr>
        <p:blipFill rotWithShape="1">
          <a:blip r:embed="rId3"/>
          <a:srcRect b="72809"/>
          <a:stretch/>
        </p:blipFill>
        <p:spPr>
          <a:xfrm>
            <a:off x="1475656" y="4941168"/>
            <a:ext cx="7201414" cy="1373473"/>
          </a:xfrm>
          <a:prstGeom prst="rect">
            <a:avLst/>
          </a:prstGeom>
        </p:spPr>
      </p:pic>
      <p:sp>
        <p:nvSpPr>
          <p:cNvPr id="8" name="Dikdörtgen 7"/>
          <p:cNvSpPr/>
          <p:nvPr/>
        </p:nvSpPr>
        <p:spPr>
          <a:xfrm>
            <a:off x="1475656" y="6211669"/>
            <a:ext cx="7848872" cy="646331"/>
          </a:xfrm>
          <a:prstGeom prst="rect">
            <a:avLst/>
          </a:prstGeom>
        </p:spPr>
        <p:txBody>
          <a:bodyPr wrap="square">
            <a:spAutoFit/>
          </a:bodyPr>
          <a:lstStyle/>
          <a:p>
            <a:r>
              <a:rPr lang="tr-TR" dirty="0" smtClean="0">
                <a:solidFill>
                  <a:srgbClr val="000000"/>
                </a:solidFill>
                <a:latin typeface="Times New Roman" panose="02020603050405020304" pitchFamily="18" charset="0"/>
              </a:rPr>
              <a:t>Taşınırın </a:t>
            </a:r>
            <a:r>
              <a:rPr lang="tr-TR" dirty="0">
                <a:solidFill>
                  <a:srgbClr val="000000"/>
                </a:solidFill>
                <a:latin typeface="Times New Roman" panose="02020603050405020304" pitchFamily="18" charset="0"/>
              </a:rPr>
              <a:t>yanında yer alan kutucuk işaretlendikten sonra </a:t>
            </a:r>
            <a:r>
              <a:rPr lang="tr-TR" b="1" dirty="0">
                <a:solidFill>
                  <a:srgbClr val="000000"/>
                </a:solidFill>
                <a:latin typeface="Times New Roman" panose="02020603050405020304" pitchFamily="18" charset="0"/>
              </a:rPr>
              <a:t>“Malzeme Ekle” </a:t>
            </a:r>
            <a:r>
              <a:rPr lang="tr-TR" dirty="0">
                <a:solidFill>
                  <a:srgbClr val="000000"/>
                </a:solidFill>
                <a:latin typeface="Times New Roman" panose="02020603050405020304" pitchFamily="18" charset="0"/>
              </a:rPr>
              <a:t>butonuna basılır. </a:t>
            </a:r>
          </a:p>
        </p:txBody>
      </p:sp>
    </p:spTree>
    <p:extLst>
      <p:ext uri="{BB962C8B-B14F-4D97-AF65-F5344CB8AC3E}">
        <p14:creationId xmlns:p14="http://schemas.microsoft.com/office/powerpoint/2010/main" val="397816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131998"/>
            <a:ext cx="3744416" cy="1631216"/>
          </a:xfrm>
          <a:prstGeom prst="rect">
            <a:avLst/>
          </a:prstGeom>
        </p:spPr>
        <p:txBody>
          <a:bodyPr wrap="square">
            <a:spAutoFit/>
          </a:bodyPr>
          <a:lstStyle/>
          <a:p>
            <a:pPr algn="just"/>
            <a:r>
              <a:rPr lang="tr-TR" sz="2000" dirty="0" smtClean="0"/>
              <a:t>Açılan </a:t>
            </a:r>
            <a:r>
              <a:rPr lang="tr-TR" sz="2000" dirty="0"/>
              <a:t>malzeme ekleme penceresinde doldurulması gereken alanlar girildikten sonra “kaydet” butonuna basılır. </a:t>
            </a:r>
          </a:p>
        </p:txBody>
      </p:sp>
      <p:pic>
        <p:nvPicPr>
          <p:cNvPr id="3" name="Resim 2"/>
          <p:cNvPicPr>
            <a:picLocks noChangeAspect="1"/>
          </p:cNvPicPr>
          <p:nvPr/>
        </p:nvPicPr>
        <p:blipFill>
          <a:blip r:embed="rId2"/>
          <a:stretch>
            <a:fillRect/>
          </a:stretch>
        </p:blipFill>
        <p:spPr>
          <a:xfrm>
            <a:off x="5580112" y="764704"/>
            <a:ext cx="3450126" cy="2365805"/>
          </a:xfrm>
          <a:prstGeom prst="rect">
            <a:avLst/>
          </a:prstGeom>
        </p:spPr>
      </p:pic>
      <p:sp>
        <p:nvSpPr>
          <p:cNvPr id="4" name="Dikdörtgen 3"/>
          <p:cNvSpPr/>
          <p:nvPr/>
        </p:nvSpPr>
        <p:spPr>
          <a:xfrm>
            <a:off x="1701687" y="3130509"/>
            <a:ext cx="7328551" cy="1015663"/>
          </a:xfrm>
          <a:prstGeom prst="rect">
            <a:avLst/>
          </a:prstGeom>
        </p:spPr>
        <p:txBody>
          <a:bodyPr wrap="square">
            <a:spAutoFit/>
          </a:bodyPr>
          <a:lstStyle/>
          <a:p>
            <a:pPr algn="just"/>
            <a:r>
              <a:rPr lang="tr-TR" sz="2000" dirty="0"/>
              <a:t>Malzeme ekleme işi tamamlandıktan sonra “Kurum Seçiniz” butonuna basılır. Açılan pencerede Bütçe tipi, Daire, Saymanlık ve Harcama Birimi seçilir.</a:t>
            </a:r>
          </a:p>
        </p:txBody>
      </p:sp>
      <p:pic>
        <p:nvPicPr>
          <p:cNvPr id="5" name="Resim 4"/>
          <p:cNvPicPr>
            <a:picLocks noChangeAspect="1"/>
          </p:cNvPicPr>
          <p:nvPr/>
        </p:nvPicPr>
        <p:blipFill rotWithShape="1">
          <a:blip r:embed="rId3"/>
          <a:srcRect t="16465" b="20026"/>
          <a:stretch/>
        </p:blipFill>
        <p:spPr>
          <a:xfrm>
            <a:off x="1701687" y="4119817"/>
            <a:ext cx="7391508" cy="1812939"/>
          </a:xfrm>
          <a:prstGeom prst="rect">
            <a:avLst/>
          </a:prstGeom>
        </p:spPr>
      </p:pic>
    </p:spTree>
    <p:extLst>
      <p:ext uri="{BB962C8B-B14F-4D97-AF65-F5344CB8AC3E}">
        <p14:creationId xmlns:p14="http://schemas.microsoft.com/office/powerpoint/2010/main" val="2717623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1680" y="1988840"/>
            <a:ext cx="7056784" cy="3477875"/>
          </a:xfrm>
          <a:prstGeom prst="rect">
            <a:avLst/>
          </a:prstGeom>
        </p:spPr>
        <p:txBody>
          <a:bodyPr wrap="square">
            <a:spAutoFit/>
          </a:bodyPr>
          <a:lstStyle/>
          <a:p>
            <a:pPr algn="just"/>
            <a:r>
              <a:rPr lang="tr-TR" sz="2000" dirty="0" smtClean="0"/>
              <a:t>Harcama </a:t>
            </a:r>
            <a:r>
              <a:rPr lang="tr-TR" sz="2000" dirty="0"/>
              <a:t>birimi seçildiğinde ilgili alana eklenecektir. TİF oluştur ekranındaki diğer doldurulması gereken yerler doldurulur. Kontroller yapıldıktan sonra </a:t>
            </a:r>
            <a:r>
              <a:rPr lang="tr-TR" sz="2000" b="1" dirty="0"/>
              <a:t>“Kaydet” </a:t>
            </a:r>
            <a:r>
              <a:rPr lang="tr-TR" sz="2000" dirty="0"/>
              <a:t>butonuna basılır. </a:t>
            </a:r>
            <a:endParaRPr lang="tr-TR" sz="2000" dirty="0" smtClean="0"/>
          </a:p>
          <a:p>
            <a:pPr algn="just"/>
            <a:endParaRPr lang="tr-TR" sz="2000" dirty="0"/>
          </a:p>
          <a:p>
            <a:pPr algn="just"/>
            <a:endParaRPr lang="tr-TR" sz="2000" dirty="0"/>
          </a:p>
          <a:p>
            <a:pPr algn="just"/>
            <a:r>
              <a:rPr lang="tr-TR" sz="2000" dirty="0"/>
              <a:t>Onaysız TİF oluşur ve </a:t>
            </a:r>
            <a:r>
              <a:rPr lang="tr-TR" sz="2000" b="1" dirty="0"/>
              <a:t>“Onaylama </a:t>
            </a:r>
            <a:r>
              <a:rPr lang="tr-TR" sz="2000" b="1" dirty="0" smtClean="0"/>
              <a:t>İşlemleri</a:t>
            </a:r>
            <a:r>
              <a:rPr lang="tr-TR" sz="2000" b="1" dirty="0"/>
              <a:t>” </a:t>
            </a:r>
            <a:r>
              <a:rPr lang="tr-TR" sz="2000" dirty="0"/>
              <a:t>bölümünden gerekli kontroller yapıldıktan sonra onaylanması gerekir. </a:t>
            </a:r>
          </a:p>
          <a:p>
            <a:pPr algn="just"/>
            <a:endParaRPr lang="tr-TR" sz="2000" b="1" dirty="0"/>
          </a:p>
          <a:p>
            <a:pPr algn="just"/>
            <a:r>
              <a:rPr lang="tr-TR" sz="2000" dirty="0" smtClean="0"/>
              <a:t>Oluşan </a:t>
            </a:r>
            <a:r>
              <a:rPr lang="tr-TR" sz="2000" dirty="0"/>
              <a:t>TİF </a:t>
            </a:r>
            <a:r>
              <a:rPr lang="tr-TR" sz="2000" dirty="0" err="1"/>
              <a:t>HYS’ye</a:t>
            </a:r>
            <a:r>
              <a:rPr lang="tr-TR" sz="2000" dirty="0"/>
              <a:t> gönderilmelidir. </a:t>
            </a:r>
          </a:p>
          <a:p>
            <a:pPr algn="just"/>
            <a:endParaRPr lang="tr-TR" sz="2000" dirty="0"/>
          </a:p>
        </p:txBody>
      </p:sp>
    </p:spTree>
    <p:extLst>
      <p:ext uri="{BB962C8B-B14F-4D97-AF65-F5344CB8AC3E}">
        <p14:creationId xmlns:p14="http://schemas.microsoft.com/office/powerpoint/2010/main" val="206643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772816"/>
            <a:ext cx="7560840" cy="3046988"/>
          </a:xfrm>
          <a:prstGeom prst="rect">
            <a:avLst/>
          </a:prstGeom>
        </p:spPr>
        <p:txBody>
          <a:bodyPr wrap="square">
            <a:spAutoFit/>
          </a:bodyPr>
          <a:lstStyle/>
          <a:p>
            <a:pPr algn="just"/>
            <a:r>
              <a:rPr lang="tr-TR" sz="2400" dirty="0"/>
              <a:t>Aynı kamu idaresinin muhtelif harcama birimlerinin ambarları arasında devredilen taşınırların alınmasında</a:t>
            </a:r>
          </a:p>
          <a:p>
            <a:pPr algn="just"/>
            <a:r>
              <a:rPr lang="tr-TR" sz="2400" dirty="0"/>
              <a:t>da Taşınır İşlem Fişi düzenlenir ve Fişin birinci nüshası ilgili taşınır kayıt yetkilisine verilir</a:t>
            </a:r>
            <a:r>
              <a:rPr lang="tr-TR" sz="2400" dirty="0" smtClean="0"/>
              <a:t>.</a:t>
            </a:r>
          </a:p>
          <a:p>
            <a:pPr algn="just"/>
            <a:endParaRPr lang="tr-TR" sz="2400" dirty="0"/>
          </a:p>
          <a:p>
            <a:pPr algn="just"/>
            <a:r>
              <a:rPr lang="tr-TR" sz="2400" dirty="0" smtClean="0"/>
              <a:t>Aynı </a:t>
            </a:r>
            <a:r>
              <a:rPr lang="tr-TR" sz="2400" dirty="0"/>
              <a:t>harcama biriminin ambarları arasındaki taşınır devirlerinde düzenlenen Taşınır İşlem Fişi muhasebe</a:t>
            </a:r>
          </a:p>
          <a:p>
            <a:pPr algn="just"/>
            <a:r>
              <a:rPr lang="tr-TR" sz="2400" dirty="0"/>
              <a:t>birimine gönderilmez.</a:t>
            </a:r>
          </a:p>
        </p:txBody>
      </p:sp>
    </p:spTree>
    <p:extLst>
      <p:ext uri="{BB962C8B-B14F-4D97-AF65-F5344CB8AC3E}">
        <p14:creationId xmlns:p14="http://schemas.microsoft.com/office/powerpoint/2010/main" val="602733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15731" r="9793" b="30783"/>
          <a:stretch/>
        </p:blipFill>
        <p:spPr>
          <a:xfrm>
            <a:off x="1520985" y="764704"/>
            <a:ext cx="7623015" cy="2448272"/>
          </a:xfrm>
          <a:prstGeom prst="rect">
            <a:avLst/>
          </a:prstGeom>
        </p:spPr>
      </p:pic>
      <p:sp>
        <p:nvSpPr>
          <p:cNvPr id="4" name="Dikdörtgen 3"/>
          <p:cNvSpPr/>
          <p:nvPr/>
        </p:nvSpPr>
        <p:spPr>
          <a:xfrm>
            <a:off x="1453188" y="3217046"/>
            <a:ext cx="7439292" cy="3416320"/>
          </a:xfrm>
          <a:prstGeom prst="rect">
            <a:avLst/>
          </a:prstGeom>
        </p:spPr>
        <p:txBody>
          <a:bodyPr wrap="square">
            <a:spAutoFit/>
          </a:bodyPr>
          <a:lstStyle/>
          <a:p>
            <a:pPr algn="just"/>
            <a:r>
              <a:rPr lang="tr-TR" dirty="0" smtClean="0"/>
              <a:t>Aşağıda </a:t>
            </a:r>
            <a:r>
              <a:rPr lang="tr-TR" dirty="0"/>
              <a:t>belirtildiği şekilde edinilen taşınırlar, değer tespit komisyonu tarafından belirlenecek gerçeğe </a:t>
            </a:r>
            <a:r>
              <a:rPr lang="tr-TR" dirty="0" smtClean="0"/>
              <a:t>uygun değer </a:t>
            </a:r>
            <a:r>
              <a:rPr lang="tr-TR" dirty="0"/>
              <a:t>üzerinden Taşınır İşlem Fişi düzenlenerek giriş kaydedilir:</a:t>
            </a:r>
          </a:p>
          <a:p>
            <a:pPr algn="just"/>
            <a:r>
              <a:rPr lang="tr-TR" dirty="0"/>
              <a:t>a) Kamu idarelerinin kendi kullanımları için iç imkânlarıyla üretilen taşınırlar.</a:t>
            </a:r>
          </a:p>
          <a:p>
            <a:pPr algn="just"/>
            <a:r>
              <a:rPr lang="tr-TR" dirty="0"/>
              <a:t>b) Kamu idarelerinin mülkiyetindeki arazilerde yetiştirilen ağaçlardan üretilen ekonomik değere sahip </a:t>
            </a:r>
            <a:r>
              <a:rPr lang="tr-TR" dirty="0" smtClean="0"/>
              <a:t>kereste, odun</a:t>
            </a:r>
            <a:r>
              <a:rPr lang="tr-TR" dirty="0"/>
              <a:t>, meyve gibi ürünler.</a:t>
            </a:r>
          </a:p>
          <a:p>
            <a:pPr algn="just"/>
            <a:r>
              <a:rPr lang="tr-TR" dirty="0"/>
              <a:t>c) Kamu idaresince yaptırılan arkeolojik kazılarda bulunan </a:t>
            </a:r>
            <a:r>
              <a:rPr lang="tr-TR" dirty="0" err="1"/>
              <a:t>etnografik</a:t>
            </a:r>
            <a:r>
              <a:rPr lang="tr-TR" dirty="0"/>
              <a:t> eser veya diğer taşınırlardan </a:t>
            </a:r>
            <a:r>
              <a:rPr lang="tr-TR" dirty="0" smtClean="0"/>
              <a:t>ilgili mevzuatına </a:t>
            </a:r>
            <a:r>
              <a:rPr lang="tr-TR" dirty="0"/>
              <a:t>göre müzelerde sergilenen taşınırlar.</a:t>
            </a:r>
          </a:p>
          <a:p>
            <a:pPr algn="just"/>
            <a:r>
              <a:rPr lang="tr-TR" dirty="0"/>
              <a:t>ç) Mahkeme kararıyla müsaderesine karar verilenler ile idari yaptırımla mülkiyeti kamuya </a:t>
            </a:r>
            <a:r>
              <a:rPr lang="tr-TR" dirty="0" smtClean="0"/>
              <a:t>geçirilmesi kesinleşen </a:t>
            </a:r>
            <a:r>
              <a:rPr lang="tr-TR" dirty="0"/>
              <a:t>taşınırlar</a:t>
            </a:r>
            <a:r>
              <a:rPr lang="tr-TR" dirty="0" smtClean="0"/>
              <a:t>.</a:t>
            </a:r>
            <a:endParaRPr lang="tr-TR" dirty="0"/>
          </a:p>
        </p:txBody>
      </p:sp>
      <p:sp>
        <p:nvSpPr>
          <p:cNvPr id="6" name="Dikdörtgen 5"/>
          <p:cNvSpPr/>
          <p:nvPr/>
        </p:nvSpPr>
        <p:spPr>
          <a:xfrm>
            <a:off x="1691680" y="116338"/>
            <a:ext cx="3228192" cy="646331"/>
          </a:xfrm>
          <a:prstGeom prst="rect">
            <a:avLst/>
          </a:prstGeom>
          <a:noFill/>
        </p:spPr>
        <p:txBody>
          <a:bodyPr wrap="none" lIns="91440" tIns="45720" rIns="91440" bIns="45720">
            <a:spAutoFit/>
          </a:bodyPr>
          <a:lstStyle/>
          <a:p>
            <a:pPr algn="ctr"/>
            <a:r>
              <a:rPr lang="tr-TR" b="1" cap="none" spc="0" dirty="0" smtClean="0">
                <a:ln w="0"/>
                <a:solidFill>
                  <a:srgbClr val="FF0000"/>
                </a:solidFill>
                <a:effectLst>
                  <a:outerShdw blurRad="38100" dist="19050" dir="2700000" algn="tl" rotWithShape="0">
                    <a:schemeClr val="dk1">
                      <a:alpha val="40000"/>
                    </a:schemeClr>
                  </a:outerShdw>
                </a:effectLst>
              </a:rPr>
              <a:t>İÇ İMKANLARLA ÜRETİLEN</a:t>
            </a:r>
          </a:p>
          <a:p>
            <a:pPr algn="ctr"/>
            <a:r>
              <a:rPr lang="tr-TR" b="1" dirty="0" smtClean="0">
                <a:ln w="0"/>
                <a:solidFill>
                  <a:srgbClr val="FF0000"/>
                </a:solidFill>
                <a:effectLst>
                  <a:outerShdw blurRad="38100" dist="19050" dir="2700000" algn="tl" rotWithShape="0">
                    <a:schemeClr val="dk1">
                      <a:alpha val="40000"/>
                    </a:schemeClr>
                  </a:outerShdw>
                </a:effectLst>
              </a:rPr>
              <a:t>MALZEME GİRİŞİ</a:t>
            </a:r>
            <a:endParaRPr lang="tr-TR" b="1" cap="none" spc="0" dirty="0">
              <a:ln w="0"/>
              <a:solidFill>
                <a:srgbClr val="FF0000"/>
              </a:solidFill>
              <a:effectLst>
                <a:outerShdw blurRad="38100" dist="19050" dir="2700000" algn="tl" rotWithShape="0">
                  <a:schemeClr val="dk1">
                    <a:alpha val="40000"/>
                  </a:schemeClr>
                </a:outerShdw>
              </a:effectLst>
            </a:endParaRPr>
          </a:p>
        </p:txBody>
      </p:sp>
      <p:cxnSp>
        <p:nvCxnSpPr>
          <p:cNvPr id="7" name="Düz Ok Bağlayıcısı 6"/>
          <p:cNvCxnSpPr/>
          <p:nvPr/>
        </p:nvCxnSpPr>
        <p:spPr>
          <a:xfrm flipV="1">
            <a:off x="4572000" y="980729"/>
            <a:ext cx="579694" cy="216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63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10504" y="2346653"/>
            <a:ext cx="7542584" cy="1846659"/>
          </a:xfrm>
          <a:prstGeom prst="rect">
            <a:avLst/>
          </a:prstGeom>
        </p:spPr>
        <p:txBody>
          <a:bodyPr wrap="square">
            <a:spAutoFit/>
          </a:bodyPr>
          <a:lstStyle/>
          <a:p>
            <a:pPr algn="just"/>
            <a:r>
              <a:rPr lang="tr-TR" sz="1900" dirty="0" smtClean="0"/>
              <a:t>Sisteme girişi yapılan taşınır malzemelerin miktarlarında veya fiyatında  hata varsa bunu Giriş işlemleri menüsünde, Düzeltme bölümünden düzeltebiliriz. Düzeltme yapacağımız taşınırı önce kayıttan düşmemiz gerekiyor. Kayıttan düşme TİF ini ve Düzeltme Giriş TİF ini HYS ye gönderip muhasebeleştirilmesi gerekmektedir.</a:t>
            </a:r>
          </a:p>
          <a:p>
            <a:pPr algn="just"/>
            <a:endParaRPr lang="tr-TR" sz="1900" dirty="0"/>
          </a:p>
        </p:txBody>
      </p:sp>
      <p:sp>
        <p:nvSpPr>
          <p:cNvPr id="6" name="Dikdörtgen 5"/>
          <p:cNvSpPr/>
          <p:nvPr/>
        </p:nvSpPr>
        <p:spPr>
          <a:xfrm>
            <a:off x="1132531" y="188640"/>
            <a:ext cx="4105289" cy="369332"/>
          </a:xfrm>
          <a:prstGeom prst="rect">
            <a:avLst/>
          </a:prstGeom>
          <a:noFill/>
        </p:spPr>
        <p:txBody>
          <a:bodyPr wrap="square" lIns="91440" tIns="45720" rIns="91440" bIns="45720">
            <a:spAutoFit/>
          </a:bodyPr>
          <a:lstStyle/>
          <a:p>
            <a:pPr algn="ctr"/>
            <a:r>
              <a:rPr lang="tr-TR" b="1" cap="none" spc="0" dirty="0" smtClean="0">
                <a:ln w="0"/>
                <a:solidFill>
                  <a:srgbClr val="FF0000"/>
                </a:solidFill>
                <a:effectLst>
                  <a:outerShdw blurRad="38100" dist="19050" dir="2700000" algn="tl" rotWithShape="0">
                    <a:schemeClr val="dk1">
                      <a:alpha val="40000"/>
                    </a:schemeClr>
                  </a:outerShdw>
                </a:effectLst>
              </a:rPr>
              <a:t>DÜZELTME </a:t>
            </a:r>
            <a:r>
              <a:rPr lang="tr-TR" b="1" dirty="0" smtClean="0">
                <a:ln w="0"/>
                <a:solidFill>
                  <a:srgbClr val="FF0000"/>
                </a:solidFill>
                <a:effectLst>
                  <a:outerShdw blurRad="38100" dist="19050" dir="2700000" algn="tl" rotWithShape="0">
                    <a:schemeClr val="dk1">
                      <a:alpha val="40000"/>
                    </a:schemeClr>
                  </a:outerShdw>
                </a:effectLst>
              </a:rPr>
              <a:t>GİRİŞİ</a:t>
            </a:r>
            <a:endParaRPr lang="tr-TR" b="1" cap="none" spc="0" dirty="0">
              <a:ln w="0"/>
              <a:solidFill>
                <a:srgbClr val="FF0000"/>
              </a:solidFill>
              <a:effectLst>
                <a:outerShdw blurRad="38100" dist="19050" dir="2700000" algn="tl" rotWithShape="0">
                  <a:schemeClr val="dk1">
                    <a:alpha val="40000"/>
                  </a:schemeClr>
                </a:outerShdw>
              </a:effectLst>
            </a:endParaRPr>
          </a:p>
        </p:txBody>
      </p:sp>
      <p:pic>
        <p:nvPicPr>
          <p:cNvPr id="7" name="Resim 6"/>
          <p:cNvPicPr>
            <a:picLocks noChangeAspect="1"/>
          </p:cNvPicPr>
          <p:nvPr/>
        </p:nvPicPr>
        <p:blipFill rotWithShape="1">
          <a:blip r:embed="rId2"/>
          <a:srcRect t="15571" r="11315" b="50910"/>
          <a:stretch/>
        </p:blipFill>
        <p:spPr>
          <a:xfrm>
            <a:off x="1331640" y="735444"/>
            <a:ext cx="7812360" cy="1611209"/>
          </a:xfrm>
          <a:prstGeom prst="rect">
            <a:avLst/>
          </a:prstGeom>
        </p:spPr>
      </p:pic>
      <p:pic>
        <p:nvPicPr>
          <p:cNvPr id="8" name="Resim 7"/>
          <p:cNvPicPr>
            <a:picLocks noChangeAspect="1"/>
          </p:cNvPicPr>
          <p:nvPr/>
        </p:nvPicPr>
        <p:blipFill rotWithShape="1">
          <a:blip r:embed="rId3"/>
          <a:srcRect t="18044" r="27417" b="36906"/>
          <a:stretch/>
        </p:blipFill>
        <p:spPr>
          <a:xfrm>
            <a:off x="1187624" y="4005064"/>
            <a:ext cx="7834443" cy="2808312"/>
          </a:xfrm>
          <a:prstGeom prst="rect">
            <a:avLst/>
          </a:prstGeom>
        </p:spPr>
      </p:pic>
      <p:pic>
        <p:nvPicPr>
          <p:cNvPr id="9" name="Resim 8"/>
          <p:cNvPicPr>
            <a:picLocks noChangeAspect="1"/>
          </p:cNvPicPr>
          <p:nvPr/>
        </p:nvPicPr>
        <p:blipFill>
          <a:blip r:embed="rId4"/>
          <a:stretch>
            <a:fillRect/>
          </a:stretch>
        </p:blipFill>
        <p:spPr>
          <a:xfrm rot="20263334">
            <a:off x="5216542" y="6198281"/>
            <a:ext cx="506012" cy="688908"/>
          </a:xfrm>
          <a:prstGeom prst="rect">
            <a:avLst/>
          </a:prstGeom>
        </p:spPr>
      </p:pic>
      <p:cxnSp>
        <p:nvCxnSpPr>
          <p:cNvPr id="10" name="Düz Ok Bağlayıcısı 9"/>
          <p:cNvCxnSpPr/>
          <p:nvPr/>
        </p:nvCxnSpPr>
        <p:spPr>
          <a:xfrm flipV="1">
            <a:off x="6012160" y="980728"/>
            <a:ext cx="648072" cy="720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90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15616" y="394692"/>
            <a:ext cx="7956376" cy="6463308"/>
          </a:xfrm>
          <a:prstGeom prst="rect">
            <a:avLst/>
          </a:prstGeom>
        </p:spPr>
        <p:txBody>
          <a:bodyPr wrap="square">
            <a:spAutoFit/>
          </a:bodyPr>
          <a:lstStyle/>
          <a:p>
            <a:r>
              <a:rPr lang="tr-TR" sz="1600" dirty="0">
                <a:solidFill>
                  <a:srgbClr val="FF0000"/>
                </a:solidFill>
              </a:rPr>
              <a:t>9 ADIMDA </a:t>
            </a:r>
            <a:r>
              <a:rPr lang="tr-TR" sz="1600" dirty="0" smtClean="0">
                <a:solidFill>
                  <a:srgbClr val="FF0000"/>
                </a:solidFill>
              </a:rPr>
              <a:t>GİRİŞ TİFİ </a:t>
            </a:r>
            <a:r>
              <a:rPr lang="tr-TR" sz="1600" dirty="0">
                <a:solidFill>
                  <a:srgbClr val="FF0000"/>
                </a:solidFill>
              </a:rPr>
              <a:t>DÜZENLEME </a:t>
            </a:r>
            <a:r>
              <a:rPr lang="tr-TR" sz="1600" dirty="0" smtClean="0">
                <a:solidFill>
                  <a:srgbClr val="FF0000"/>
                </a:solidFill>
              </a:rPr>
              <a:t>SÜRECİ</a:t>
            </a:r>
            <a:endParaRPr lang="tr-TR" sz="1600" dirty="0">
              <a:solidFill>
                <a:srgbClr val="FF0000"/>
              </a:solidFill>
            </a:endParaRPr>
          </a:p>
          <a:p>
            <a:r>
              <a:rPr lang="tr-TR" dirty="0"/>
              <a:t>1) Giriş işlemine başlamadan önce girişi yapılacak ürünlere ilişkin malzeme tanımlarının tamamlanmış olması gerekmektedir.</a:t>
            </a:r>
          </a:p>
          <a:p>
            <a:r>
              <a:rPr lang="tr-TR" dirty="0"/>
              <a:t>2) Ne tür işlem yapılacaksa o sayfanın ilgili bölümündeki butona basılarak </a:t>
            </a:r>
            <a:r>
              <a:rPr lang="tr-TR" dirty="0" smtClean="0"/>
              <a:t>işlem </a:t>
            </a:r>
            <a:r>
              <a:rPr lang="tr-TR" dirty="0"/>
              <a:t>yapılacak sayfaya </a:t>
            </a:r>
            <a:r>
              <a:rPr lang="tr-TR" dirty="0" smtClean="0"/>
              <a:t>giriş </a:t>
            </a:r>
            <a:r>
              <a:rPr lang="tr-TR" dirty="0"/>
              <a:t>yapılmalıdır. (Satın alma ise satın alma, bağış ve yardım alma işlemi yapılıyorsa bağış ve yardım alma bölümlerine giriş yapılması gerekmektedir.)</a:t>
            </a:r>
          </a:p>
          <a:p>
            <a:r>
              <a:rPr lang="tr-TR" dirty="0"/>
              <a:t>3) </a:t>
            </a:r>
            <a:r>
              <a:rPr lang="tr-TR" dirty="0" smtClean="0"/>
              <a:t>TİF </a:t>
            </a:r>
            <a:r>
              <a:rPr lang="tr-TR" dirty="0"/>
              <a:t>tipinin seçilmesi gerekmektedir. (Kütüphane ve Müze Modüllerinin eklenmesiyle birlikte TİF tipi seçimi söz konusu olmuştur.)</a:t>
            </a:r>
          </a:p>
          <a:p>
            <a:r>
              <a:rPr lang="tr-TR" dirty="0"/>
              <a:t>4) “Malzeme ekle” butonuna basılır. Açılan sayfada sadece TİF tipine uygun olan ürünler listelenir. 255.7.2 grubundaki materyaller ancak “Kütüphane </a:t>
            </a:r>
            <a:r>
              <a:rPr lang="tr-TR" dirty="0" err="1"/>
              <a:t>TİF”i</a:t>
            </a:r>
            <a:r>
              <a:rPr lang="tr-TR" dirty="0"/>
              <a:t>, 255.6 grubundaki müze demirbaşları ise ancak “Müze </a:t>
            </a:r>
            <a:r>
              <a:rPr lang="tr-TR" dirty="0" err="1"/>
              <a:t>TİF”i</a:t>
            </a:r>
            <a:r>
              <a:rPr lang="tr-TR" dirty="0"/>
              <a:t> seçildiğinde listelenecektir.</a:t>
            </a:r>
          </a:p>
          <a:p>
            <a:r>
              <a:rPr lang="tr-TR" dirty="0"/>
              <a:t>5) İşlemin niteliğine göre gerekli alanlar doldurulur. (Muayene ve Kabul Komisyonu Raporu Tarihi, Muayene ve Kabul Komisyonu Raporu No, Dayanağı Belge Tarihi, Dayanağı Belge No, Geliş Yeri vb.)</a:t>
            </a:r>
          </a:p>
          <a:p>
            <a:r>
              <a:rPr lang="tr-TR" dirty="0"/>
              <a:t>6) “Kaydet” butonuna basılır.</a:t>
            </a:r>
          </a:p>
          <a:p>
            <a:r>
              <a:rPr lang="tr-TR" dirty="0"/>
              <a:t>7) “Kaydet” butonuna basıldığında Onaysız </a:t>
            </a:r>
            <a:r>
              <a:rPr lang="tr-TR" dirty="0" smtClean="0"/>
              <a:t>TİF </a:t>
            </a:r>
            <a:r>
              <a:rPr lang="tr-TR" dirty="0"/>
              <a:t>oluşur.</a:t>
            </a:r>
          </a:p>
          <a:p>
            <a:r>
              <a:rPr lang="tr-TR" dirty="0"/>
              <a:t>8) Onaysız TİF gerekli kontroller yapıldıktan sonra ya açılan linkten ya da “Taşınır Mal İşlemleri”&gt;”Onaylama İşlemleri” bölümünden “Onayla” butonuna basılarak onaylanır.</a:t>
            </a:r>
          </a:p>
          <a:p>
            <a:r>
              <a:rPr lang="tr-TR" dirty="0"/>
              <a:t>9) TİF </a:t>
            </a:r>
            <a:r>
              <a:rPr lang="tr-TR" dirty="0" err="1"/>
              <a:t>nosu</a:t>
            </a:r>
            <a:r>
              <a:rPr lang="tr-TR" dirty="0"/>
              <a:t> alan onaylı TİF işlemin niteliğine göre </a:t>
            </a:r>
            <a:r>
              <a:rPr lang="tr-TR" dirty="0" err="1"/>
              <a:t>HYS’ye</a:t>
            </a:r>
            <a:r>
              <a:rPr lang="tr-TR" dirty="0"/>
              <a:t> gönderilmesi gerekiyorsa gönderilir.</a:t>
            </a:r>
          </a:p>
        </p:txBody>
      </p:sp>
    </p:spTree>
    <p:extLst>
      <p:ext uri="{BB962C8B-B14F-4D97-AF65-F5344CB8AC3E}">
        <p14:creationId xmlns:p14="http://schemas.microsoft.com/office/powerpoint/2010/main" val="1075305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31640" y="4869160"/>
            <a:ext cx="7542584" cy="677108"/>
          </a:xfrm>
          <a:prstGeom prst="rect">
            <a:avLst/>
          </a:prstGeom>
        </p:spPr>
        <p:txBody>
          <a:bodyPr wrap="square">
            <a:spAutoFit/>
          </a:bodyPr>
          <a:lstStyle/>
          <a:p>
            <a:pPr algn="just"/>
            <a:r>
              <a:rPr lang="tr-TR" sz="1900" dirty="0" smtClean="0"/>
              <a:t>Farklı bir sistemden KBS sistemine geçişlerde, Taşınır Malzemelerin kayıtları için Envanter Giriş bölümü kullanılır.</a:t>
            </a:r>
            <a:endParaRPr lang="tr-TR" sz="1900" dirty="0"/>
          </a:p>
        </p:txBody>
      </p:sp>
      <p:sp>
        <p:nvSpPr>
          <p:cNvPr id="6" name="Dikdörtgen 5"/>
          <p:cNvSpPr/>
          <p:nvPr/>
        </p:nvSpPr>
        <p:spPr>
          <a:xfrm>
            <a:off x="2771800" y="1615485"/>
            <a:ext cx="4105289" cy="369332"/>
          </a:xfrm>
          <a:prstGeom prst="rect">
            <a:avLst/>
          </a:prstGeom>
          <a:noFill/>
        </p:spPr>
        <p:txBody>
          <a:bodyPr wrap="square" lIns="91440" tIns="45720" rIns="91440" bIns="45720">
            <a:spAutoFit/>
          </a:bodyPr>
          <a:lstStyle/>
          <a:p>
            <a:pPr algn="ctr"/>
            <a:r>
              <a:rPr lang="tr-TR" b="1" cap="none" spc="0" dirty="0" smtClean="0">
                <a:ln w="0"/>
                <a:solidFill>
                  <a:srgbClr val="FF0000"/>
                </a:solidFill>
                <a:effectLst>
                  <a:outerShdw blurRad="38100" dist="19050" dir="2700000" algn="tl" rotWithShape="0">
                    <a:schemeClr val="dk1">
                      <a:alpha val="40000"/>
                    </a:schemeClr>
                  </a:outerShdw>
                </a:effectLst>
              </a:rPr>
              <a:t>ENVANTER </a:t>
            </a:r>
            <a:r>
              <a:rPr lang="tr-TR" b="1" dirty="0" smtClean="0">
                <a:ln w="0"/>
                <a:solidFill>
                  <a:srgbClr val="FF0000"/>
                </a:solidFill>
                <a:effectLst>
                  <a:outerShdw blurRad="38100" dist="19050" dir="2700000" algn="tl" rotWithShape="0">
                    <a:schemeClr val="dk1">
                      <a:alpha val="40000"/>
                    </a:schemeClr>
                  </a:outerShdw>
                </a:effectLst>
              </a:rPr>
              <a:t>GİRİŞİ</a:t>
            </a:r>
            <a:endParaRPr lang="tr-TR" b="1" cap="none" spc="0" dirty="0">
              <a:ln w="0"/>
              <a:solidFill>
                <a:srgbClr val="FF0000"/>
              </a:solidFill>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rotWithShape="1">
          <a:blip r:embed="rId2"/>
          <a:srcRect t="15194" r="10158" b="51529"/>
          <a:stretch/>
        </p:blipFill>
        <p:spPr>
          <a:xfrm>
            <a:off x="1303824" y="2204864"/>
            <a:ext cx="7747561" cy="1872208"/>
          </a:xfrm>
          <a:prstGeom prst="rect">
            <a:avLst/>
          </a:prstGeom>
        </p:spPr>
      </p:pic>
      <p:cxnSp>
        <p:nvCxnSpPr>
          <p:cNvPr id="10" name="Düz Ok Bağlayıcısı 9"/>
          <p:cNvCxnSpPr/>
          <p:nvPr/>
        </p:nvCxnSpPr>
        <p:spPr>
          <a:xfrm flipH="1" flipV="1">
            <a:off x="7308304" y="2492896"/>
            <a:ext cx="500426" cy="216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36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692512" y="1124744"/>
            <a:ext cx="7056784" cy="369332"/>
          </a:xfrm>
          <a:prstGeom prst="rect">
            <a:avLst/>
          </a:prstGeom>
          <a:noFill/>
        </p:spPr>
        <p:txBody>
          <a:bodyPr wrap="square" lIns="91440" tIns="45720" rIns="91440" bIns="45720">
            <a:spAutoFit/>
          </a:bodyPr>
          <a:lstStyle/>
          <a:p>
            <a:pPr algn="ctr"/>
            <a:r>
              <a:rPr lang="tr-TR" b="1" dirty="0" smtClean="0">
                <a:ln w="0"/>
                <a:solidFill>
                  <a:srgbClr val="FF0000"/>
                </a:solidFill>
                <a:effectLst>
                  <a:outerShdw blurRad="38100" dist="19050" dir="2700000" algn="tl" rotWithShape="0">
                    <a:schemeClr val="dk1">
                      <a:alpha val="40000"/>
                    </a:schemeClr>
                  </a:outerShdw>
                </a:effectLst>
              </a:rPr>
              <a:t>MUHASEBELEŞTİRMEYE İLİŞKİN AÇIKLAMA </a:t>
            </a:r>
            <a:r>
              <a:rPr lang="tr-TR" b="1" dirty="0">
                <a:ln w="0"/>
                <a:solidFill>
                  <a:srgbClr val="FF0000"/>
                </a:solidFill>
                <a:effectLst>
                  <a:outerShdw blurRad="38100" dist="19050" dir="2700000" algn="tl" rotWithShape="0">
                    <a:schemeClr val="dk1">
                      <a:alpha val="40000"/>
                    </a:schemeClr>
                  </a:outerShdw>
                </a:effectLst>
              </a:rPr>
              <a:t>TABLOSU</a:t>
            </a:r>
            <a:endParaRPr lang="tr-TR" b="1" cap="none" spc="0" dirty="0">
              <a:ln w="0"/>
              <a:solidFill>
                <a:srgbClr val="FF0000"/>
              </a:solidFill>
              <a:effectLst>
                <a:outerShdw blurRad="38100" dist="19050" dir="2700000" algn="tl" rotWithShape="0">
                  <a:schemeClr val="dk1">
                    <a:alpha val="40000"/>
                  </a:schemeClr>
                </a:outerShdw>
              </a:effectLst>
            </a:endParaRPr>
          </a:p>
        </p:txBody>
      </p:sp>
      <p:pic>
        <p:nvPicPr>
          <p:cNvPr id="3" name="Resim 2"/>
          <p:cNvPicPr>
            <a:picLocks noChangeAspect="1"/>
          </p:cNvPicPr>
          <p:nvPr/>
        </p:nvPicPr>
        <p:blipFill rotWithShape="1">
          <a:blip r:embed="rId2"/>
          <a:srcRect l="7812" t="20833" r="25349" b="10258"/>
          <a:stretch/>
        </p:blipFill>
        <p:spPr>
          <a:xfrm>
            <a:off x="1352568" y="1772816"/>
            <a:ext cx="7736673" cy="4320480"/>
          </a:xfrm>
          <a:prstGeom prst="rect">
            <a:avLst/>
          </a:prstGeom>
        </p:spPr>
      </p:pic>
    </p:spTree>
    <p:extLst>
      <p:ext uri="{BB962C8B-B14F-4D97-AF65-F5344CB8AC3E}">
        <p14:creationId xmlns:p14="http://schemas.microsoft.com/office/powerpoint/2010/main" val="183553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7704" y="2564904"/>
            <a:ext cx="5955476" cy="1754326"/>
          </a:xfrm>
          <a:prstGeom prst="rect">
            <a:avLst/>
          </a:prstGeom>
          <a:noFill/>
        </p:spPr>
        <p:txBody>
          <a:bodyPr wrap="non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SATIN ALMA </a:t>
            </a:r>
          </a:p>
          <a:p>
            <a:pPr algn="ctr"/>
            <a:r>
              <a:rPr lang="tr-TR" sz="5400" b="1" cap="none" spc="0" dirty="0" smtClean="0">
                <a:ln w="22225">
                  <a:solidFill>
                    <a:schemeClr val="accent2"/>
                  </a:solidFill>
                  <a:prstDash val="solid"/>
                </a:ln>
                <a:solidFill>
                  <a:schemeClr val="accent2">
                    <a:lumMod val="40000"/>
                    <a:lumOff val="60000"/>
                  </a:schemeClr>
                </a:solidFill>
                <a:effectLst/>
              </a:rPr>
              <a:t>GİRİŞ İŞLEMLERİ</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1731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411760" y="834590"/>
            <a:ext cx="1597290" cy="1591194"/>
          </a:xfrm>
          <a:prstGeom prst="rect">
            <a:avLst/>
          </a:prstGeom>
        </p:spPr>
      </p:pic>
      <p:pic>
        <p:nvPicPr>
          <p:cNvPr id="7" name="Resim 6"/>
          <p:cNvPicPr>
            <a:picLocks noChangeAspect="1"/>
          </p:cNvPicPr>
          <p:nvPr/>
        </p:nvPicPr>
        <p:blipFill rotWithShape="1">
          <a:blip r:embed="rId3"/>
          <a:srcRect l="36312" t="38675" r="39945" b="43276"/>
          <a:stretch/>
        </p:blipFill>
        <p:spPr>
          <a:xfrm rot="20252189">
            <a:off x="5853408" y="4982427"/>
            <a:ext cx="3192213" cy="1314440"/>
          </a:xfrm>
          <a:prstGeom prst="rect">
            <a:avLst/>
          </a:prstGeom>
        </p:spPr>
      </p:pic>
      <p:pic>
        <p:nvPicPr>
          <p:cNvPr id="8" name="Resim 7"/>
          <p:cNvPicPr>
            <a:picLocks noChangeAspect="1"/>
          </p:cNvPicPr>
          <p:nvPr/>
        </p:nvPicPr>
        <p:blipFill rotWithShape="1">
          <a:blip r:embed="rId4"/>
          <a:srcRect l="36556" t="43551" r="36205" b="37922"/>
          <a:stretch/>
        </p:blipFill>
        <p:spPr>
          <a:xfrm rot="2692912">
            <a:off x="5699987" y="1811405"/>
            <a:ext cx="3499056" cy="1289126"/>
          </a:xfrm>
          <a:prstGeom prst="rect">
            <a:avLst/>
          </a:prstGeom>
        </p:spPr>
      </p:pic>
      <p:pic>
        <p:nvPicPr>
          <p:cNvPr id="9" name="Resim 8"/>
          <p:cNvPicPr>
            <a:picLocks noChangeAspect="1"/>
          </p:cNvPicPr>
          <p:nvPr/>
        </p:nvPicPr>
        <p:blipFill rotWithShape="1">
          <a:blip r:embed="rId5"/>
          <a:srcRect l="27821" t="39718" r="40581" b="32976"/>
          <a:stretch/>
        </p:blipFill>
        <p:spPr>
          <a:xfrm rot="1118249">
            <a:off x="1568044" y="4646483"/>
            <a:ext cx="3384376" cy="1584176"/>
          </a:xfrm>
          <a:prstGeom prst="rect">
            <a:avLst/>
          </a:prstGeom>
        </p:spPr>
      </p:pic>
      <p:sp>
        <p:nvSpPr>
          <p:cNvPr id="10" name="Dikdörtgen 9"/>
          <p:cNvSpPr/>
          <p:nvPr/>
        </p:nvSpPr>
        <p:spPr>
          <a:xfrm>
            <a:off x="1429125" y="2464325"/>
            <a:ext cx="5286713"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600" b="1" dirty="0" smtClean="0">
                <a:ln/>
                <a:solidFill>
                  <a:srgbClr val="FF0000"/>
                </a:solidFill>
              </a:rPr>
              <a:t>GEREKSİZ VE YANLIŞ</a:t>
            </a:r>
          </a:p>
          <a:p>
            <a:pPr algn="ctr"/>
            <a:r>
              <a:rPr lang="tr-TR" sz="3600" b="1" cap="none" spc="0" dirty="0" smtClean="0">
                <a:ln/>
                <a:solidFill>
                  <a:srgbClr val="FF0000"/>
                </a:solidFill>
                <a:effectLst/>
              </a:rPr>
              <a:t>MALZEME TANIMI YAPMAYALIM</a:t>
            </a:r>
            <a:endParaRPr lang="tr-TR" sz="3600" b="1" cap="none" spc="0" dirty="0">
              <a:ln/>
              <a:solidFill>
                <a:srgbClr val="FF0000"/>
              </a:solidFill>
              <a:effectLst/>
            </a:endParaRPr>
          </a:p>
        </p:txBody>
      </p:sp>
    </p:spTree>
    <p:extLst>
      <p:ext uri="{BB962C8B-B14F-4D97-AF65-F5344CB8AC3E}">
        <p14:creationId xmlns:p14="http://schemas.microsoft.com/office/powerpoint/2010/main" val="152351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187624" y="2348880"/>
            <a:ext cx="1597290" cy="1591194"/>
          </a:xfrm>
          <a:prstGeom prst="rect">
            <a:avLst/>
          </a:prstGeom>
        </p:spPr>
      </p:pic>
      <p:pic>
        <p:nvPicPr>
          <p:cNvPr id="2" name="Resim 1"/>
          <p:cNvPicPr>
            <a:picLocks noChangeAspect="1"/>
          </p:cNvPicPr>
          <p:nvPr/>
        </p:nvPicPr>
        <p:blipFill rotWithShape="1">
          <a:blip r:embed="rId3"/>
          <a:srcRect l="28443" t="9002" r="28485" b="8479"/>
          <a:stretch/>
        </p:blipFill>
        <p:spPr>
          <a:xfrm>
            <a:off x="3196128" y="824518"/>
            <a:ext cx="5941111" cy="6033482"/>
          </a:xfrm>
          <a:prstGeom prst="rect">
            <a:avLst/>
          </a:prstGeom>
        </p:spPr>
      </p:pic>
      <p:sp>
        <p:nvSpPr>
          <p:cNvPr id="11" name="Dikdörtgen 10"/>
          <p:cNvSpPr/>
          <p:nvPr/>
        </p:nvSpPr>
        <p:spPr>
          <a:xfrm>
            <a:off x="676589" y="188640"/>
            <a:ext cx="4673624"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000" b="1" dirty="0" smtClean="0">
                <a:ln/>
                <a:solidFill>
                  <a:srgbClr val="FF0000"/>
                </a:solidFill>
              </a:rPr>
              <a:t>TAŞINIR İŞLEM FİŞİ DÜZENLENMEYECEK HALLER</a:t>
            </a:r>
            <a:endParaRPr lang="tr-TR" sz="2000" b="1" cap="none" spc="0" dirty="0">
              <a:ln/>
              <a:solidFill>
                <a:srgbClr val="FF0000"/>
              </a:solidFill>
              <a:effectLst/>
            </a:endParaRPr>
          </a:p>
        </p:txBody>
      </p:sp>
    </p:spTree>
    <p:extLst>
      <p:ext uri="{BB962C8B-B14F-4D97-AF65-F5344CB8AC3E}">
        <p14:creationId xmlns:p14="http://schemas.microsoft.com/office/powerpoint/2010/main" val="420000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9794" t="20555" r="41855" b="-493"/>
          <a:stretch/>
        </p:blipFill>
        <p:spPr>
          <a:xfrm>
            <a:off x="2195736" y="764704"/>
            <a:ext cx="5328592" cy="6016152"/>
          </a:xfrm>
          <a:prstGeom prst="rect">
            <a:avLst/>
          </a:prstGeom>
        </p:spPr>
      </p:pic>
    </p:spTree>
    <p:extLst>
      <p:ext uri="{BB962C8B-B14F-4D97-AF65-F5344CB8AC3E}">
        <p14:creationId xmlns:p14="http://schemas.microsoft.com/office/powerpoint/2010/main" val="25809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03648" y="1028343"/>
            <a:ext cx="7632848" cy="5262979"/>
          </a:xfrm>
          <a:prstGeom prst="rect">
            <a:avLst/>
          </a:prstGeom>
        </p:spPr>
        <p:txBody>
          <a:bodyPr wrap="square">
            <a:spAutoFit/>
          </a:bodyPr>
          <a:lstStyle/>
          <a:p>
            <a:pPr algn="just"/>
            <a:r>
              <a:rPr lang="tr-TR" sz="2400" dirty="0"/>
              <a:t>Alımı bir merkezden yapılarak birden fazla birime doğrudan teslim edilen </a:t>
            </a:r>
            <a:r>
              <a:rPr lang="tr-TR" sz="2400" dirty="0" smtClean="0"/>
              <a:t>taşınırlar için</a:t>
            </a:r>
            <a:r>
              <a:rPr lang="tr-TR" sz="2400" dirty="0"/>
              <a:t>, taşınırın teslim edildiği birimlerce iki nüsha Taşınır Geçici Alındısı düzenlenir ve bir nüshası alımı yapan birime gönderilir. </a:t>
            </a:r>
            <a:endParaRPr lang="tr-TR" sz="2400" dirty="0" smtClean="0"/>
          </a:p>
          <a:p>
            <a:pPr algn="just"/>
            <a:endParaRPr lang="tr-TR" sz="2400" dirty="0" smtClean="0"/>
          </a:p>
          <a:p>
            <a:pPr algn="just"/>
            <a:r>
              <a:rPr lang="tr-TR" sz="2400" dirty="0" smtClean="0"/>
              <a:t>Alımı yapan </a:t>
            </a:r>
            <a:r>
              <a:rPr lang="tr-TR" sz="2400" dirty="0"/>
              <a:t>birim, bu alındıya dayanarak, ödemeye ve kendi giriş kayıtlarına esas olmak üzere Taşınır İşlem Fişi düzenler. </a:t>
            </a:r>
            <a:endParaRPr lang="tr-TR" sz="2400" dirty="0" smtClean="0"/>
          </a:p>
          <a:p>
            <a:pPr algn="just"/>
            <a:endParaRPr lang="tr-TR" sz="2400" dirty="0" smtClean="0"/>
          </a:p>
          <a:p>
            <a:pPr algn="just"/>
            <a:r>
              <a:rPr lang="tr-TR" sz="2400" dirty="0" smtClean="0"/>
              <a:t>Diğer birimlerden </a:t>
            </a:r>
            <a:r>
              <a:rPr lang="tr-TR" sz="2400" dirty="0"/>
              <a:t>alınan geçici alındılar, düzenlenen bu fişin idarede kalan nüshasına bağlanır. Alımı yapan birimce giriş </a:t>
            </a:r>
            <a:r>
              <a:rPr lang="tr-TR" sz="2400" dirty="0" smtClean="0"/>
              <a:t>kayıtları yapıldıktan </a:t>
            </a:r>
            <a:r>
              <a:rPr lang="tr-TR" sz="2400" dirty="0"/>
              <a:t>sonra düzenlenecek Taşınır İşlem Fişiyle de ilgili diğer birimler adına çıkış kaydedilir.</a:t>
            </a:r>
          </a:p>
        </p:txBody>
      </p:sp>
    </p:spTree>
    <p:extLst>
      <p:ext uri="{BB962C8B-B14F-4D97-AF65-F5344CB8AC3E}">
        <p14:creationId xmlns:p14="http://schemas.microsoft.com/office/powerpoint/2010/main" val="90897938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TotalTime>
  <Words>2024</Words>
  <Application>Microsoft Office PowerPoint</Application>
  <PresentationFormat>On-screen Show (4:3)</PresentationFormat>
  <Paragraphs>147</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Times New Roman</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Ümit</dc:creator>
  <cp:lastModifiedBy>word</cp:lastModifiedBy>
  <cp:revision>194</cp:revision>
  <dcterms:created xsi:type="dcterms:W3CDTF">2011-05-11T06:13:55Z</dcterms:created>
  <dcterms:modified xsi:type="dcterms:W3CDTF">2017-05-29T12:24:04Z</dcterms:modified>
</cp:coreProperties>
</file>