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7" r:id="rId2"/>
    <p:sldId id="261" r:id="rId3"/>
    <p:sldId id="260" r:id="rId4"/>
    <p:sldId id="286"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4" r:id="rId26"/>
    <p:sldId id="282" r:id="rId27"/>
    <p:sldId id="283" r:id="rId28"/>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732E6-440F-44CC-BEB5-D430EEE5936E}" type="datetimeFigureOut">
              <a:rPr lang="tr-TR" smtClean="0"/>
              <a:t>29.5.2017</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D4CDC-C689-4928-B965-DE6BB9F26E46}" type="slidenum">
              <a:rPr lang="tr-TR" smtClean="0"/>
              <a:t>‹#›</a:t>
            </a:fld>
            <a:endParaRPr lang="tr-TR"/>
          </a:p>
        </p:txBody>
      </p:sp>
    </p:spTree>
    <p:extLst>
      <p:ext uri="{BB962C8B-B14F-4D97-AF65-F5344CB8AC3E}">
        <p14:creationId xmlns:p14="http://schemas.microsoft.com/office/powerpoint/2010/main" val="167720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7691D282-FB03-4986-AB15-9367906BEDCC}" type="datetimeFigureOut">
              <a:rPr lang="tr-TR"/>
              <a:pPr>
                <a:defRPr/>
              </a:pPr>
              <a:t>29.5.2017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CFB883B-8D33-479F-B640-D1FEF83B4582}"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6DDD926-7D71-44F0-9779-5A116925D29C}" type="datetimeFigureOut">
              <a:rPr lang="tr-TR"/>
              <a:pPr>
                <a:defRPr/>
              </a:pPr>
              <a:t>29.5.2017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8378E76-0AA0-4FC8-AF4A-6782E62C7958}"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3315AE16-90C6-45D7-98FF-395E0CCB5AD1}" type="datetimeFigureOut">
              <a:rPr lang="tr-TR"/>
              <a:pPr>
                <a:defRPr/>
              </a:pPr>
              <a:t>29.5.2017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155622F-5706-4185-A914-22F6FF753888}"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292F7C3-25C6-4BA1-B491-D14C3257F52C}" type="datetimeFigureOut">
              <a:rPr lang="tr-TR"/>
              <a:pPr>
                <a:defRPr/>
              </a:pPr>
              <a:t>29.5.2017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BFD013D-5C99-4215-9948-0CF4EDCA4666}"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6B21E948-D879-4A61-9344-4B5064522F5D}" type="datetimeFigureOut">
              <a:rPr lang="tr-TR"/>
              <a:pPr>
                <a:defRPr/>
              </a:pPr>
              <a:t>29.5.2017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AB25C1B7-113A-489D-AA18-6E3ACA406F7E}"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D7D8D88E-9362-465E-8871-D88C1B7DD80B}" type="datetimeFigureOut">
              <a:rPr lang="tr-TR"/>
              <a:pPr>
                <a:defRPr/>
              </a:pPr>
              <a:t>29.5.2017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D77E5E5A-4030-460F-BD8B-A871F29B5F7E}"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E72CAE23-100B-454E-BAAF-E7C10E6F739B}" type="datetimeFigureOut">
              <a:rPr lang="tr-TR"/>
              <a:pPr>
                <a:defRPr/>
              </a:pPr>
              <a:t>29.5.2017</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1D205C56-301D-414F-8D0C-10AEDDCC1CD1}"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D44CE2E3-DAD4-4DD1-8296-85D498D5C302}" type="datetimeFigureOut">
              <a:rPr lang="tr-TR"/>
              <a:pPr>
                <a:defRPr/>
              </a:pPr>
              <a:t>29.5.2017</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0563050E-E2AD-4541-B6CA-6A39BAD5698A}"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336B0931-3AF8-4A8A-9CAB-D272708B7D07}" type="datetimeFigureOut">
              <a:rPr lang="tr-TR"/>
              <a:pPr>
                <a:defRPr/>
              </a:pPr>
              <a:t>29.5.2017</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15F5A66A-E346-405F-AC21-66E4E16AC033}"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6CF4782D-CBB1-457B-AF30-997A5F9465B0}" type="datetimeFigureOut">
              <a:rPr lang="tr-TR"/>
              <a:pPr>
                <a:defRPr/>
              </a:pPr>
              <a:t>29.5.2017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7AFFC756-9D84-4195-A7C3-99083CB68ADD}"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CFEA4290-548D-40B5-9C59-F7D8EB71F07B}" type="datetimeFigureOut">
              <a:rPr lang="tr-TR"/>
              <a:pPr>
                <a:defRPr/>
              </a:pPr>
              <a:t>29.5.2017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D03B528A-5CF5-4A14-B402-68729D0F3A70}"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r="-15000"/>
          </a:stretch>
        </a:blipFill>
        <a:effectLst/>
      </p:bgPr>
    </p:bg>
    <p:spTree>
      <p:nvGrpSpPr>
        <p:cNvPr id="1" name=""/>
        <p:cNvGrpSpPr/>
        <p:nvPr/>
      </p:nvGrpSpPr>
      <p:grpSpPr>
        <a:xfrm>
          <a:off x="0" y="0"/>
          <a:ext cx="0" cy="0"/>
          <a:chOff x="0" y="0"/>
          <a:chExt cx="0" cy="0"/>
        </a:xfrm>
      </p:grpSpPr>
      <p:sp>
        <p:nvSpPr>
          <p:cNvPr id="4098"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4099"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55AD25A-9B90-4817-98A8-64F380CEB9B9}" type="datetimeFigureOut">
              <a:rPr lang="tr-TR"/>
              <a:pPr>
                <a:defRPr/>
              </a:pPr>
              <a:t>29.5.2017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36FB162-90DD-4802-B2EF-BCE9E2B3850B}"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895398"/>
            <a:ext cx="2219739" cy="1456704"/>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2662" y="4572439"/>
            <a:ext cx="2484321" cy="1489224"/>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456" y="2879138"/>
            <a:ext cx="1575377" cy="1489224"/>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5171" y="2887364"/>
            <a:ext cx="2201510" cy="1464738"/>
          </a:xfrm>
          <a:prstGeom prst="rect">
            <a:avLst/>
          </a:prstGeom>
        </p:spPr>
      </p:pic>
      <p:pic>
        <p:nvPicPr>
          <p:cNvPr id="2" name="Resim 1"/>
          <p:cNvPicPr>
            <a:picLocks noChangeAspect="1"/>
          </p:cNvPicPr>
          <p:nvPr/>
        </p:nvPicPr>
        <p:blipFill>
          <a:blip r:embed="rId6" cstate="print"/>
          <a:stretch>
            <a:fillRect/>
          </a:stretch>
        </p:blipFill>
        <p:spPr>
          <a:xfrm>
            <a:off x="1043608" y="188640"/>
            <a:ext cx="7773074" cy="3384376"/>
          </a:xfrm>
          <a:prstGeom prst="rect">
            <a:avLst/>
          </a:prstGeom>
        </p:spPr>
      </p:pic>
      <p:sp>
        <p:nvSpPr>
          <p:cNvPr id="8" name="Dikdörtgen 7"/>
          <p:cNvSpPr/>
          <p:nvPr/>
        </p:nvSpPr>
        <p:spPr>
          <a:xfrm>
            <a:off x="4355976" y="6088559"/>
            <a:ext cx="5116213"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2400" b="1" cap="none" spc="0" dirty="0" smtClean="0">
                <a:ln/>
                <a:solidFill>
                  <a:schemeClr val="accent4"/>
                </a:solidFill>
                <a:effectLst/>
              </a:rPr>
              <a:t>Ümit ŞENOĞLU</a:t>
            </a:r>
          </a:p>
          <a:p>
            <a:pPr algn="ctr"/>
            <a:r>
              <a:rPr lang="tr-TR" sz="2000" b="1" dirty="0" smtClean="0">
                <a:ln/>
                <a:solidFill>
                  <a:schemeClr val="accent4"/>
                </a:solidFill>
              </a:rPr>
              <a:t>İdari ve Mali İşler Daire Başkanlığı</a:t>
            </a:r>
            <a:endParaRPr lang="tr-TR" sz="2000" b="1" cap="none" spc="0" dirty="0">
              <a:ln/>
              <a:solidFill>
                <a:schemeClr val="accent4"/>
              </a:solidFill>
              <a:effectLst/>
            </a:endParaRPr>
          </a:p>
        </p:txBody>
      </p:sp>
    </p:spTree>
    <p:extLst>
      <p:ext uri="{BB962C8B-B14F-4D97-AF65-F5344CB8AC3E}">
        <p14:creationId xmlns:p14="http://schemas.microsoft.com/office/powerpoint/2010/main" val="2021287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3533855" y="694460"/>
            <a:ext cx="5610145" cy="2127376"/>
          </a:xfrm>
          <a:prstGeom prst="rect">
            <a:avLst/>
          </a:prstGeom>
        </p:spPr>
      </p:pic>
      <p:sp>
        <p:nvSpPr>
          <p:cNvPr id="8" name="Dikdörtgen 7"/>
          <p:cNvSpPr/>
          <p:nvPr/>
        </p:nvSpPr>
        <p:spPr>
          <a:xfrm>
            <a:off x="1043609" y="2996952"/>
            <a:ext cx="7992888" cy="4093428"/>
          </a:xfrm>
          <a:prstGeom prst="rect">
            <a:avLst/>
          </a:prstGeom>
        </p:spPr>
        <p:txBody>
          <a:bodyPr wrap="square">
            <a:spAutoFit/>
          </a:bodyPr>
          <a:lstStyle/>
          <a:p>
            <a:r>
              <a:rPr lang="tr-TR" sz="2000" b="1" dirty="0" smtClean="0"/>
              <a:t>Harcama birimi seçilirken </a:t>
            </a:r>
            <a:r>
              <a:rPr lang="tr-TR" sz="2000" b="1" dirty="0"/>
              <a:t>2 sorunla </a:t>
            </a:r>
            <a:r>
              <a:rPr lang="tr-TR" sz="2000" b="1" dirty="0" smtClean="0"/>
              <a:t>karşılaşılabilmektedir</a:t>
            </a:r>
            <a:r>
              <a:rPr lang="tr-TR" sz="2000" b="1" dirty="0"/>
              <a:t>. </a:t>
            </a:r>
            <a:endParaRPr lang="tr-TR" sz="2000" dirty="0"/>
          </a:p>
          <a:p>
            <a:r>
              <a:rPr lang="tr-TR" sz="2000" dirty="0"/>
              <a:t>1) Devir işlemi yapmak istediğinizde </a:t>
            </a:r>
            <a:r>
              <a:rPr lang="tr-TR" sz="2000" b="1" dirty="0"/>
              <a:t>harcama birim kodu çıkmıyorsa </a:t>
            </a:r>
            <a:r>
              <a:rPr lang="tr-TR" sz="2000" dirty="0"/>
              <a:t>birimin </a:t>
            </a:r>
            <a:r>
              <a:rPr lang="tr-TR" sz="2000" b="1" dirty="0" smtClean="0"/>
              <a:t>aktifleşmesini </a:t>
            </a:r>
            <a:r>
              <a:rPr lang="tr-TR" sz="2000" dirty="0"/>
              <a:t>(görülmesini) sağlamak için </a:t>
            </a:r>
            <a:r>
              <a:rPr lang="tr-TR" sz="2000" dirty="0" smtClean="0"/>
              <a:t>SGB </a:t>
            </a:r>
            <a:r>
              <a:rPr lang="tr-TR" sz="2000" dirty="0"/>
              <a:t>Taşınır Kullanıcısına başvurmanız gerekmektedir. </a:t>
            </a:r>
          </a:p>
          <a:p>
            <a:r>
              <a:rPr lang="tr-TR" sz="2000" dirty="0"/>
              <a:t>2) Devir işlemi yapmak istediğinizde “Devir yapılmak istenilen kurum henüz sistemi kullanmamaktadır. Öncelikle Devir alacak kurumun sisteme dahil olabilmesi ve kendisine başka Harcama Biriminden devir yapılabilmesi için kurumun ambar tanımlarını yapması gerekir...” uyarısı gelirse ya </a:t>
            </a:r>
            <a:r>
              <a:rPr lang="tr-TR" sz="2000" b="1" dirty="0" smtClean="0"/>
              <a:t>yanlış </a:t>
            </a:r>
            <a:r>
              <a:rPr lang="tr-TR" sz="2000" b="1" dirty="0"/>
              <a:t>harcama birim koduna göndermek </a:t>
            </a:r>
            <a:r>
              <a:rPr lang="tr-TR" sz="2000" b="1" dirty="0" smtClean="0"/>
              <a:t>istemişsinizdir </a:t>
            </a:r>
            <a:r>
              <a:rPr lang="tr-TR" sz="2000" b="1" dirty="0"/>
              <a:t>ya da </a:t>
            </a:r>
            <a:r>
              <a:rPr lang="tr-TR" sz="2000" b="1" dirty="0" smtClean="0"/>
              <a:t>karşı </a:t>
            </a:r>
            <a:r>
              <a:rPr lang="tr-TR" sz="2000" b="1" dirty="0"/>
              <a:t>birimde uyarıda yazdığı gibi ambar tanımı yoktur</a:t>
            </a:r>
            <a:r>
              <a:rPr lang="tr-TR" sz="2000" dirty="0"/>
              <a:t>. Ambar tanımı yoksa diğer birimle irtibata geçip yeni ambar açtırmanız gerekmektedir. </a:t>
            </a:r>
          </a:p>
          <a:p>
            <a:pPr algn="just"/>
            <a:endParaRPr lang="tr-TR" sz="2000" dirty="0"/>
          </a:p>
        </p:txBody>
      </p:sp>
    </p:spTree>
    <p:extLst>
      <p:ext uri="{BB962C8B-B14F-4D97-AF65-F5344CB8AC3E}">
        <p14:creationId xmlns:p14="http://schemas.microsoft.com/office/powerpoint/2010/main" val="414499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209288" y="3140968"/>
            <a:ext cx="7755200" cy="2862322"/>
          </a:xfrm>
          <a:prstGeom prst="rect">
            <a:avLst/>
          </a:prstGeom>
        </p:spPr>
        <p:txBody>
          <a:bodyPr wrap="square">
            <a:spAutoFit/>
          </a:bodyPr>
          <a:lstStyle/>
          <a:p>
            <a:pPr algn="just"/>
            <a:r>
              <a:rPr lang="tr-TR" sz="2000" dirty="0" smtClean="0"/>
              <a:t>İşlem kaydedildiğinde Onaysız </a:t>
            </a:r>
            <a:r>
              <a:rPr lang="tr-TR" sz="2000" dirty="0"/>
              <a:t>TİF oluşur ve </a:t>
            </a:r>
            <a:r>
              <a:rPr lang="tr-TR" sz="2000" b="1" dirty="0"/>
              <a:t>“Onaylama </a:t>
            </a:r>
            <a:r>
              <a:rPr lang="tr-TR" sz="2000" b="1" dirty="0" smtClean="0"/>
              <a:t>İşlemleri</a:t>
            </a:r>
            <a:r>
              <a:rPr lang="tr-TR" sz="2000" b="1" dirty="0"/>
              <a:t>” </a:t>
            </a:r>
            <a:r>
              <a:rPr lang="tr-TR" sz="2000" dirty="0"/>
              <a:t>bölümünden </a:t>
            </a:r>
            <a:r>
              <a:rPr lang="tr-TR" sz="2000" dirty="0" smtClean="0"/>
              <a:t>TİF çeşidi olarak Çıkış </a:t>
            </a:r>
            <a:r>
              <a:rPr lang="tr-TR" sz="2000" dirty="0" err="1" smtClean="0"/>
              <a:t>Tifleri</a:t>
            </a:r>
            <a:r>
              <a:rPr lang="tr-TR" sz="2000" dirty="0" smtClean="0"/>
              <a:t> seçilir. İlgili </a:t>
            </a:r>
            <a:r>
              <a:rPr lang="tr-TR" sz="2000" dirty="0" err="1" smtClean="0"/>
              <a:t>Tif</a:t>
            </a:r>
            <a:r>
              <a:rPr lang="tr-TR" sz="2000" dirty="0" smtClean="0"/>
              <a:t> seçilerek Onayla butonuna tıklanır. </a:t>
            </a:r>
            <a:r>
              <a:rPr lang="tr-TR" sz="2000" dirty="0"/>
              <a:t>(Onaylandığı anda devralan birimde onaysız otomatik devralma </a:t>
            </a:r>
            <a:r>
              <a:rPr lang="tr-TR" sz="2000" dirty="0" err="1"/>
              <a:t>TİFi</a:t>
            </a:r>
            <a:r>
              <a:rPr lang="tr-TR" sz="2000" dirty="0"/>
              <a:t> oluşacaktır.) </a:t>
            </a:r>
            <a:endParaRPr lang="tr-TR" sz="2000" dirty="0" smtClean="0"/>
          </a:p>
          <a:p>
            <a:pPr algn="just"/>
            <a:endParaRPr lang="tr-TR" sz="2000" dirty="0" smtClean="0"/>
          </a:p>
          <a:p>
            <a:pPr algn="just"/>
            <a:r>
              <a:rPr lang="tr-TR" sz="2000" dirty="0" smtClean="0"/>
              <a:t>Aynı </a:t>
            </a:r>
            <a:r>
              <a:rPr lang="tr-TR" sz="2000" dirty="0"/>
              <a:t>muhasebe birimine bağlı birimler arası devir işlemlerinde devretme </a:t>
            </a:r>
            <a:r>
              <a:rPr lang="tr-TR" sz="2000" dirty="0" err="1"/>
              <a:t>TİFi</a:t>
            </a:r>
            <a:r>
              <a:rPr lang="tr-TR" sz="2000" dirty="0"/>
              <a:t> </a:t>
            </a:r>
            <a:r>
              <a:rPr lang="tr-TR" sz="2000" dirty="0" err="1"/>
              <a:t>HYS’ye</a:t>
            </a:r>
            <a:r>
              <a:rPr lang="tr-TR" sz="2000" dirty="0"/>
              <a:t> gönderilmez. Farklı muhasebe birimine bağlı birimler arası devir işlemlerinde ise devretme </a:t>
            </a:r>
            <a:r>
              <a:rPr lang="tr-TR" sz="2000" dirty="0" err="1"/>
              <a:t>TİFi</a:t>
            </a:r>
            <a:r>
              <a:rPr lang="tr-TR" sz="2000" dirty="0"/>
              <a:t> </a:t>
            </a:r>
            <a:r>
              <a:rPr lang="tr-TR" sz="2000" dirty="0" err="1"/>
              <a:t>HYS’ye</a:t>
            </a:r>
            <a:r>
              <a:rPr lang="tr-TR" sz="2000" dirty="0"/>
              <a:t> gönderilmelidir. </a:t>
            </a:r>
          </a:p>
        </p:txBody>
      </p:sp>
      <p:pic>
        <p:nvPicPr>
          <p:cNvPr id="2" name="Resim 1"/>
          <p:cNvPicPr>
            <a:picLocks noChangeAspect="1"/>
          </p:cNvPicPr>
          <p:nvPr/>
        </p:nvPicPr>
        <p:blipFill rotWithShape="1">
          <a:blip r:embed="rId2"/>
          <a:srcRect l="823" t="16712" r="50702" b="43785"/>
          <a:stretch/>
        </p:blipFill>
        <p:spPr>
          <a:xfrm>
            <a:off x="1209289" y="745832"/>
            <a:ext cx="4730864" cy="2088232"/>
          </a:xfrm>
          <a:prstGeom prst="rect">
            <a:avLst/>
          </a:prstGeom>
        </p:spPr>
      </p:pic>
      <p:sp>
        <p:nvSpPr>
          <p:cNvPr id="4" name="Dikdörtgen 3"/>
          <p:cNvSpPr/>
          <p:nvPr/>
        </p:nvSpPr>
        <p:spPr>
          <a:xfrm>
            <a:off x="5940153" y="974340"/>
            <a:ext cx="3138835" cy="1631216"/>
          </a:xfrm>
          <a:prstGeom prst="rect">
            <a:avLst/>
          </a:prstGeom>
          <a:solidFill>
            <a:srgbClr val="FFC000"/>
          </a:solidFill>
        </p:spPr>
        <p:txBody>
          <a:bodyPr wrap="square">
            <a:spAutoFit/>
          </a:bodyPr>
          <a:lstStyle/>
          <a:p>
            <a:r>
              <a:rPr lang="tr-TR" sz="2000" smtClean="0"/>
              <a:t>Üniversitemizde Harcama </a:t>
            </a:r>
            <a:r>
              <a:rPr lang="tr-TR" sz="2000" dirty="0" smtClean="0"/>
              <a:t>birimleri arasında devir işleminde Üst Yönetim onayı olmadan  2017 parasal limiti 66.000 ₺</a:t>
            </a:r>
            <a:endParaRPr lang="tr-TR" sz="2000" dirty="0"/>
          </a:p>
        </p:txBody>
      </p:sp>
    </p:spTree>
    <p:extLst>
      <p:ext uri="{BB962C8B-B14F-4D97-AF65-F5344CB8AC3E}">
        <p14:creationId xmlns:p14="http://schemas.microsoft.com/office/powerpoint/2010/main" val="149784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259632" y="1124744"/>
            <a:ext cx="7755200" cy="1631216"/>
          </a:xfrm>
          <a:prstGeom prst="rect">
            <a:avLst/>
          </a:prstGeom>
        </p:spPr>
        <p:txBody>
          <a:bodyPr wrap="square">
            <a:spAutoFit/>
          </a:bodyPr>
          <a:lstStyle/>
          <a:p>
            <a:r>
              <a:rPr lang="tr-TR" sz="2000" dirty="0" smtClean="0"/>
              <a:t>Harcama birimleri arasında devir işlemindeki yol izlenir. Sadece </a:t>
            </a:r>
            <a:endParaRPr lang="tr-TR" sz="2000" dirty="0"/>
          </a:p>
          <a:p>
            <a:r>
              <a:rPr lang="tr-TR" sz="2000" dirty="0"/>
              <a:t>Devir türü seçiniz bölümünde </a:t>
            </a:r>
            <a:r>
              <a:rPr lang="tr-TR" sz="2000" b="1" dirty="0"/>
              <a:t>“Kurumlar Arası Devir </a:t>
            </a:r>
            <a:r>
              <a:rPr lang="tr-TR" sz="2000" b="1" dirty="0" smtClean="0"/>
              <a:t>İşlemi</a:t>
            </a:r>
            <a:r>
              <a:rPr lang="tr-TR" sz="2000" b="1" dirty="0"/>
              <a:t>” </a:t>
            </a:r>
            <a:r>
              <a:rPr lang="tr-TR" sz="2000" dirty="0"/>
              <a:t>kutucuğu işaretlenir. </a:t>
            </a:r>
            <a:endParaRPr lang="tr-TR" sz="2000" dirty="0" smtClean="0"/>
          </a:p>
          <a:p>
            <a:r>
              <a:rPr lang="tr-TR" sz="2000" dirty="0" smtClean="0"/>
              <a:t>Kutucuk </a:t>
            </a:r>
            <a:r>
              <a:rPr lang="tr-TR" sz="2000" dirty="0"/>
              <a:t>işaretlendiğinde aşağıdaki pencere açılır. Bütçe tipi, Daire, Saymanlık ve Harcama Birimi seçilir. </a:t>
            </a:r>
          </a:p>
        </p:txBody>
      </p:sp>
      <p:sp>
        <p:nvSpPr>
          <p:cNvPr id="4" name="Dikdörtgen 3"/>
          <p:cNvSpPr/>
          <p:nvPr/>
        </p:nvSpPr>
        <p:spPr>
          <a:xfrm>
            <a:off x="1619672" y="668680"/>
            <a:ext cx="4933915" cy="369332"/>
          </a:xfrm>
          <a:prstGeom prst="rect">
            <a:avLst/>
          </a:prstGeom>
        </p:spPr>
        <p:txBody>
          <a:bodyPr wrap="none">
            <a:spAutoFit/>
          </a:bodyPr>
          <a:lstStyle/>
          <a:p>
            <a:r>
              <a:rPr lang="tr-TR" dirty="0" smtClean="0">
                <a:solidFill>
                  <a:srgbClr val="FF0000"/>
                </a:solidFill>
              </a:rPr>
              <a:t>KURUMLARARASI DEVİR ÇIKIŞI YAPILMASI</a:t>
            </a:r>
            <a:endParaRPr lang="tr-TR" dirty="0">
              <a:solidFill>
                <a:srgbClr val="FF0000"/>
              </a:solidFill>
            </a:endParaRPr>
          </a:p>
        </p:txBody>
      </p:sp>
      <p:pic>
        <p:nvPicPr>
          <p:cNvPr id="3" name="Resim 2"/>
          <p:cNvPicPr>
            <a:picLocks noChangeAspect="1"/>
          </p:cNvPicPr>
          <p:nvPr/>
        </p:nvPicPr>
        <p:blipFill rotWithShape="1">
          <a:blip r:embed="rId2"/>
          <a:srcRect t="17172" r="38727"/>
          <a:stretch/>
        </p:blipFill>
        <p:spPr>
          <a:xfrm>
            <a:off x="1331640" y="2755960"/>
            <a:ext cx="4608512" cy="1978851"/>
          </a:xfrm>
          <a:prstGeom prst="rect">
            <a:avLst/>
          </a:prstGeom>
        </p:spPr>
      </p:pic>
      <p:sp>
        <p:nvSpPr>
          <p:cNvPr id="6" name="Dikdörtgen 5"/>
          <p:cNvSpPr/>
          <p:nvPr/>
        </p:nvSpPr>
        <p:spPr>
          <a:xfrm>
            <a:off x="1259632" y="4734811"/>
            <a:ext cx="7596581" cy="1754326"/>
          </a:xfrm>
          <a:prstGeom prst="rect">
            <a:avLst/>
          </a:prstGeom>
        </p:spPr>
        <p:txBody>
          <a:bodyPr wrap="square">
            <a:spAutoFit/>
          </a:bodyPr>
          <a:lstStyle/>
          <a:p>
            <a:pPr algn="just"/>
            <a:r>
              <a:rPr lang="tr-TR" dirty="0"/>
              <a:t>Malzemeler eklendikten ve gerekli bilgiler girildikten sonra “Kaydet” butonuna basılır ve devretme işlemi tamamlanır.</a:t>
            </a:r>
          </a:p>
          <a:p>
            <a:pPr algn="just"/>
            <a:r>
              <a:rPr lang="tr-TR" dirty="0" smtClean="0"/>
              <a:t>Onaysız </a:t>
            </a:r>
            <a:r>
              <a:rPr lang="tr-TR" dirty="0"/>
              <a:t>TİF oluşur ve “Onaylama </a:t>
            </a:r>
            <a:r>
              <a:rPr lang="tr-TR" dirty="0" smtClean="0"/>
              <a:t>İşlemleri</a:t>
            </a:r>
            <a:r>
              <a:rPr lang="tr-TR" dirty="0"/>
              <a:t>” bölümünden gerekli kontroller yapıldıktan sonra onaylanması gerekir.</a:t>
            </a:r>
          </a:p>
          <a:p>
            <a:pPr algn="just"/>
            <a:r>
              <a:rPr lang="tr-TR" dirty="0" smtClean="0"/>
              <a:t>Oluşan </a:t>
            </a:r>
            <a:r>
              <a:rPr lang="tr-TR" dirty="0"/>
              <a:t>TİF </a:t>
            </a:r>
            <a:r>
              <a:rPr lang="tr-TR" dirty="0" err="1"/>
              <a:t>HYS’ye</a:t>
            </a:r>
            <a:r>
              <a:rPr lang="tr-TR" dirty="0"/>
              <a:t> gönderilmelidir. (Aynı muhasebeden hizmet alınıyorsa </a:t>
            </a:r>
            <a:r>
              <a:rPr lang="tr-TR" dirty="0" err="1"/>
              <a:t>HYS’ye</a:t>
            </a:r>
            <a:r>
              <a:rPr lang="tr-TR" dirty="0"/>
              <a:t> gönderilmez.)</a:t>
            </a:r>
          </a:p>
        </p:txBody>
      </p:sp>
      <p:sp>
        <p:nvSpPr>
          <p:cNvPr id="7" name="Dikdörtgen 6"/>
          <p:cNvSpPr/>
          <p:nvPr/>
        </p:nvSpPr>
        <p:spPr>
          <a:xfrm>
            <a:off x="6012160" y="2755960"/>
            <a:ext cx="3138835" cy="1938992"/>
          </a:xfrm>
          <a:prstGeom prst="rect">
            <a:avLst/>
          </a:prstGeom>
          <a:solidFill>
            <a:srgbClr val="FFC000"/>
          </a:solidFill>
        </p:spPr>
        <p:txBody>
          <a:bodyPr wrap="square">
            <a:spAutoFit/>
          </a:bodyPr>
          <a:lstStyle/>
          <a:p>
            <a:r>
              <a:rPr lang="tr-TR" sz="2000" dirty="0" smtClean="0"/>
              <a:t>Kamu idareleri arasında devir işleminde Üst Yönetim onayı olmadan  2017 parasal limiti Üniversitemiz harcama birimleri için 12.750 ₺</a:t>
            </a:r>
            <a:endParaRPr lang="tr-TR" sz="2000" dirty="0"/>
          </a:p>
        </p:txBody>
      </p:sp>
    </p:spTree>
    <p:extLst>
      <p:ext uri="{BB962C8B-B14F-4D97-AF65-F5344CB8AC3E}">
        <p14:creationId xmlns:p14="http://schemas.microsoft.com/office/powerpoint/2010/main" val="394383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259632" y="1124744"/>
            <a:ext cx="7755200" cy="1015663"/>
          </a:xfrm>
          <a:prstGeom prst="rect">
            <a:avLst/>
          </a:prstGeom>
        </p:spPr>
        <p:txBody>
          <a:bodyPr wrap="square">
            <a:spAutoFit/>
          </a:bodyPr>
          <a:lstStyle/>
          <a:p>
            <a:r>
              <a:rPr lang="tr-TR" sz="2000" dirty="0"/>
              <a:t>Bu işlem </a:t>
            </a:r>
            <a:r>
              <a:rPr lang="tr-TR" sz="2000" b="1" dirty="0"/>
              <a:t>“</a:t>
            </a:r>
            <a:r>
              <a:rPr lang="tr-TR" sz="2000" b="1" dirty="0" smtClean="0"/>
              <a:t>Taşınır </a:t>
            </a:r>
            <a:r>
              <a:rPr lang="tr-TR" sz="2000" b="1" dirty="0"/>
              <a:t>Mal </a:t>
            </a:r>
            <a:r>
              <a:rPr lang="tr-TR" sz="2000" b="1" dirty="0" smtClean="0"/>
              <a:t>İşlemleri</a:t>
            </a:r>
            <a:r>
              <a:rPr lang="tr-TR" sz="2000" b="1" dirty="0"/>
              <a:t>”&gt;”</a:t>
            </a:r>
            <a:r>
              <a:rPr lang="tr-TR" sz="2000" b="1" dirty="0" smtClean="0"/>
              <a:t>Çıkış İşlemi</a:t>
            </a:r>
            <a:r>
              <a:rPr lang="tr-TR" sz="2000" b="1" dirty="0"/>
              <a:t>”&gt;”Ambarlar arası devir” </a:t>
            </a:r>
            <a:r>
              <a:rPr lang="tr-TR" sz="2000" dirty="0"/>
              <a:t>bölümünden yapılmaktadır. </a:t>
            </a:r>
          </a:p>
          <a:p>
            <a:r>
              <a:rPr lang="nb-NO" sz="2000" dirty="0"/>
              <a:t>Öncelikle </a:t>
            </a:r>
            <a:r>
              <a:rPr lang="nb-NO" sz="2000" b="1" dirty="0"/>
              <a:t>“Devreden Ambar” </a:t>
            </a:r>
            <a:r>
              <a:rPr lang="nb-NO" sz="2000" dirty="0"/>
              <a:t>bilgisinin seçilmesi gerekmektedir. </a:t>
            </a:r>
          </a:p>
        </p:txBody>
      </p:sp>
      <p:sp>
        <p:nvSpPr>
          <p:cNvPr id="4" name="Dikdörtgen 3"/>
          <p:cNvSpPr/>
          <p:nvPr/>
        </p:nvSpPr>
        <p:spPr>
          <a:xfrm>
            <a:off x="1619672" y="668680"/>
            <a:ext cx="3736920" cy="369332"/>
          </a:xfrm>
          <a:prstGeom prst="rect">
            <a:avLst/>
          </a:prstGeom>
        </p:spPr>
        <p:txBody>
          <a:bodyPr wrap="none">
            <a:spAutoFit/>
          </a:bodyPr>
          <a:lstStyle/>
          <a:p>
            <a:r>
              <a:rPr lang="tr-TR" dirty="0">
                <a:solidFill>
                  <a:srgbClr val="FF0000"/>
                </a:solidFill>
              </a:rPr>
              <a:t>AMBARLARARASI </a:t>
            </a:r>
            <a:r>
              <a:rPr lang="tr-TR" dirty="0" smtClean="0">
                <a:solidFill>
                  <a:srgbClr val="FF0000"/>
                </a:solidFill>
              </a:rPr>
              <a:t>DEVİR İŞLEMİ</a:t>
            </a:r>
            <a:endParaRPr lang="tr-TR" dirty="0">
              <a:solidFill>
                <a:srgbClr val="FF0000"/>
              </a:solidFill>
            </a:endParaRPr>
          </a:p>
        </p:txBody>
      </p:sp>
      <p:sp>
        <p:nvSpPr>
          <p:cNvPr id="6" name="Dikdörtgen 5"/>
          <p:cNvSpPr/>
          <p:nvPr/>
        </p:nvSpPr>
        <p:spPr>
          <a:xfrm>
            <a:off x="1278482" y="3789040"/>
            <a:ext cx="7596581" cy="2862322"/>
          </a:xfrm>
          <a:prstGeom prst="rect">
            <a:avLst/>
          </a:prstGeom>
        </p:spPr>
        <p:txBody>
          <a:bodyPr wrap="square">
            <a:spAutoFit/>
          </a:bodyPr>
          <a:lstStyle/>
          <a:p>
            <a:pPr algn="just"/>
            <a:r>
              <a:rPr lang="tr-TR" dirty="0" smtClean="0"/>
              <a:t>  Harcama birimleri arası devir işleminde olduğu gibi malzeme seçimi yapılır.</a:t>
            </a:r>
          </a:p>
          <a:p>
            <a:r>
              <a:rPr lang="tr-TR" b="1" dirty="0" smtClean="0"/>
              <a:t>  “</a:t>
            </a:r>
            <a:r>
              <a:rPr lang="tr-TR" b="1" dirty="0"/>
              <a:t>Devredilecek Ambar” </a:t>
            </a:r>
            <a:r>
              <a:rPr lang="tr-TR" dirty="0"/>
              <a:t>ve diğer bilgilerin girişi yapılır ve </a:t>
            </a:r>
            <a:r>
              <a:rPr lang="tr-TR" b="1" dirty="0"/>
              <a:t>“Kaydet” </a:t>
            </a:r>
            <a:r>
              <a:rPr lang="tr-TR" dirty="0"/>
              <a:t>butonuna basılır. </a:t>
            </a:r>
            <a:r>
              <a:rPr lang="tr-TR" dirty="0" smtClean="0"/>
              <a:t>Onaysız </a:t>
            </a:r>
            <a:r>
              <a:rPr lang="tr-TR" dirty="0" err="1"/>
              <a:t>Ambarlararası</a:t>
            </a:r>
            <a:r>
              <a:rPr lang="tr-TR" dirty="0"/>
              <a:t> devir çıkış </a:t>
            </a:r>
            <a:r>
              <a:rPr lang="tr-TR" dirty="0" err="1"/>
              <a:t>TİFi</a:t>
            </a:r>
            <a:r>
              <a:rPr lang="tr-TR" dirty="0"/>
              <a:t> oluşur. </a:t>
            </a:r>
            <a:endParaRPr lang="tr-TR" dirty="0" smtClean="0"/>
          </a:p>
          <a:p>
            <a:r>
              <a:rPr lang="tr-TR" dirty="0" smtClean="0"/>
              <a:t>  Onaylama </a:t>
            </a:r>
            <a:r>
              <a:rPr lang="tr-TR" dirty="0"/>
              <a:t>İşlemleri bölümünden gerekli kontroller yapıldıktan sonra onaylanır. </a:t>
            </a:r>
          </a:p>
          <a:p>
            <a:r>
              <a:rPr lang="tr-TR" dirty="0" smtClean="0"/>
              <a:t>  Onaylı </a:t>
            </a:r>
            <a:r>
              <a:rPr lang="tr-TR" dirty="0" err="1"/>
              <a:t>TİFin</a:t>
            </a:r>
            <a:r>
              <a:rPr lang="tr-TR" dirty="0"/>
              <a:t> </a:t>
            </a:r>
            <a:r>
              <a:rPr lang="tr-TR" dirty="0" err="1"/>
              <a:t>HYS’ye</a:t>
            </a:r>
            <a:r>
              <a:rPr lang="tr-TR" dirty="0"/>
              <a:t> gönderilmesine gerek yoktur. </a:t>
            </a:r>
          </a:p>
          <a:p>
            <a:pPr algn="just"/>
            <a:r>
              <a:rPr lang="tr-TR" u="sng" dirty="0" smtClean="0"/>
              <a:t>  Ambarlar </a:t>
            </a:r>
            <a:r>
              <a:rPr lang="tr-TR" u="sng" dirty="0"/>
              <a:t>arası devir alma </a:t>
            </a:r>
            <a:r>
              <a:rPr lang="tr-TR" u="sng" dirty="0" err="1"/>
              <a:t>TİFi</a:t>
            </a:r>
            <a:r>
              <a:rPr lang="tr-TR" u="sng" dirty="0"/>
              <a:t> </a:t>
            </a:r>
            <a:r>
              <a:rPr lang="tr-TR" b="1" u="sng" dirty="0"/>
              <a:t>manuel </a:t>
            </a:r>
            <a:r>
              <a:rPr lang="tr-TR" b="1" u="sng" dirty="0" smtClean="0"/>
              <a:t>şekilde oluşturulmaz</a:t>
            </a:r>
            <a:r>
              <a:rPr lang="tr-TR" u="sng" dirty="0"/>
              <a:t>. Ambarlar arası devretme </a:t>
            </a:r>
            <a:r>
              <a:rPr lang="tr-TR" u="sng" dirty="0" err="1"/>
              <a:t>TİFi</a:t>
            </a:r>
            <a:r>
              <a:rPr lang="tr-TR" u="sng" dirty="0"/>
              <a:t> onaylandığı anda </a:t>
            </a:r>
            <a:r>
              <a:rPr lang="tr-TR" b="1" u="sng" dirty="0"/>
              <a:t>otomatik </a:t>
            </a:r>
            <a:r>
              <a:rPr lang="tr-TR" u="sng" dirty="0"/>
              <a:t>olarak oluşur. Bu işlem muhasebe işlemine tabi değildir. </a:t>
            </a:r>
          </a:p>
        </p:txBody>
      </p:sp>
      <p:pic>
        <p:nvPicPr>
          <p:cNvPr id="2" name="Resim 1"/>
          <p:cNvPicPr>
            <a:picLocks noChangeAspect="1"/>
          </p:cNvPicPr>
          <p:nvPr/>
        </p:nvPicPr>
        <p:blipFill rotWithShape="1">
          <a:blip r:embed="rId2"/>
          <a:srcRect t="15082" r="10821" b="43445"/>
          <a:stretch/>
        </p:blipFill>
        <p:spPr>
          <a:xfrm>
            <a:off x="1385777" y="2140407"/>
            <a:ext cx="7434695" cy="1648633"/>
          </a:xfrm>
          <a:prstGeom prst="rect">
            <a:avLst/>
          </a:prstGeom>
        </p:spPr>
      </p:pic>
    </p:spTree>
    <p:extLst>
      <p:ext uri="{BB962C8B-B14F-4D97-AF65-F5344CB8AC3E}">
        <p14:creationId xmlns:p14="http://schemas.microsoft.com/office/powerpoint/2010/main" val="2380104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259632" y="1124744"/>
            <a:ext cx="7755200" cy="2246769"/>
          </a:xfrm>
          <a:prstGeom prst="rect">
            <a:avLst/>
          </a:prstGeom>
        </p:spPr>
        <p:txBody>
          <a:bodyPr wrap="square">
            <a:spAutoFit/>
          </a:bodyPr>
          <a:lstStyle/>
          <a:p>
            <a:pPr algn="just"/>
            <a:r>
              <a:rPr lang="tr-TR" sz="2000" dirty="0"/>
              <a:t>Tüketim malzemelerinin özelliklerinde, ağırlıklarında veya miktarlarında meydana </a:t>
            </a:r>
            <a:r>
              <a:rPr lang="tr-TR" sz="2000" dirty="0" smtClean="0"/>
              <a:t>gelen değişmeler </a:t>
            </a:r>
            <a:r>
              <a:rPr lang="tr-TR" sz="2000" dirty="0"/>
              <a:t>nedeniyle oluşan fireler, sayımda noksan çıkan taşınırlar, çalınma, kaybolma gibi nedenlerle yok </a:t>
            </a:r>
            <a:r>
              <a:rPr lang="tr-TR" sz="2000" dirty="0" smtClean="0"/>
              <a:t>olan taşınırlar </a:t>
            </a:r>
            <a:r>
              <a:rPr lang="tr-TR" sz="2000" dirty="0"/>
              <a:t>ya da yıpranma, kırılma veya bozulma gibi nedenlerle kullanılamaz hale gelen taşınırlar ile canlı taşınırın</a:t>
            </a:r>
          </a:p>
          <a:p>
            <a:pPr algn="just"/>
            <a:r>
              <a:rPr lang="tr-TR" sz="2000" dirty="0"/>
              <a:t>ölmesi halinde, Kayıttan Düşme Teklif ve Onay Tutanağı ve Taşınır İşlem Fişi düzenlenerek kayıtlardan çıkarılır.</a:t>
            </a:r>
            <a:endParaRPr lang="nb-NO" sz="2000" dirty="0"/>
          </a:p>
        </p:txBody>
      </p:sp>
      <p:sp>
        <p:nvSpPr>
          <p:cNvPr id="4" name="Dikdörtgen 3"/>
          <p:cNvSpPr/>
          <p:nvPr/>
        </p:nvSpPr>
        <p:spPr>
          <a:xfrm>
            <a:off x="1619672" y="668680"/>
            <a:ext cx="3446200" cy="369332"/>
          </a:xfrm>
          <a:prstGeom prst="rect">
            <a:avLst/>
          </a:prstGeom>
        </p:spPr>
        <p:txBody>
          <a:bodyPr wrap="none">
            <a:spAutoFit/>
          </a:bodyPr>
          <a:lstStyle/>
          <a:p>
            <a:r>
              <a:rPr lang="tr-TR" dirty="0" smtClean="0">
                <a:solidFill>
                  <a:srgbClr val="FF0000"/>
                </a:solidFill>
              </a:rPr>
              <a:t>KAYITTAN DÜŞME İŞLEMLERİ</a:t>
            </a:r>
            <a:endParaRPr lang="tr-TR" dirty="0">
              <a:solidFill>
                <a:srgbClr val="FF0000"/>
              </a:solidFill>
            </a:endParaRPr>
          </a:p>
        </p:txBody>
      </p:sp>
      <p:sp>
        <p:nvSpPr>
          <p:cNvPr id="7" name="Dikdörtgen 6"/>
          <p:cNvSpPr/>
          <p:nvPr/>
        </p:nvSpPr>
        <p:spPr>
          <a:xfrm>
            <a:off x="1259632" y="3861048"/>
            <a:ext cx="7755200" cy="1938992"/>
          </a:xfrm>
          <a:prstGeom prst="rect">
            <a:avLst/>
          </a:prstGeom>
        </p:spPr>
        <p:txBody>
          <a:bodyPr wrap="square">
            <a:spAutoFit/>
          </a:bodyPr>
          <a:lstStyle/>
          <a:p>
            <a:pPr algn="just"/>
            <a:r>
              <a:rPr lang="tr-TR" sz="2000" dirty="0"/>
              <a:t>Eskimiş, solmuş, yırtılmış ve kullanılamayacak duruma gelmiş bayrakların Türk Bayrağı Tüzüğünün 38 </a:t>
            </a:r>
            <a:r>
              <a:rPr lang="tr-TR" sz="2000" dirty="0" smtClean="0"/>
              <a:t>inci maddesi </a:t>
            </a:r>
            <a:r>
              <a:rPr lang="tr-TR" sz="2000" dirty="0"/>
              <a:t>uyarınca çıkarılan Eskimiş, Solmuş, Yırtılmış ve Kullanılamayacak Duruma Gelmiş Bayrakların Yok </a:t>
            </a:r>
            <a:r>
              <a:rPr lang="tr-TR" sz="2000" dirty="0" smtClean="0"/>
              <a:t>Edilmesi Usul </a:t>
            </a:r>
            <a:r>
              <a:rPr lang="tr-TR" sz="2000" dirty="0"/>
              <a:t>ve Esaslarını Gösterir Yönetmelik hükümleri gereğince ilgili yerlere teslim edilmesinde de </a:t>
            </a:r>
            <a:r>
              <a:rPr lang="tr-TR" sz="2000" dirty="0" smtClean="0"/>
              <a:t>kayıttan düşme işlemi uygulanır</a:t>
            </a:r>
            <a:r>
              <a:rPr lang="tr-TR" sz="2000" dirty="0"/>
              <a:t>.</a:t>
            </a:r>
            <a:endParaRPr lang="nb-NO" sz="2000" dirty="0"/>
          </a:p>
        </p:txBody>
      </p:sp>
    </p:spTree>
    <p:extLst>
      <p:ext uri="{BB962C8B-B14F-4D97-AF65-F5344CB8AC3E}">
        <p14:creationId xmlns:p14="http://schemas.microsoft.com/office/powerpoint/2010/main" val="164976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230652" y="1628800"/>
            <a:ext cx="7755200" cy="1323439"/>
          </a:xfrm>
          <a:prstGeom prst="rect">
            <a:avLst/>
          </a:prstGeom>
        </p:spPr>
        <p:txBody>
          <a:bodyPr wrap="square">
            <a:spAutoFit/>
          </a:bodyPr>
          <a:lstStyle/>
          <a:p>
            <a:pPr algn="just"/>
            <a:r>
              <a:rPr lang="tr-TR" sz="2000" dirty="0"/>
              <a:t>Garanti veya sigorta taahhütnamesi kapsamında yenisi ile </a:t>
            </a:r>
            <a:r>
              <a:rPr lang="tr-TR" sz="2000" dirty="0" smtClean="0"/>
              <a:t>değiştirilmek üzere </a:t>
            </a:r>
            <a:r>
              <a:rPr lang="tr-TR" sz="2000" dirty="0"/>
              <a:t>yüklenicisine iade edilen taşınırlar Kayıttan Düşme Teklif ve Onay Tutanağına dayanılarak düzenlenecek </a:t>
            </a:r>
            <a:r>
              <a:rPr lang="tr-TR" sz="2000" dirty="0" smtClean="0"/>
              <a:t>Taşınır İşlem </a:t>
            </a:r>
            <a:r>
              <a:rPr lang="tr-TR" sz="2000" dirty="0"/>
              <a:t>Fişiyle kayıtlardan çıkarılır ve yenisi kayıtlara alınır.</a:t>
            </a:r>
            <a:endParaRPr lang="nb-NO" sz="2000" dirty="0"/>
          </a:p>
        </p:txBody>
      </p:sp>
      <p:sp>
        <p:nvSpPr>
          <p:cNvPr id="7" name="Dikdörtgen 6"/>
          <p:cNvSpPr/>
          <p:nvPr/>
        </p:nvSpPr>
        <p:spPr>
          <a:xfrm>
            <a:off x="1230652" y="3429000"/>
            <a:ext cx="7755200" cy="2246769"/>
          </a:xfrm>
          <a:prstGeom prst="rect">
            <a:avLst/>
          </a:prstGeom>
        </p:spPr>
        <p:txBody>
          <a:bodyPr wrap="square">
            <a:spAutoFit/>
          </a:bodyPr>
          <a:lstStyle/>
          <a:p>
            <a:pPr algn="just"/>
            <a:r>
              <a:rPr lang="tr-TR" sz="2000" dirty="0"/>
              <a:t>Kamu idaresi ile yüklenici arasında imzalanan mal alımına ilişkin</a:t>
            </a:r>
          </a:p>
          <a:p>
            <a:pPr algn="just"/>
            <a:r>
              <a:rPr lang="tr-TR" sz="2000" dirty="0"/>
              <a:t>sözleşmede hüküm bulunması ve fiyat farkı veya ek bir maliyet talep edilmemesi kaydıyla; kullanım süresi dolan </a:t>
            </a:r>
            <a:r>
              <a:rPr lang="tr-TR" sz="2000" dirty="0" smtClean="0"/>
              <a:t>veya dolmak </a:t>
            </a:r>
            <a:r>
              <a:rPr lang="tr-TR" sz="2000" dirty="0"/>
              <a:t>üzere olan taşınırlardan daha uzun </a:t>
            </a:r>
            <a:r>
              <a:rPr lang="tr-TR" sz="2000" dirty="0" err="1"/>
              <a:t>miadlı</a:t>
            </a:r>
            <a:r>
              <a:rPr lang="tr-TR" sz="2000" dirty="0"/>
              <a:t> olanlarla değiştirilenler, Kayıttan Düşme Teklif ve Onay </a:t>
            </a:r>
            <a:r>
              <a:rPr lang="tr-TR" sz="2000" dirty="0" smtClean="0"/>
              <a:t>Tutanağına dayanılarak </a:t>
            </a:r>
            <a:r>
              <a:rPr lang="tr-TR" sz="2000" dirty="0"/>
              <a:t>düzenlenecek Taşınır İşlem Fişiyle kayıtlardan çıkarılır ve yenisi kayıtlara alınır.</a:t>
            </a:r>
            <a:endParaRPr lang="nb-NO" sz="2000" dirty="0"/>
          </a:p>
        </p:txBody>
      </p:sp>
    </p:spTree>
    <p:extLst>
      <p:ext uri="{BB962C8B-B14F-4D97-AF65-F5344CB8AC3E}">
        <p14:creationId xmlns:p14="http://schemas.microsoft.com/office/powerpoint/2010/main" val="327632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226879" y="836712"/>
            <a:ext cx="7755200" cy="2862322"/>
          </a:xfrm>
          <a:prstGeom prst="rect">
            <a:avLst/>
          </a:prstGeom>
        </p:spPr>
        <p:txBody>
          <a:bodyPr wrap="square">
            <a:spAutoFit/>
          </a:bodyPr>
          <a:lstStyle/>
          <a:p>
            <a:pPr algn="just"/>
            <a:r>
              <a:rPr lang="tr-TR" sz="2000" dirty="0"/>
              <a:t>Ekonomik ömrünü tamamlamış olan </a:t>
            </a:r>
            <a:r>
              <a:rPr lang="tr-TR" sz="2000" dirty="0" smtClean="0"/>
              <a:t>veya tamamlamadığı </a:t>
            </a:r>
            <a:r>
              <a:rPr lang="tr-TR" sz="2000" dirty="0"/>
              <a:t>halde teknik ve fiziki nedenlerle kullanılmasında yarar görülmeyerek hizmet dışı bırakılması </a:t>
            </a:r>
            <a:r>
              <a:rPr lang="tr-TR" sz="2000" dirty="0" smtClean="0"/>
              <a:t>gerektiği ilgililer </a:t>
            </a:r>
            <a:r>
              <a:rPr lang="tr-TR" sz="2000" dirty="0"/>
              <a:t>veya özel mevzuatı çerçevesinde oluşturulan komisyon tarafından bildirilen taşınırlar, biri işin uzmanı </a:t>
            </a:r>
            <a:r>
              <a:rPr lang="tr-TR" sz="2000" dirty="0" smtClean="0"/>
              <a:t>olmak kaydıyla </a:t>
            </a:r>
            <a:r>
              <a:rPr lang="tr-TR" sz="2000" dirty="0"/>
              <a:t>harcama yetkilisinin belirleyeceği en az üç kişiden oluşan komisyon tarafından değerlendirilir. Yeterli </a:t>
            </a:r>
            <a:r>
              <a:rPr lang="tr-TR" sz="2000" dirty="0" smtClean="0"/>
              <a:t>sayı veya </a:t>
            </a:r>
            <a:r>
              <a:rPr lang="tr-TR" sz="2000" dirty="0"/>
              <a:t>nitelikte personel bulunmaması halinde komisyonlar diğer kamu idarelerinden talep edilecek üyelerin katılımıyla</a:t>
            </a:r>
          </a:p>
          <a:p>
            <a:pPr algn="just"/>
            <a:r>
              <a:rPr lang="tr-TR" sz="2000" dirty="0"/>
              <a:t>oluşturulabilir.</a:t>
            </a:r>
            <a:endParaRPr lang="nb-NO" sz="2000" dirty="0"/>
          </a:p>
        </p:txBody>
      </p:sp>
      <p:sp>
        <p:nvSpPr>
          <p:cNvPr id="7" name="Dikdörtgen 6"/>
          <p:cNvSpPr/>
          <p:nvPr/>
        </p:nvSpPr>
        <p:spPr>
          <a:xfrm>
            <a:off x="1115616" y="3933056"/>
            <a:ext cx="7755200" cy="1631216"/>
          </a:xfrm>
          <a:prstGeom prst="rect">
            <a:avLst/>
          </a:prstGeom>
        </p:spPr>
        <p:txBody>
          <a:bodyPr wrap="square">
            <a:spAutoFit/>
          </a:bodyPr>
          <a:lstStyle/>
          <a:p>
            <a:pPr algn="just"/>
            <a:r>
              <a:rPr lang="tr-TR" sz="2000" dirty="0" smtClean="0"/>
              <a:t>Kasko </a:t>
            </a:r>
            <a:r>
              <a:rPr lang="tr-TR" sz="2000" dirty="0"/>
              <a:t>sigortası yaptırılmış taşıt ve iş makineleri </a:t>
            </a:r>
            <a:r>
              <a:rPr lang="tr-TR" sz="2000" dirty="0" smtClean="0"/>
              <a:t>ile ekipmanın </a:t>
            </a:r>
            <a:r>
              <a:rPr lang="tr-TR" sz="2000" dirty="0"/>
              <a:t>risk sonrası hurdaya ayrılarak kayıtlardan çıkarılması durumunda hurdası, kasko sigortası genel </a:t>
            </a:r>
            <a:r>
              <a:rPr lang="tr-TR" sz="2000" dirty="0" smtClean="0"/>
              <a:t>şartlarına dayanılarak </a:t>
            </a:r>
            <a:r>
              <a:rPr lang="tr-TR" sz="2000" dirty="0"/>
              <a:t>sigorta şirketine verilebilir. Bu durumda rizikonun gerçekleşmesi anındaki gerçeğe uygun değeri </a:t>
            </a:r>
            <a:r>
              <a:rPr lang="tr-TR" sz="2000" dirty="0" smtClean="0"/>
              <a:t>sigorta şirketinden </a:t>
            </a:r>
            <a:r>
              <a:rPr lang="tr-TR" sz="2000" dirty="0"/>
              <a:t>tahsil edilir.</a:t>
            </a:r>
            <a:endParaRPr lang="nb-NO" sz="2000" dirty="0"/>
          </a:p>
        </p:txBody>
      </p:sp>
    </p:spTree>
    <p:extLst>
      <p:ext uri="{BB962C8B-B14F-4D97-AF65-F5344CB8AC3E}">
        <p14:creationId xmlns:p14="http://schemas.microsoft.com/office/powerpoint/2010/main" val="4220054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115616" y="2852936"/>
            <a:ext cx="8028384" cy="954107"/>
          </a:xfrm>
          <a:prstGeom prst="rect">
            <a:avLst/>
          </a:prstGeom>
        </p:spPr>
        <p:txBody>
          <a:bodyPr wrap="square">
            <a:spAutoFit/>
          </a:bodyPr>
          <a:lstStyle/>
          <a:p>
            <a:pPr algn="ctr"/>
            <a:r>
              <a:rPr lang="tr-TR" sz="2800" dirty="0"/>
              <a:t>Hurdaya ayrılmasına karar verilen taşınırlar harcama yetkilisinin </a:t>
            </a:r>
            <a:r>
              <a:rPr lang="tr-TR" sz="2800" dirty="0" smtClean="0"/>
              <a:t>onayı ile </a:t>
            </a:r>
            <a:r>
              <a:rPr lang="tr-TR" sz="2800" dirty="0"/>
              <a:t>kayıtlardan çıkarılır.</a:t>
            </a:r>
            <a:endParaRPr lang="nb-NO" sz="2800" dirty="0"/>
          </a:p>
        </p:txBody>
      </p:sp>
      <p:pic>
        <p:nvPicPr>
          <p:cNvPr id="2" name="Resim 1"/>
          <p:cNvPicPr>
            <a:picLocks noChangeAspect="1"/>
          </p:cNvPicPr>
          <p:nvPr/>
        </p:nvPicPr>
        <p:blipFill>
          <a:blip r:embed="rId2"/>
          <a:stretch>
            <a:fillRect/>
          </a:stretch>
        </p:blipFill>
        <p:spPr>
          <a:xfrm>
            <a:off x="3669110" y="1283351"/>
            <a:ext cx="1597290" cy="1591194"/>
          </a:xfrm>
          <a:prstGeom prst="rect">
            <a:avLst/>
          </a:prstGeom>
        </p:spPr>
      </p:pic>
    </p:spTree>
    <p:extLst>
      <p:ext uri="{BB962C8B-B14F-4D97-AF65-F5344CB8AC3E}">
        <p14:creationId xmlns:p14="http://schemas.microsoft.com/office/powerpoint/2010/main" val="239704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srcRect l="24971" t="12966" r="43816" b="3479"/>
          <a:stretch/>
        </p:blipFill>
        <p:spPr>
          <a:xfrm>
            <a:off x="2555776" y="898896"/>
            <a:ext cx="5400600" cy="5951461"/>
          </a:xfrm>
          <a:prstGeom prst="rect">
            <a:avLst/>
          </a:prstGeom>
        </p:spPr>
      </p:pic>
    </p:spTree>
    <p:extLst>
      <p:ext uri="{BB962C8B-B14F-4D97-AF65-F5344CB8AC3E}">
        <p14:creationId xmlns:p14="http://schemas.microsoft.com/office/powerpoint/2010/main" val="532434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1124744"/>
            <a:ext cx="7344816" cy="830997"/>
          </a:xfrm>
          <a:prstGeom prst="rect">
            <a:avLst/>
          </a:prstGeom>
        </p:spPr>
        <p:txBody>
          <a:bodyPr wrap="square">
            <a:spAutoFit/>
          </a:bodyPr>
          <a:lstStyle/>
          <a:p>
            <a:r>
              <a:rPr lang="tr-TR" sz="2400" dirty="0" smtClean="0">
                <a:solidFill>
                  <a:srgbClr val="000000"/>
                </a:solidFill>
                <a:latin typeface="Times New Roman" panose="02020603050405020304" pitchFamily="18" charset="0"/>
              </a:rPr>
              <a:t>“</a:t>
            </a:r>
            <a:r>
              <a:rPr lang="tr-TR" sz="2400" dirty="0">
                <a:solidFill>
                  <a:srgbClr val="000000"/>
                </a:solidFill>
                <a:latin typeface="Times New Roman" panose="02020603050405020304" pitchFamily="18" charset="0"/>
              </a:rPr>
              <a:t>Taşınır Mal İşlemleri”&gt;”Çıkış İşlemi”&gt;”Kayıttan düşme” bölümüne tıklanır. </a:t>
            </a:r>
          </a:p>
        </p:txBody>
      </p:sp>
      <p:pic>
        <p:nvPicPr>
          <p:cNvPr id="4" name="Resim 3"/>
          <p:cNvPicPr>
            <a:picLocks noChangeAspect="1"/>
          </p:cNvPicPr>
          <p:nvPr/>
        </p:nvPicPr>
        <p:blipFill rotWithShape="1">
          <a:blip r:embed="rId2"/>
          <a:srcRect l="-310" t="15807" r="28755" b="54837"/>
          <a:stretch/>
        </p:blipFill>
        <p:spPr>
          <a:xfrm>
            <a:off x="1583668" y="2132856"/>
            <a:ext cx="7272808" cy="2160240"/>
          </a:xfrm>
          <a:prstGeom prst="rect">
            <a:avLst/>
          </a:prstGeom>
        </p:spPr>
      </p:pic>
      <p:sp>
        <p:nvSpPr>
          <p:cNvPr id="5" name="Dikdörtgen 4"/>
          <p:cNvSpPr/>
          <p:nvPr/>
        </p:nvSpPr>
        <p:spPr>
          <a:xfrm>
            <a:off x="1619672" y="4365104"/>
            <a:ext cx="7344816" cy="830997"/>
          </a:xfrm>
          <a:prstGeom prst="rect">
            <a:avLst/>
          </a:prstGeom>
        </p:spPr>
        <p:txBody>
          <a:bodyPr wrap="square">
            <a:spAutoFit/>
          </a:bodyPr>
          <a:lstStyle/>
          <a:p>
            <a:r>
              <a:rPr lang="tr-TR" sz="2400" dirty="0" smtClean="0">
                <a:solidFill>
                  <a:srgbClr val="000000"/>
                </a:solidFill>
                <a:latin typeface="Times New Roman" panose="02020603050405020304" pitchFamily="18" charset="0"/>
              </a:rPr>
              <a:t>Devir çıkış işleminde olduğu  gibi; Malzeme ekleme butonu ile kayıttan düşülecek malzemeler seçilir.</a:t>
            </a:r>
            <a:endParaRPr lang="tr-TR" sz="2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32843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2564904"/>
            <a:ext cx="6090047" cy="923330"/>
          </a:xfrm>
          <a:prstGeom prst="rect">
            <a:avLst/>
          </a:prstGeom>
          <a:noFill/>
        </p:spPr>
        <p:txBody>
          <a:bodyPr wrap="square" lIns="91440" tIns="45720" rIns="91440" bIns="45720">
            <a:spAutoFit/>
          </a:bodyPr>
          <a:lstStyle/>
          <a:p>
            <a:pPr algn="ctr"/>
            <a:r>
              <a:rPr lang="tr-TR" sz="5400" b="1" dirty="0" smtClean="0">
                <a:ln w="22225">
                  <a:solidFill>
                    <a:schemeClr val="accent2"/>
                  </a:solidFill>
                  <a:prstDash val="solid"/>
                </a:ln>
                <a:solidFill>
                  <a:schemeClr val="accent2">
                    <a:lumMod val="40000"/>
                    <a:lumOff val="60000"/>
                  </a:schemeClr>
                </a:solidFill>
              </a:rPr>
              <a:t>ÇIKI</a:t>
            </a:r>
            <a:r>
              <a:rPr lang="tr-TR" sz="5400" b="1" cap="none" spc="0" dirty="0" smtClean="0">
                <a:ln w="22225">
                  <a:solidFill>
                    <a:schemeClr val="accent2"/>
                  </a:solidFill>
                  <a:prstDash val="solid"/>
                </a:ln>
                <a:solidFill>
                  <a:schemeClr val="accent2">
                    <a:lumMod val="40000"/>
                    <a:lumOff val="60000"/>
                  </a:schemeClr>
                </a:solidFill>
                <a:effectLst/>
              </a:rPr>
              <a:t>Ş İŞLEMLERİ</a:t>
            </a:r>
            <a:endParaRPr lang="tr-T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18870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475656" y="3212976"/>
            <a:ext cx="7344816" cy="3046988"/>
          </a:xfrm>
          <a:prstGeom prst="rect">
            <a:avLst/>
          </a:prstGeom>
        </p:spPr>
        <p:txBody>
          <a:bodyPr wrap="square">
            <a:spAutoFit/>
          </a:bodyPr>
          <a:lstStyle/>
          <a:p>
            <a:r>
              <a:rPr lang="tr-TR" sz="2400" dirty="0" smtClean="0">
                <a:solidFill>
                  <a:srgbClr val="000000"/>
                </a:solidFill>
                <a:latin typeface="Times New Roman" panose="02020603050405020304" pitchFamily="18" charset="0"/>
              </a:rPr>
              <a:t>Kayıttan düşme nedeni ilgili listeden seçilir.</a:t>
            </a:r>
          </a:p>
          <a:p>
            <a:endParaRPr lang="tr-TR" sz="2400" dirty="0" smtClean="0">
              <a:solidFill>
                <a:srgbClr val="000000"/>
              </a:solidFill>
              <a:latin typeface="Times New Roman" panose="02020603050405020304" pitchFamily="18" charset="0"/>
            </a:endParaRPr>
          </a:p>
          <a:p>
            <a:r>
              <a:rPr lang="tr-TR" sz="2400" dirty="0" smtClean="0">
                <a:solidFill>
                  <a:srgbClr val="000000"/>
                </a:solidFill>
                <a:latin typeface="Times New Roman" panose="02020603050405020304" pitchFamily="18" charset="0"/>
              </a:rPr>
              <a:t>Listede yer alan “Tesis Kaydına İlişkin Düzeltme” ile ilgili açıklama Tesis İşlemleri bölümünde anlatılacaktır.</a:t>
            </a:r>
          </a:p>
          <a:p>
            <a:endParaRPr lang="tr-TR" sz="2400" dirty="0" smtClean="0">
              <a:solidFill>
                <a:srgbClr val="000000"/>
              </a:solidFill>
              <a:latin typeface="Times New Roman" panose="02020603050405020304" pitchFamily="18" charset="0"/>
            </a:endParaRPr>
          </a:p>
          <a:p>
            <a:r>
              <a:rPr lang="tr-TR" sz="2400" dirty="0" smtClean="0">
                <a:solidFill>
                  <a:srgbClr val="000000"/>
                </a:solidFill>
                <a:latin typeface="Times New Roman" panose="02020603050405020304" pitchFamily="18" charset="0"/>
              </a:rPr>
              <a:t>“Sehven Kayda Giren Taşınır İçin Kesin Çıkış” ise, Giriş işlemleri bölümünde anlatılan Düzeltme Giriş menüsünde yer alan düzeltme işlemleri için kullanılacaktır. </a:t>
            </a:r>
            <a:endParaRPr lang="tr-TR" sz="2400" dirty="0">
              <a:solidFill>
                <a:srgbClr val="000000"/>
              </a:solidFill>
              <a:latin typeface="Times New Roman" panose="02020603050405020304" pitchFamily="18" charset="0"/>
            </a:endParaRPr>
          </a:p>
        </p:txBody>
      </p:sp>
      <p:pic>
        <p:nvPicPr>
          <p:cNvPr id="6" name="Resim 5"/>
          <p:cNvPicPr>
            <a:picLocks noChangeAspect="1"/>
          </p:cNvPicPr>
          <p:nvPr/>
        </p:nvPicPr>
        <p:blipFill rotWithShape="1">
          <a:blip r:embed="rId2"/>
          <a:srcRect l="19908" t="16846" r="28663" b="37213"/>
          <a:stretch/>
        </p:blipFill>
        <p:spPr>
          <a:xfrm>
            <a:off x="1619672" y="764704"/>
            <a:ext cx="7378095" cy="2448272"/>
          </a:xfrm>
          <a:prstGeom prst="rect">
            <a:avLst/>
          </a:prstGeom>
        </p:spPr>
      </p:pic>
    </p:spTree>
    <p:extLst>
      <p:ext uri="{BB962C8B-B14F-4D97-AF65-F5344CB8AC3E}">
        <p14:creationId xmlns:p14="http://schemas.microsoft.com/office/powerpoint/2010/main" val="2880566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475656" y="3212976"/>
            <a:ext cx="7344816" cy="1323439"/>
          </a:xfrm>
          <a:prstGeom prst="rect">
            <a:avLst/>
          </a:prstGeom>
        </p:spPr>
        <p:txBody>
          <a:bodyPr wrap="square">
            <a:spAutoFit/>
          </a:bodyPr>
          <a:lstStyle/>
          <a:p>
            <a:r>
              <a:rPr lang="tr-TR" sz="2000" dirty="0" smtClean="0">
                <a:solidFill>
                  <a:srgbClr val="000000"/>
                </a:solidFill>
                <a:latin typeface="+mn-lt"/>
              </a:rPr>
              <a:t>Kayıttan düşme sonucunda yapılacak işlem listeden seçilir.</a:t>
            </a:r>
            <a:endParaRPr lang="tr-TR" sz="2000" dirty="0">
              <a:latin typeface="+mn-lt"/>
            </a:endParaRPr>
          </a:p>
          <a:p>
            <a:r>
              <a:rPr lang="tr-TR" sz="2000" b="1" dirty="0">
                <a:latin typeface="+mn-lt"/>
              </a:rPr>
              <a:t>“Kaydet” </a:t>
            </a:r>
            <a:r>
              <a:rPr lang="tr-TR" sz="2000" dirty="0">
                <a:latin typeface="+mn-lt"/>
              </a:rPr>
              <a:t>butonuna basıldığında aşağıdaki sayfa açılır. Tutanağın üzerine gelinerek “</a:t>
            </a:r>
            <a:r>
              <a:rPr lang="tr-TR" sz="2000" b="1" dirty="0">
                <a:latin typeface="+mn-lt"/>
              </a:rPr>
              <a:t>Tutanak Rapor Göster” </a:t>
            </a:r>
            <a:r>
              <a:rPr lang="tr-TR" sz="2000" dirty="0">
                <a:latin typeface="+mn-lt"/>
              </a:rPr>
              <a:t>butonu ile hazırlanan Kayıttan Düşme Teklif ve Onay Tutanağı dökümü alınır. </a:t>
            </a:r>
          </a:p>
        </p:txBody>
      </p:sp>
      <p:pic>
        <p:nvPicPr>
          <p:cNvPr id="2" name="Resim 1"/>
          <p:cNvPicPr>
            <a:picLocks noChangeAspect="1"/>
          </p:cNvPicPr>
          <p:nvPr/>
        </p:nvPicPr>
        <p:blipFill rotWithShape="1">
          <a:blip r:embed="rId2"/>
          <a:srcRect l="20638" t="17036" r="20639" b="44245"/>
          <a:stretch/>
        </p:blipFill>
        <p:spPr>
          <a:xfrm>
            <a:off x="1763688" y="836712"/>
            <a:ext cx="7056784" cy="2520280"/>
          </a:xfrm>
          <a:prstGeom prst="rect">
            <a:avLst/>
          </a:prstGeom>
        </p:spPr>
      </p:pic>
      <p:pic>
        <p:nvPicPr>
          <p:cNvPr id="3" name="Resim 2"/>
          <p:cNvPicPr>
            <a:picLocks noChangeAspect="1"/>
          </p:cNvPicPr>
          <p:nvPr/>
        </p:nvPicPr>
        <p:blipFill rotWithShape="1">
          <a:blip r:embed="rId3"/>
          <a:srcRect r="23430" b="54131"/>
          <a:stretch/>
        </p:blipFill>
        <p:spPr>
          <a:xfrm>
            <a:off x="1763688" y="4532412"/>
            <a:ext cx="6951912" cy="1920923"/>
          </a:xfrm>
          <a:prstGeom prst="rect">
            <a:avLst/>
          </a:prstGeom>
        </p:spPr>
      </p:pic>
    </p:spTree>
    <p:extLst>
      <p:ext uri="{BB962C8B-B14F-4D97-AF65-F5344CB8AC3E}">
        <p14:creationId xmlns:p14="http://schemas.microsoft.com/office/powerpoint/2010/main" val="2221726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18380" t="13824" r="36689" b="714"/>
          <a:stretch/>
        </p:blipFill>
        <p:spPr>
          <a:xfrm>
            <a:off x="2195736" y="764704"/>
            <a:ext cx="5730990" cy="5976664"/>
          </a:xfrm>
          <a:prstGeom prst="rect">
            <a:avLst/>
          </a:prstGeom>
        </p:spPr>
      </p:pic>
    </p:spTree>
    <p:extLst>
      <p:ext uri="{BB962C8B-B14F-4D97-AF65-F5344CB8AC3E}">
        <p14:creationId xmlns:p14="http://schemas.microsoft.com/office/powerpoint/2010/main" val="99192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19586" t="17163" r="30609" b="42380"/>
          <a:stretch/>
        </p:blipFill>
        <p:spPr>
          <a:xfrm>
            <a:off x="1475656" y="836712"/>
            <a:ext cx="7364456" cy="3240360"/>
          </a:xfrm>
          <a:prstGeom prst="rect">
            <a:avLst/>
          </a:prstGeom>
        </p:spPr>
      </p:pic>
      <p:sp>
        <p:nvSpPr>
          <p:cNvPr id="3" name="Dikdörtgen 2"/>
          <p:cNvSpPr/>
          <p:nvPr/>
        </p:nvSpPr>
        <p:spPr>
          <a:xfrm>
            <a:off x="1435175" y="4077072"/>
            <a:ext cx="7398568" cy="2862322"/>
          </a:xfrm>
          <a:prstGeom prst="rect">
            <a:avLst/>
          </a:prstGeom>
        </p:spPr>
        <p:txBody>
          <a:bodyPr wrap="square">
            <a:spAutoFit/>
          </a:bodyPr>
          <a:lstStyle/>
          <a:p>
            <a:pPr algn="just"/>
            <a:r>
              <a:rPr lang="tr-TR" dirty="0"/>
              <a:t>Tutanağın imzalanma aşamaları bitince “</a:t>
            </a:r>
            <a:r>
              <a:rPr lang="tr-TR" dirty="0" smtClean="0"/>
              <a:t>Taşınır </a:t>
            </a:r>
            <a:r>
              <a:rPr lang="tr-TR" dirty="0"/>
              <a:t>Mal </a:t>
            </a:r>
            <a:r>
              <a:rPr lang="tr-TR" dirty="0" smtClean="0"/>
              <a:t>İşlemleri</a:t>
            </a:r>
            <a:r>
              <a:rPr lang="tr-TR" dirty="0"/>
              <a:t>”&gt;”Kayıttan </a:t>
            </a:r>
            <a:r>
              <a:rPr lang="tr-TR" dirty="0" smtClean="0"/>
              <a:t>Düşme </a:t>
            </a:r>
            <a:r>
              <a:rPr lang="tr-TR" dirty="0"/>
              <a:t>Teklif ve Onay Tutanağı” bölümünden “</a:t>
            </a:r>
            <a:r>
              <a:rPr lang="tr-TR" dirty="0" smtClean="0"/>
              <a:t>Taşınır İşlem Fişi Oluştur</a:t>
            </a:r>
            <a:r>
              <a:rPr lang="tr-TR" dirty="0"/>
              <a:t>” butonu ile </a:t>
            </a:r>
            <a:r>
              <a:rPr lang="tr-TR" dirty="0" smtClean="0"/>
              <a:t>söz konusu </a:t>
            </a:r>
            <a:r>
              <a:rPr lang="tr-TR" dirty="0"/>
              <a:t>tutanağa dayanan TİF oluşturulur. Burada hazırlanan TİF onaysız </a:t>
            </a:r>
            <a:r>
              <a:rPr lang="tr-TR" dirty="0" err="1"/>
              <a:t>TİF’ler</a:t>
            </a:r>
            <a:r>
              <a:rPr lang="tr-TR" dirty="0"/>
              <a:t> arasına atılır. İşlemi tamamlamak için onaysız çıkış </a:t>
            </a:r>
            <a:r>
              <a:rPr lang="tr-TR" dirty="0" err="1"/>
              <a:t>TİF’leri</a:t>
            </a:r>
            <a:r>
              <a:rPr lang="tr-TR" dirty="0"/>
              <a:t> sekmesinden oluşturulan bu </a:t>
            </a:r>
            <a:r>
              <a:rPr lang="tr-TR" dirty="0" err="1"/>
              <a:t>TİF’i</a:t>
            </a:r>
            <a:r>
              <a:rPr lang="tr-TR" dirty="0"/>
              <a:t> onaylamak gerekir</a:t>
            </a:r>
            <a:r>
              <a:rPr lang="tr-TR" dirty="0" smtClean="0"/>
              <a:t>.</a:t>
            </a:r>
          </a:p>
          <a:p>
            <a:pPr algn="just"/>
            <a:endParaRPr lang="tr-TR" dirty="0"/>
          </a:p>
          <a:p>
            <a:endParaRPr lang="tr-TR" dirty="0"/>
          </a:p>
          <a:p>
            <a:r>
              <a:rPr lang="tr-TR" dirty="0"/>
              <a:t>Onaylı TİF muhasebeleştirme işlemini gerektiriyorsa </a:t>
            </a:r>
            <a:r>
              <a:rPr lang="tr-TR" dirty="0" err="1"/>
              <a:t>HYS’ye</a:t>
            </a:r>
            <a:r>
              <a:rPr lang="tr-TR" dirty="0"/>
              <a:t> gönderilir. </a:t>
            </a:r>
          </a:p>
          <a:p>
            <a:pPr algn="just"/>
            <a:endParaRPr lang="tr-TR" dirty="0"/>
          </a:p>
        </p:txBody>
      </p:sp>
    </p:spTree>
    <p:extLst>
      <p:ext uri="{BB962C8B-B14F-4D97-AF65-F5344CB8AC3E}">
        <p14:creationId xmlns:p14="http://schemas.microsoft.com/office/powerpoint/2010/main" val="1332986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2"/>
          <a:srcRect l="13778" t="7447" r="6218" b="24287"/>
          <a:stretch/>
        </p:blipFill>
        <p:spPr>
          <a:xfrm>
            <a:off x="1475657" y="764704"/>
            <a:ext cx="7560840" cy="5544616"/>
          </a:xfrm>
          <a:prstGeom prst="rect">
            <a:avLst/>
          </a:prstGeom>
        </p:spPr>
      </p:pic>
    </p:spTree>
    <p:extLst>
      <p:ext uri="{BB962C8B-B14F-4D97-AF65-F5344CB8AC3E}">
        <p14:creationId xmlns:p14="http://schemas.microsoft.com/office/powerpoint/2010/main" val="1728912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27300" t="1867" r="17051" b="-1867"/>
          <a:stretch/>
        </p:blipFill>
        <p:spPr>
          <a:xfrm rot="5400000">
            <a:off x="2082866" y="877573"/>
            <a:ext cx="5770355" cy="5832650"/>
          </a:xfrm>
          <a:prstGeom prst="rect">
            <a:avLst/>
          </a:prstGeom>
        </p:spPr>
      </p:pic>
    </p:spTree>
    <p:extLst>
      <p:ext uri="{BB962C8B-B14F-4D97-AF65-F5344CB8AC3E}">
        <p14:creationId xmlns:p14="http://schemas.microsoft.com/office/powerpoint/2010/main" val="43822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30050" t="-1" r="26900" b="-4133"/>
          <a:stretch/>
        </p:blipFill>
        <p:spPr>
          <a:xfrm rot="5400000">
            <a:off x="2260617" y="-176070"/>
            <a:ext cx="5616624" cy="7642187"/>
          </a:xfrm>
          <a:prstGeom prst="rect">
            <a:avLst/>
          </a:prstGeom>
        </p:spPr>
      </p:pic>
    </p:spTree>
    <p:extLst>
      <p:ext uri="{BB962C8B-B14F-4D97-AF65-F5344CB8AC3E}">
        <p14:creationId xmlns:p14="http://schemas.microsoft.com/office/powerpoint/2010/main" val="482708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l="31499" r="29651"/>
          <a:stretch/>
        </p:blipFill>
        <p:spPr>
          <a:xfrm rot="5400000">
            <a:off x="2410439" y="-26064"/>
            <a:ext cx="3531033" cy="5112570"/>
          </a:xfrm>
          <a:prstGeom prst="rect">
            <a:avLst/>
          </a:prstGeom>
        </p:spPr>
      </p:pic>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40950" t="1701" r="29652" b="-1701"/>
          <a:stretch/>
        </p:blipFill>
        <p:spPr>
          <a:xfrm rot="5400000">
            <a:off x="5006656" y="3066351"/>
            <a:ext cx="2371046" cy="5112569"/>
          </a:xfrm>
          <a:prstGeom prst="rect">
            <a:avLst/>
          </a:prstGeom>
        </p:spPr>
      </p:pic>
    </p:spTree>
    <p:extLst>
      <p:ext uri="{BB962C8B-B14F-4D97-AF65-F5344CB8AC3E}">
        <p14:creationId xmlns:p14="http://schemas.microsoft.com/office/powerpoint/2010/main" val="142455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15616" y="394692"/>
            <a:ext cx="7776864" cy="5601533"/>
          </a:xfrm>
          <a:prstGeom prst="rect">
            <a:avLst/>
          </a:prstGeom>
        </p:spPr>
        <p:txBody>
          <a:bodyPr wrap="square">
            <a:spAutoFit/>
          </a:bodyPr>
          <a:lstStyle/>
          <a:p>
            <a:pPr algn="just"/>
            <a:r>
              <a:rPr lang="tr-TR" sz="1600" dirty="0" smtClean="0">
                <a:solidFill>
                  <a:srgbClr val="FF0000"/>
                </a:solidFill>
              </a:rPr>
              <a:t>8 </a:t>
            </a:r>
            <a:r>
              <a:rPr lang="tr-TR" sz="1600" dirty="0">
                <a:solidFill>
                  <a:srgbClr val="FF0000"/>
                </a:solidFill>
              </a:rPr>
              <a:t>ADIMDA </a:t>
            </a:r>
            <a:r>
              <a:rPr lang="tr-TR" sz="1600" dirty="0" smtClean="0">
                <a:solidFill>
                  <a:srgbClr val="FF0000"/>
                </a:solidFill>
              </a:rPr>
              <a:t>ÇIKIŞ TİFİ </a:t>
            </a:r>
            <a:r>
              <a:rPr lang="tr-TR" sz="1600" dirty="0">
                <a:solidFill>
                  <a:srgbClr val="FF0000"/>
                </a:solidFill>
              </a:rPr>
              <a:t>DÜZENLEME </a:t>
            </a:r>
            <a:r>
              <a:rPr lang="tr-TR" sz="1600" dirty="0" smtClean="0">
                <a:solidFill>
                  <a:srgbClr val="FF0000"/>
                </a:solidFill>
              </a:rPr>
              <a:t>SÜRECİ</a:t>
            </a:r>
            <a:endParaRPr lang="tr-TR" sz="1600" dirty="0">
              <a:solidFill>
                <a:srgbClr val="FF0000"/>
              </a:solidFill>
            </a:endParaRPr>
          </a:p>
          <a:p>
            <a:pPr algn="just"/>
            <a:endParaRPr lang="tr-TR" dirty="0"/>
          </a:p>
          <a:p>
            <a:pPr algn="just"/>
            <a:r>
              <a:rPr lang="tr-TR" dirty="0"/>
              <a:t>1) Ne tür işlem yapılacaksa o sayfanın ilgili bölümündeki butona basılarak </a:t>
            </a:r>
            <a:r>
              <a:rPr lang="tr-TR" b="1" dirty="0" smtClean="0"/>
              <a:t>işlem </a:t>
            </a:r>
            <a:r>
              <a:rPr lang="tr-TR" b="1" dirty="0"/>
              <a:t>yapılacak sayfaya </a:t>
            </a:r>
            <a:r>
              <a:rPr lang="tr-TR" b="1" dirty="0" smtClean="0"/>
              <a:t>giriş </a:t>
            </a:r>
            <a:r>
              <a:rPr lang="tr-TR" dirty="0"/>
              <a:t>yapılması gerekir. (Devir ise devretme, kayıttan düşme ise kayıttan düşme vb. bölümün seçilmesi gerekmektedir. </a:t>
            </a:r>
          </a:p>
          <a:p>
            <a:pPr algn="just"/>
            <a:r>
              <a:rPr lang="tr-TR" dirty="0"/>
              <a:t>2) </a:t>
            </a:r>
            <a:r>
              <a:rPr lang="tr-TR" b="1" dirty="0" smtClean="0"/>
              <a:t>TİF </a:t>
            </a:r>
            <a:r>
              <a:rPr lang="tr-TR" b="1" dirty="0"/>
              <a:t>tipinin seçilmesi gerekmektedir. </a:t>
            </a:r>
            <a:endParaRPr lang="tr-TR" dirty="0"/>
          </a:p>
          <a:p>
            <a:pPr algn="just"/>
            <a:r>
              <a:rPr lang="tr-TR" dirty="0"/>
              <a:t>3) </a:t>
            </a:r>
            <a:r>
              <a:rPr lang="tr-TR" b="1" dirty="0"/>
              <a:t>“Malzeme ekle” </a:t>
            </a:r>
            <a:r>
              <a:rPr lang="tr-TR" dirty="0"/>
              <a:t>butonuna basılır. Girişi daha önceden yapılan mevcuttaki ürünler içerisinden TİF tipine uygun olan ürünler listelenir. 255.7.2 grubundaki materyaller ancak “Kütüphane </a:t>
            </a:r>
            <a:r>
              <a:rPr lang="tr-TR" dirty="0" err="1"/>
              <a:t>TİF”i</a:t>
            </a:r>
            <a:r>
              <a:rPr lang="tr-TR" dirty="0"/>
              <a:t>, 255.6 grubundaki müze demirbaşları ise ancak “Müze </a:t>
            </a:r>
            <a:r>
              <a:rPr lang="tr-TR" dirty="0" err="1"/>
              <a:t>TİF”i</a:t>
            </a:r>
            <a:r>
              <a:rPr lang="tr-TR" dirty="0"/>
              <a:t> seçildiğinde listelenecektir. </a:t>
            </a:r>
          </a:p>
          <a:p>
            <a:pPr algn="just"/>
            <a:r>
              <a:rPr lang="tr-TR" dirty="0"/>
              <a:t>4) İşlemin niteliğine göre </a:t>
            </a:r>
            <a:r>
              <a:rPr lang="tr-TR" b="1" dirty="0"/>
              <a:t>gerekli alanlar doldurulur</a:t>
            </a:r>
            <a:r>
              <a:rPr lang="tr-TR" dirty="0"/>
              <a:t>. (Dayanağı belge tarihi, dayanağı belge </a:t>
            </a:r>
            <a:r>
              <a:rPr lang="tr-TR" dirty="0" err="1"/>
              <a:t>no</a:t>
            </a:r>
            <a:r>
              <a:rPr lang="tr-TR" dirty="0"/>
              <a:t>, kime verildiği, nereye verildiği vb.) </a:t>
            </a:r>
          </a:p>
          <a:p>
            <a:pPr algn="just"/>
            <a:r>
              <a:rPr lang="tr-TR" dirty="0"/>
              <a:t>5) </a:t>
            </a:r>
            <a:r>
              <a:rPr lang="tr-TR" b="1" dirty="0"/>
              <a:t>“Kaydet” </a:t>
            </a:r>
            <a:r>
              <a:rPr lang="tr-TR" dirty="0"/>
              <a:t>butonuna basılır </a:t>
            </a:r>
          </a:p>
          <a:p>
            <a:pPr algn="just"/>
            <a:r>
              <a:rPr lang="tr-TR" dirty="0"/>
              <a:t>6) “Kaydet” butonuna basıldığında </a:t>
            </a:r>
            <a:r>
              <a:rPr lang="tr-TR" b="1" dirty="0"/>
              <a:t>Onaysız </a:t>
            </a:r>
            <a:r>
              <a:rPr lang="tr-TR" b="1" dirty="0" smtClean="0"/>
              <a:t>TİF </a:t>
            </a:r>
            <a:r>
              <a:rPr lang="tr-TR" dirty="0"/>
              <a:t>oluşur. </a:t>
            </a:r>
          </a:p>
          <a:p>
            <a:pPr algn="just"/>
            <a:r>
              <a:rPr lang="tr-TR" dirty="0"/>
              <a:t>7) Onaysız TİF gerekli kontroller yapıldıktan sonra </a:t>
            </a:r>
            <a:endParaRPr lang="tr-TR" dirty="0" smtClean="0"/>
          </a:p>
          <a:p>
            <a:pPr algn="just"/>
            <a:r>
              <a:rPr lang="tr-TR" dirty="0" smtClean="0"/>
              <a:t>“</a:t>
            </a:r>
            <a:r>
              <a:rPr lang="tr-TR" dirty="0"/>
              <a:t>Taşınır Mal İşlemleri”&gt;”Onaylama İşlemleri” bölümünden Çıkış </a:t>
            </a:r>
            <a:r>
              <a:rPr lang="tr-TR" dirty="0" err="1"/>
              <a:t>TİFleri</a:t>
            </a:r>
            <a:r>
              <a:rPr lang="tr-TR" dirty="0"/>
              <a:t> seçilerek listelenen </a:t>
            </a:r>
            <a:r>
              <a:rPr lang="tr-TR" dirty="0" err="1"/>
              <a:t>TİFlerden</a:t>
            </a:r>
            <a:r>
              <a:rPr lang="tr-TR" dirty="0"/>
              <a:t> ilgili </a:t>
            </a:r>
            <a:r>
              <a:rPr lang="tr-TR" dirty="0" err="1"/>
              <a:t>TİFin</a:t>
            </a:r>
            <a:r>
              <a:rPr lang="tr-TR" dirty="0"/>
              <a:t> üzerindeyken </a:t>
            </a:r>
            <a:r>
              <a:rPr lang="tr-TR" b="1" dirty="0"/>
              <a:t>“Onayla” </a:t>
            </a:r>
            <a:r>
              <a:rPr lang="tr-TR" dirty="0"/>
              <a:t>butonuna basılarak onaylanır. </a:t>
            </a:r>
          </a:p>
          <a:p>
            <a:pPr algn="just"/>
            <a:r>
              <a:rPr lang="tr-TR" dirty="0"/>
              <a:t>8) TİF </a:t>
            </a:r>
            <a:r>
              <a:rPr lang="tr-TR" dirty="0" err="1"/>
              <a:t>nosu</a:t>
            </a:r>
            <a:r>
              <a:rPr lang="tr-TR" dirty="0"/>
              <a:t> alan onaylı TİF işlemin niteliğine göre </a:t>
            </a:r>
            <a:r>
              <a:rPr lang="tr-TR" b="1" dirty="0" err="1"/>
              <a:t>HYS’ye</a:t>
            </a:r>
            <a:r>
              <a:rPr lang="tr-TR" b="1" dirty="0"/>
              <a:t> gönderilmesi gerekiyorsa gönderilir. </a:t>
            </a:r>
            <a:endParaRPr lang="tr-TR" dirty="0"/>
          </a:p>
        </p:txBody>
      </p:sp>
    </p:spTree>
    <p:extLst>
      <p:ext uri="{BB962C8B-B14F-4D97-AF65-F5344CB8AC3E}">
        <p14:creationId xmlns:p14="http://schemas.microsoft.com/office/powerpoint/2010/main" val="3006196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19437" y="2564904"/>
            <a:ext cx="4532010" cy="1754326"/>
          </a:xfrm>
          <a:prstGeom prst="rect">
            <a:avLst/>
          </a:prstGeom>
          <a:noFill/>
        </p:spPr>
        <p:txBody>
          <a:bodyPr wrap="none" lIns="91440" tIns="45720" rIns="91440" bIns="45720">
            <a:spAutoFit/>
          </a:bodyPr>
          <a:lstStyle/>
          <a:p>
            <a:pPr algn="ctr"/>
            <a:r>
              <a:rPr lang="tr-TR" sz="5400" b="1" dirty="0" smtClean="0">
                <a:ln w="22225">
                  <a:solidFill>
                    <a:schemeClr val="accent2"/>
                  </a:solidFill>
                  <a:prstDash val="solid"/>
                </a:ln>
                <a:solidFill>
                  <a:schemeClr val="accent2">
                    <a:lumMod val="40000"/>
                    <a:lumOff val="60000"/>
                  </a:schemeClr>
                </a:solidFill>
              </a:rPr>
              <a:t>DEVİR ÇIKI</a:t>
            </a:r>
            <a:r>
              <a:rPr lang="tr-TR" sz="5400" b="1" cap="none" spc="0" dirty="0" smtClean="0">
                <a:ln w="22225">
                  <a:solidFill>
                    <a:schemeClr val="accent2"/>
                  </a:solidFill>
                  <a:prstDash val="solid"/>
                </a:ln>
                <a:solidFill>
                  <a:schemeClr val="accent2">
                    <a:lumMod val="40000"/>
                    <a:lumOff val="60000"/>
                  </a:schemeClr>
                </a:solidFill>
                <a:effectLst/>
              </a:rPr>
              <a:t>Ş </a:t>
            </a:r>
          </a:p>
          <a:p>
            <a:pPr algn="ctr"/>
            <a:r>
              <a:rPr lang="tr-TR" sz="5400" b="1" cap="none" spc="0" dirty="0" smtClean="0">
                <a:ln w="22225">
                  <a:solidFill>
                    <a:schemeClr val="accent2"/>
                  </a:solidFill>
                  <a:prstDash val="solid"/>
                </a:ln>
                <a:solidFill>
                  <a:schemeClr val="accent2">
                    <a:lumMod val="40000"/>
                    <a:lumOff val="60000"/>
                  </a:schemeClr>
                </a:solidFill>
                <a:effectLst/>
              </a:rPr>
              <a:t>İŞLEMLERİ</a:t>
            </a:r>
            <a:endParaRPr lang="tr-T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192755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srcRect l="19570" t="24781" r="44958" b="17635"/>
          <a:stretch/>
        </p:blipFill>
        <p:spPr>
          <a:xfrm>
            <a:off x="1907704" y="908720"/>
            <a:ext cx="6305642" cy="5544616"/>
          </a:xfrm>
          <a:prstGeom prst="rect">
            <a:avLst/>
          </a:prstGeom>
        </p:spPr>
      </p:pic>
    </p:spTree>
    <p:extLst>
      <p:ext uri="{BB962C8B-B14F-4D97-AF65-F5344CB8AC3E}">
        <p14:creationId xmlns:p14="http://schemas.microsoft.com/office/powerpoint/2010/main" val="2712578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srcRect t="14712" r="10351" b="41153"/>
          <a:stretch/>
        </p:blipFill>
        <p:spPr>
          <a:xfrm>
            <a:off x="1259632" y="1093386"/>
            <a:ext cx="7875917" cy="2592288"/>
          </a:xfrm>
          <a:prstGeom prst="rect">
            <a:avLst/>
          </a:prstGeom>
        </p:spPr>
      </p:pic>
      <p:sp>
        <p:nvSpPr>
          <p:cNvPr id="2" name="Dikdörtgen 1"/>
          <p:cNvSpPr/>
          <p:nvPr/>
        </p:nvSpPr>
        <p:spPr>
          <a:xfrm>
            <a:off x="1619672" y="668680"/>
            <a:ext cx="6049733" cy="369332"/>
          </a:xfrm>
          <a:prstGeom prst="rect">
            <a:avLst/>
          </a:prstGeom>
        </p:spPr>
        <p:txBody>
          <a:bodyPr wrap="none">
            <a:spAutoFit/>
          </a:bodyPr>
          <a:lstStyle/>
          <a:p>
            <a:r>
              <a:rPr lang="tr-TR" dirty="0" smtClean="0">
                <a:solidFill>
                  <a:srgbClr val="FF0000"/>
                </a:solidFill>
              </a:rPr>
              <a:t>HARCAMA BİRİMLERİ ARASI DEVİR ÇIKIŞI YAPILMASI</a:t>
            </a:r>
            <a:endParaRPr lang="tr-TR" dirty="0">
              <a:solidFill>
                <a:srgbClr val="FF0000"/>
              </a:solidFill>
            </a:endParaRPr>
          </a:p>
        </p:txBody>
      </p:sp>
      <p:sp>
        <p:nvSpPr>
          <p:cNvPr id="5" name="Dikdörtgen 4"/>
          <p:cNvSpPr/>
          <p:nvPr/>
        </p:nvSpPr>
        <p:spPr>
          <a:xfrm>
            <a:off x="2051720" y="3645024"/>
            <a:ext cx="7092280" cy="369332"/>
          </a:xfrm>
          <a:prstGeom prst="rect">
            <a:avLst/>
          </a:prstGeom>
        </p:spPr>
        <p:txBody>
          <a:bodyPr wrap="square">
            <a:spAutoFit/>
          </a:bodyPr>
          <a:lstStyle/>
          <a:p>
            <a:r>
              <a:rPr lang="tr-TR" dirty="0"/>
              <a:t>“Taşınır Mal İşlemleri</a:t>
            </a:r>
            <a:r>
              <a:rPr lang="tr-TR" dirty="0" smtClean="0"/>
              <a:t>”&gt;”Çıkış </a:t>
            </a:r>
            <a:r>
              <a:rPr lang="tr-TR" dirty="0"/>
              <a:t>İşlemi</a:t>
            </a:r>
            <a:r>
              <a:rPr lang="tr-TR" dirty="0" smtClean="0"/>
              <a:t>”&gt;”Devretme” </a:t>
            </a:r>
            <a:r>
              <a:rPr lang="tr-TR" dirty="0"/>
              <a:t>bölümüne </a:t>
            </a:r>
            <a:r>
              <a:rPr lang="tr-TR" dirty="0" smtClean="0"/>
              <a:t>tıklanır</a:t>
            </a:r>
            <a:endParaRPr lang="tr-TR" dirty="0"/>
          </a:p>
        </p:txBody>
      </p:sp>
      <p:sp>
        <p:nvSpPr>
          <p:cNvPr id="8" name="Dikdörtgen 7"/>
          <p:cNvSpPr/>
          <p:nvPr/>
        </p:nvSpPr>
        <p:spPr>
          <a:xfrm>
            <a:off x="1259632" y="4293096"/>
            <a:ext cx="6984776" cy="369332"/>
          </a:xfrm>
          <a:prstGeom prst="rect">
            <a:avLst/>
          </a:prstGeom>
          <a:solidFill>
            <a:srgbClr val="FFC000"/>
          </a:solidFill>
        </p:spPr>
        <p:txBody>
          <a:bodyPr wrap="square">
            <a:spAutoFit/>
          </a:bodyPr>
          <a:lstStyle/>
          <a:p>
            <a:r>
              <a:rPr lang="tr-TR" dirty="0"/>
              <a:t>“</a:t>
            </a:r>
            <a:r>
              <a:rPr lang="tr-TR" dirty="0" smtClean="0"/>
              <a:t>TİF </a:t>
            </a:r>
            <a:r>
              <a:rPr lang="tr-TR" dirty="0"/>
              <a:t>Tipini Seçiniz” </a:t>
            </a:r>
            <a:r>
              <a:rPr lang="tr-TR" dirty="0" err="1"/>
              <a:t>kombosunda</a:t>
            </a:r>
            <a:r>
              <a:rPr lang="tr-TR" dirty="0"/>
              <a:t> işlem türüne göre seçim yapılır.</a:t>
            </a:r>
          </a:p>
        </p:txBody>
      </p:sp>
      <p:pic>
        <p:nvPicPr>
          <p:cNvPr id="9" name="Resim 8"/>
          <p:cNvPicPr>
            <a:picLocks noChangeAspect="1"/>
          </p:cNvPicPr>
          <p:nvPr/>
        </p:nvPicPr>
        <p:blipFill>
          <a:blip r:embed="rId3"/>
          <a:stretch>
            <a:fillRect/>
          </a:stretch>
        </p:blipFill>
        <p:spPr>
          <a:xfrm>
            <a:off x="2495270" y="4698836"/>
            <a:ext cx="4513500" cy="784467"/>
          </a:xfrm>
          <a:prstGeom prst="rect">
            <a:avLst/>
          </a:prstGeom>
        </p:spPr>
      </p:pic>
      <p:sp>
        <p:nvSpPr>
          <p:cNvPr id="11" name="Dikdörtgen 10"/>
          <p:cNvSpPr/>
          <p:nvPr/>
        </p:nvSpPr>
        <p:spPr>
          <a:xfrm>
            <a:off x="1331640" y="5683314"/>
            <a:ext cx="6984776" cy="646331"/>
          </a:xfrm>
          <a:prstGeom prst="rect">
            <a:avLst/>
          </a:prstGeom>
          <a:solidFill>
            <a:srgbClr val="92D050"/>
          </a:solidFill>
        </p:spPr>
        <p:txBody>
          <a:bodyPr wrap="square">
            <a:spAutoFit/>
          </a:bodyPr>
          <a:lstStyle/>
          <a:p>
            <a:r>
              <a:rPr lang="tr-TR" dirty="0"/>
              <a:t>“TİF Tipini seçildikten sonra </a:t>
            </a:r>
            <a:r>
              <a:rPr lang="tr-TR" dirty="0" smtClean="0"/>
              <a:t>devir </a:t>
            </a:r>
            <a:r>
              <a:rPr lang="tr-TR" dirty="0"/>
              <a:t>işlemine ekranda görünen “Malzeme Ekle” butonuna basılarak devam edilir. </a:t>
            </a:r>
          </a:p>
        </p:txBody>
      </p:sp>
      <p:cxnSp>
        <p:nvCxnSpPr>
          <p:cNvPr id="14" name="Düz Ok Bağlayıcısı 13"/>
          <p:cNvCxnSpPr/>
          <p:nvPr/>
        </p:nvCxnSpPr>
        <p:spPr>
          <a:xfrm flipV="1">
            <a:off x="2638636" y="1399418"/>
            <a:ext cx="453752" cy="4072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flipV="1">
            <a:off x="3922516" y="2039307"/>
            <a:ext cx="453752" cy="40726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16"/>
          <p:cNvCxnSpPr/>
          <p:nvPr/>
        </p:nvCxnSpPr>
        <p:spPr>
          <a:xfrm flipV="1">
            <a:off x="3995936" y="2279347"/>
            <a:ext cx="453752" cy="40726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83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259632" y="836712"/>
            <a:ext cx="7848872" cy="5616624"/>
          </a:xfrm>
          <a:prstGeom prst="rect">
            <a:avLst/>
          </a:prstGeom>
        </p:spPr>
      </p:pic>
      <p:sp>
        <p:nvSpPr>
          <p:cNvPr id="4" name="Dikdörtgen 3"/>
          <p:cNvSpPr/>
          <p:nvPr/>
        </p:nvSpPr>
        <p:spPr>
          <a:xfrm>
            <a:off x="1403648" y="2420888"/>
            <a:ext cx="7740352" cy="3662541"/>
          </a:xfrm>
          <a:prstGeom prst="rect">
            <a:avLst/>
          </a:prstGeom>
        </p:spPr>
        <p:txBody>
          <a:bodyPr wrap="square">
            <a:spAutoFit/>
          </a:bodyPr>
          <a:lstStyle/>
          <a:p>
            <a:pPr algn="just"/>
            <a:r>
              <a:rPr lang="tr-TR" sz="2800" dirty="0" smtClean="0">
                <a:solidFill>
                  <a:srgbClr val="FF0000"/>
                </a:solidFill>
              </a:rPr>
              <a:t>*</a:t>
            </a:r>
            <a:r>
              <a:rPr lang="tr-TR" sz="2400" dirty="0" smtClean="0"/>
              <a:t>Açılan ürün listesinde arama bölümü kullanılarak ilgili ürün listelenir.</a:t>
            </a:r>
          </a:p>
          <a:p>
            <a:pPr algn="just"/>
            <a:r>
              <a:rPr lang="tr-TR" sz="2800" dirty="0" smtClean="0">
                <a:solidFill>
                  <a:srgbClr val="FF0000"/>
                </a:solidFill>
              </a:rPr>
              <a:t>**</a:t>
            </a:r>
            <a:r>
              <a:rPr lang="tr-TR" sz="2400" dirty="0" smtClean="0"/>
              <a:t>Devredeceğimiz </a:t>
            </a:r>
            <a:r>
              <a:rPr lang="tr-TR" sz="2400" dirty="0" err="1" smtClean="0"/>
              <a:t>miktarı,İşlem</a:t>
            </a:r>
            <a:r>
              <a:rPr lang="tr-TR" sz="2400" dirty="0" smtClean="0"/>
              <a:t> Miktarı satırına yazarız.</a:t>
            </a:r>
          </a:p>
          <a:p>
            <a:pPr algn="just"/>
            <a:r>
              <a:rPr lang="tr-TR" sz="2800" dirty="0" smtClean="0">
                <a:solidFill>
                  <a:srgbClr val="FF0000"/>
                </a:solidFill>
              </a:rPr>
              <a:t>***</a:t>
            </a:r>
            <a:r>
              <a:rPr lang="tr-TR" sz="2400" dirty="0" smtClean="0"/>
              <a:t>Eğer dayanıklı taşınır devrediyorsak; sağ tarafta bulunan listeden sicil numarası seçeriz.</a:t>
            </a:r>
          </a:p>
          <a:p>
            <a:pPr algn="just"/>
            <a:r>
              <a:rPr lang="tr-TR" sz="2800" dirty="0" smtClean="0">
                <a:solidFill>
                  <a:srgbClr val="FF0000"/>
                </a:solidFill>
              </a:rPr>
              <a:t>****</a:t>
            </a:r>
            <a:r>
              <a:rPr lang="tr-TR" sz="2400" dirty="0" smtClean="0"/>
              <a:t>Pencerenin altında yer alan Malzeme ekle butonuna tıklayarak ilgili taşınırı eklemiş oluruz.</a:t>
            </a:r>
          </a:p>
          <a:p>
            <a:pPr algn="just"/>
            <a:r>
              <a:rPr lang="tr-TR" sz="2400" dirty="0" smtClean="0"/>
              <a:t>  Başka taşınırlar eklenecekse; yine Malzeme ekle butonunu kullanıp yukarıdaki işlemleri tekrar ederiz.</a:t>
            </a:r>
            <a:endParaRPr lang="tr-TR" sz="2400" dirty="0"/>
          </a:p>
        </p:txBody>
      </p:sp>
      <p:sp>
        <p:nvSpPr>
          <p:cNvPr id="5" name="Dikdörtgen 4"/>
          <p:cNvSpPr/>
          <p:nvPr/>
        </p:nvSpPr>
        <p:spPr>
          <a:xfrm>
            <a:off x="1619672" y="1052736"/>
            <a:ext cx="324128" cy="523220"/>
          </a:xfrm>
          <a:prstGeom prst="rect">
            <a:avLst/>
          </a:prstGeom>
        </p:spPr>
        <p:txBody>
          <a:bodyPr wrap="none">
            <a:spAutoFit/>
          </a:bodyPr>
          <a:lstStyle/>
          <a:p>
            <a:r>
              <a:rPr lang="tr-TR" sz="2800" dirty="0">
                <a:solidFill>
                  <a:srgbClr val="FF0000"/>
                </a:solidFill>
              </a:rPr>
              <a:t>*</a:t>
            </a:r>
            <a:endParaRPr lang="tr-TR" sz="2800" dirty="0"/>
          </a:p>
        </p:txBody>
      </p:sp>
      <p:sp>
        <p:nvSpPr>
          <p:cNvPr id="6" name="Dikdörtgen 5"/>
          <p:cNvSpPr/>
          <p:nvPr/>
        </p:nvSpPr>
        <p:spPr>
          <a:xfrm>
            <a:off x="3275856" y="1484784"/>
            <a:ext cx="425116" cy="461665"/>
          </a:xfrm>
          <a:prstGeom prst="rect">
            <a:avLst/>
          </a:prstGeom>
        </p:spPr>
        <p:txBody>
          <a:bodyPr wrap="none">
            <a:spAutoFit/>
          </a:bodyPr>
          <a:lstStyle/>
          <a:p>
            <a:r>
              <a:rPr lang="tr-TR" sz="2400" dirty="0">
                <a:solidFill>
                  <a:srgbClr val="FF0000"/>
                </a:solidFill>
              </a:rPr>
              <a:t>**</a:t>
            </a:r>
            <a:endParaRPr lang="tr-TR" sz="2400" dirty="0"/>
          </a:p>
        </p:txBody>
      </p:sp>
      <p:sp>
        <p:nvSpPr>
          <p:cNvPr id="7" name="Dikdörtgen 6"/>
          <p:cNvSpPr/>
          <p:nvPr/>
        </p:nvSpPr>
        <p:spPr>
          <a:xfrm>
            <a:off x="6732240" y="1707205"/>
            <a:ext cx="545342" cy="461665"/>
          </a:xfrm>
          <a:prstGeom prst="rect">
            <a:avLst/>
          </a:prstGeom>
        </p:spPr>
        <p:txBody>
          <a:bodyPr wrap="none">
            <a:spAutoFit/>
          </a:bodyPr>
          <a:lstStyle/>
          <a:p>
            <a:r>
              <a:rPr lang="tr-TR" sz="2400" dirty="0" smtClean="0">
                <a:solidFill>
                  <a:srgbClr val="FF0000"/>
                </a:solidFill>
              </a:rPr>
              <a:t>***</a:t>
            </a:r>
            <a:endParaRPr lang="tr-TR" sz="2400" dirty="0"/>
          </a:p>
        </p:txBody>
      </p:sp>
      <p:sp>
        <p:nvSpPr>
          <p:cNvPr id="8" name="Dikdörtgen 7"/>
          <p:cNvSpPr/>
          <p:nvPr/>
        </p:nvSpPr>
        <p:spPr>
          <a:xfrm>
            <a:off x="2898321" y="6279703"/>
            <a:ext cx="665567" cy="461665"/>
          </a:xfrm>
          <a:prstGeom prst="rect">
            <a:avLst/>
          </a:prstGeom>
        </p:spPr>
        <p:txBody>
          <a:bodyPr wrap="none">
            <a:spAutoFit/>
          </a:bodyPr>
          <a:lstStyle/>
          <a:p>
            <a:r>
              <a:rPr lang="tr-TR" sz="2400" dirty="0" smtClean="0">
                <a:solidFill>
                  <a:srgbClr val="FF0000"/>
                </a:solidFill>
              </a:rPr>
              <a:t>****</a:t>
            </a:r>
            <a:endParaRPr lang="tr-TR" sz="2400" dirty="0"/>
          </a:p>
        </p:txBody>
      </p:sp>
    </p:spTree>
    <p:extLst>
      <p:ext uri="{BB962C8B-B14F-4D97-AF65-F5344CB8AC3E}">
        <p14:creationId xmlns:p14="http://schemas.microsoft.com/office/powerpoint/2010/main" val="3976611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65376"/>
          <a:stretch/>
        </p:blipFill>
        <p:spPr>
          <a:xfrm>
            <a:off x="1192522" y="774159"/>
            <a:ext cx="7918848" cy="1868212"/>
          </a:xfrm>
          <a:prstGeom prst="rect">
            <a:avLst/>
          </a:prstGeom>
        </p:spPr>
      </p:pic>
      <p:pic>
        <p:nvPicPr>
          <p:cNvPr id="4" name="Resim 3"/>
          <p:cNvPicPr>
            <a:picLocks noChangeAspect="1"/>
          </p:cNvPicPr>
          <p:nvPr/>
        </p:nvPicPr>
        <p:blipFill>
          <a:blip r:embed="rId3"/>
          <a:stretch>
            <a:fillRect/>
          </a:stretch>
        </p:blipFill>
        <p:spPr>
          <a:xfrm>
            <a:off x="3707904" y="2780880"/>
            <a:ext cx="1597290" cy="1591194"/>
          </a:xfrm>
          <a:prstGeom prst="rect">
            <a:avLst/>
          </a:prstGeom>
        </p:spPr>
      </p:pic>
      <p:sp>
        <p:nvSpPr>
          <p:cNvPr id="5" name="Dikdörtgen 4"/>
          <p:cNvSpPr/>
          <p:nvPr/>
        </p:nvSpPr>
        <p:spPr>
          <a:xfrm>
            <a:off x="1115616" y="4372074"/>
            <a:ext cx="7740352" cy="1938992"/>
          </a:xfrm>
          <a:prstGeom prst="rect">
            <a:avLst/>
          </a:prstGeom>
        </p:spPr>
        <p:txBody>
          <a:bodyPr wrap="square">
            <a:spAutoFit/>
          </a:bodyPr>
          <a:lstStyle/>
          <a:p>
            <a:pPr algn="just"/>
            <a:r>
              <a:rPr lang="tr-TR" sz="2400" dirty="0" smtClean="0"/>
              <a:t>Malzeme ekleme penceresinde sicil numaraları bölümünde kırmızı renkte olan siciller daha önceden rezerve edilmiş malzemelerin sicil numaralarıdır.</a:t>
            </a:r>
          </a:p>
          <a:p>
            <a:pPr algn="just"/>
            <a:r>
              <a:rPr lang="tr-TR" sz="2400" dirty="0" smtClean="0"/>
              <a:t>Yeni bir işlem yaptığımızda rezervli ürün görülüyorsa ya o işlem tamamlanmalı yada silinmelidir.</a:t>
            </a:r>
            <a:endParaRPr lang="tr-TR" sz="2400" dirty="0"/>
          </a:p>
        </p:txBody>
      </p:sp>
      <p:cxnSp>
        <p:nvCxnSpPr>
          <p:cNvPr id="6" name="Düz Ok Bağlayıcısı 5"/>
          <p:cNvCxnSpPr/>
          <p:nvPr/>
        </p:nvCxnSpPr>
        <p:spPr>
          <a:xfrm flipV="1">
            <a:off x="6372200" y="1731307"/>
            <a:ext cx="792088" cy="3332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976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2"/>
          <a:srcRect l="19808" t="16927" r="960" b="9935"/>
          <a:stretch/>
        </p:blipFill>
        <p:spPr>
          <a:xfrm>
            <a:off x="1619672" y="764704"/>
            <a:ext cx="7452320" cy="3726160"/>
          </a:xfrm>
          <a:prstGeom prst="rect">
            <a:avLst/>
          </a:prstGeom>
        </p:spPr>
      </p:pic>
      <p:sp>
        <p:nvSpPr>
          <p:cNvPr id="5" name="Dikdörtgen 4"/>
          <p:cNvSpPr/>
          <p:nvPr/>
        </p:nvSpPr>
        <p:spPr>
          <a:xfrm>
            <a:off x="1649705" y="3284984"/>
            <a:ext cx="7314783" cy="1015663"/>
          </a:xfrm>
          <a:prstGeom prst="rect">
            <a:avLst/>
          </a:prstGeom>
        </p:spPr>
        <p:txBody>
          <a:bodyPr wrap="square">
            <a:spAutoFit/>
          </a:bodyPr>
          <a:lstStyle/>
          <a:p>
            <a:pPr algn="just"/>
            <a:r>
              <a:rPr lang="tr-TR" sz="2000" dirty="0" smtClean="0"/>
              <a:t>Dayanak belgesi olan istek belgesinin tarihi ve numarası ilgili yerlere yazılır.</a:t>
            </a:r>
          </a:p>
          <a:p>
            <a:pPr algn="just"/>
            <a:r>
              <a:rPr lang="tr-TR" sz="2000" dirty="0" smtClean="0"/>
              <a:t>Harcama birimleri arası devir yapılıyorsa ilgili sekme işaretlenir.</a:t>
            </a:r>
            <a:endParaRPr lang="tr-TR" sz="2000" dirty="0"/>
          </a:p>
        </p:txBody>
      </p:sp>
      <p:cxnSp>
        <p:nvCxnSpPr>
          <p:cNvPr id="6" name="Düz Ok Bağlayıcısı 5"/>
          <p:cNvCxnSpPr/>
          <p:nvPr/>
        </p:nvCxnSpPr>
        <p:spPr>
          <a:xfrm flipV="1">
            <a:off x="3347864" y="2488578"/>
            <a:ext cx="792088" cy="3332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Resim 2"/>
          <p:cNvPicPr>
            <a:picLocks noChangeAspect="1"/>
          </p:cNvPicPr>
          <p:nvPr/>
        </p:nvPicPr>
        <p:blipFill>
          <a:blip r:embed="rId3"/>
          <a:stretch>
            <a:fillRect/>
          </a:stretch>
        </p:blipFill>
        <p:spPr>
          <a:xfrm>
            <a:off x="3533855" y="4763795"/>
            <a:ext cx="5610145" cy="2127376"/>
          </a:xfrm>
          <a:prstGeom prst="rect">
            <a:avLst/>
          </a:prstGeom>
        </p:spPr>
      </p:pic>
      <p:sp>
        <p:nvSpPr>
          <p:cNvPr id="8" name="Dikdörtgen 7"/>
          <p:cNvSpPr/>
          <p:nvPr/>
        </p:nvSpPr>
        <p:spPr>
          <a:xfrm>
            <a:off x="362251" y="4534752"/>
            <a:ext cx="3171604" cy="2246769"/>
          </a:xfrm>
          <a:prstGeom prst="rect">
            <a:avLst/>
          </a:prstGeom>
        </p:spPr>
        <p:txBody>
          <a:bodyPr wrap="square">
            <a:spAutoFit/>
          </a:bodyPr>
          <a:lstStyle/>
          <a:p>
            <a:pPr algn="just"/>
            <a:r>
              <a:rPr lang="tr-TR" sz="2000" dirty="0" smtClean="0"/>
              <a:t>Açılan pencerede ilgili Harcama Birimi seçilir.</a:t>
            </a:r>
          </a:p>
          <a:p>
            <a:pPr algn="just"/>
            <a:r>
              <a:rPr lang="tr-TR" sz="2000" dirty="0" smtClean="0"/>
              <a:t>Kime verildiği kısmı doldurulur.</a:t>
            </a:r>
          </a:p>
          <a:p>
            <a:pPr algn="just"/>
            <a:r>
              <a:rPr lang="tr-TR" sz="2000" dirty="0" smtClean="0"/>
              <a:t>Kaydet butonu ile işlem tamamlanır.</a:t>
            </a:r>
          </a:p>
          <a:p>
            <a:pPr algn="just"/>
            <a:endParaRPr lang="tr-TR" sz="2000" dirty="0"/>
          </a:p>
        </p:txBody>
      </p:sp>
    </p:spTree>
    <p:extLst>
      <p:ext uri="{BB962C8B-B14F-4D97-AF65-F5344CB8AC3E}">
        <p14:creationId xmlns:p14="http://schemas.microsoft.com/office/powerpoint/2010/main" val="435948408"/>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3051</TotalTime>
  <Words>1258</Words>
  <Application>Microsoft Office PowerPoint</Application>
  <PresentationFormat>On-screen Show (4:3)</PresentationFormat>
  <Paragraphs>83</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Ofis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Ümit</dc:creator>
  <cp:lastModifiedBy>word</cp:lastModifiedBy>
  <cp:revision>215</cp:revision>
  <dcterms:created xsi:type="dcterms:W3CDTF">2011-05-11T06:13:55Z</dcterms:created>
  <dcterms:modified xsi:type="dcterms:W3CDTF">2017-05-29T12:25:10Z</dcterms:modified>
</cp:coreProperties>
</file>