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7" r:id="rId2"/>
    <p:sldId id="258" r:id="rId3"/>
    <p:sldId id="259" r:id="rId4"/>
    <p:sldId id="285" r:id="rId5"/>
    <p:sldId id="286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32E6-440F-44CC-BEB5-D430EEE5936E}" type="datetimeFigureOut">
              <a:rPr lang="tr-TR" smtClean="0"/>
              <a:t>29.5.2017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4CDC-C689-4928-B965-DE6BB9F26E4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20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00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552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72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341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3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903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955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98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D4CDC-C689-4928-B965-DE6BB9F26E4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5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D282-FB03-4986-AB15-9367906BEDC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883B-8D33-479F-B640-D1FEF83B45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DD926-7D71-44F0-9779-5A116925D29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78E76-0AA0-4FC8-AF4A-6782E62C79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AE16-90C6-45D7-98FF-395E0CCB5AD1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5622F-5706-4185-A914-22F6FF7538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F7C3-25C6-4BA1-B491-D14C3257F52C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013D-5C99-4215-9948-0CF4EDCA46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1E948-D879-4A61-9344-4B5064522F5D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C1B7-113A-489D-AA18-6E3ACA406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8D88E-9362-465E-8871-D88C1B7DD80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5E5A-4030-460F-BD8B-A871F29B5F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AE23-100B-454E-BAAF-E7C10E6F739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05C56-301D-414F-8D0C-10AEDDCC1C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E2E3-DAD4-4DD1-8296-85D498D5C302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050E-E2AD-4541-B6CA-6A39BAD56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0931-3AF8-4A8A-9CAB-D272708B7D07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A66A-E346-405F-AC21-66E4E16AC0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4782D-CBB1-457B-AF30-997A5F9465B0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C756-9D84-4195-A7C3-99083CB68A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4290-548D-40B5-9C59-F7D8EB71F07B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528A-5CF5-4A14-B402-68729D0F3A7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AD25A-9B90-4817-98A8-64F380CEB9B9}" type="datetimeFigureOut">
              <a:rPr lang="tr-TR"/>
              <a:pPr>
                <a:defRPr/>
              </a:pPr>
              <a:t>29.5.2017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6FB162-90DD-4802-B2EF-BCE9E2B3850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95398"/>
            <a:ext cx="2219739" cy="145670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62" y="4572439"/>
            <a:ext cx="2484321" cy="14892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56" y="2879138"/>
            <a:ext cx="1575377" cy="148922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71" y="2887364"/>
            <a:ext cx="2201510" cy="1464738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88640"/>
            <a:ext cx="7773074" cy="3384376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4355976" y="6088559"/>
            <a:ext cx="5116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400" b="1" cap="none" spc="0" dirty="0" smtClean="0">
                <a:ln/>
                <a:solidFill>
                  <a:schemeClr val="accent4"/>
                </a:solidFill>
                <a:effectLst/>
              </a:rPr>
              <a:t>Ümit ŞENOĞLU</a:t>
            </a:r>
          </a:p>
          <a:p>
            <a:pPr algn="ctr"/>
            <a:r>
              <a:rPr lang="tr-TR" sz="2000" b="1" dirty="0" smtClean="0">
                <a:ln/>
                <a:solidFill>
                  <a:schemeClr val="accent4"/>
                </a:solidFill>
              </a:rPr>
              <a:t>İdari ve Mali İşler Daire Başkanlığı</a:t>
            </a:r>
            <a:endParaRPr lang="tr-TR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6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3" y="3646063"/>
            <a:ext cx="78843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Onaylama işleminden sonra açılan pencerede istek yapılan malzemeler listelenir. Tüketim Malzemeleri için karşılama miktarı, talep miktarı ile aynı olacaksa </a:t>
            </a:r>
            <a:r>
              <a:rPr lang="tr-TR" sz="2200" dirty="0" smtClean="0">
                <a:solidFill>
                  <a:srgbClr val="FF0000"/>
                </a:solidFill>
              </a:rPr>
              <a:t>Tüketim Malzemelerinin Hepsini Karşıla</a:t>
            </a:r>
            <a:r>
              <a:rPr lang="tr-TR" sz="2200" dirty="0" smtClean="0"/>
              <a:t> butonuna tıklanır ve talep miktarında yazan değerler </a:t>
            </a:r>
            <a:r>
              <a:rPr lang="tr-TR" sz="2200" dirty="0" smtClean="0">
                <a:solidFill>
                  <a:srgbClr val="FFC000"/>
                </a:solidFill>
              </a:rPr>
              <a:t>Karşılanan</a:t>
            </a:r>
            <a:r>
              <a:rPr lang="tr-TR" sz="2200" dirty="0" smtClean="0"/>
              <a:t> sütununda sistem tarafından otomatik olarak doldurulur. Talepler birebir karşılanmayacaksa Karşılanan sütununa değerler manuel olarak girilir. </a:t>
            </a:r>
          </a:p>
          <a:p>
            <a:endParaRPr lang="tr-TR" sz="22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9739" t="17272" r="3047" b="42000"/>
          <a:stretch/>
        </p:blipFill>
        <p:spPr>
          <a:xfrm>
            <a:off x="1299603" y="751149"/>
            <a:ext cx="7704856" cy="2638331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2771800" y="494566"/>
            <a:ext cx="358419" cy="4636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3851920" y="771428"/>
            <a:ext cx="360040" cy="37359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99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3" y="3646063"/>
            <a:ext cx="7884368" cy="246221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Taşınır İstek Belgesinde, Dayanıklı Taşınır yer alıyorsa; ilgili taşınırın miktarı yazılır ve sağ tarafta yer alan sicil numaraları arasından </a:t>
            </a:r>
            <a:r>
              <a:rPr lang="tr-TR" sz="2200" dirty="0" smtClean="0">
                <a:solidFill>
                  <a:srgbClr val="FF0000"/>
                </a:solidFill>
              </a:rPr>
              <a:t>verilecek demirbaşın sicili (yada sicilleri) seçilir </a:t>
            </a:r>
            <a:r>
              <a:rPr lang="tr-TR" sz="2200" dirty="0" smtClean="0"/>
              <a:t>ve </a:t>
            </a:r>
            <a:r>
              <a:rPr lang="tr-TR" sz="2200" dirty="0" smtClean="0">
                <a:solidFill>
                  <a:srgbClr val="FFC000"/>
                </a:solidFill>
              </a:rPr>
              <a:t>Sicil Ata </a:t>
            </a:r>
            <a:r>
              <a:rPr lang="tr-TR" sz="2200" dirty="0" smtClean="0"/>
              <a:t>butonuna tıklanır.</a:t>
            </a:r>
          </a:p>
          <a:p>
            <a:r>
              <a:rPr lang="tr-TR" sz="2200" dirty="0" smtClean="0"/>
              <a:t>Talepler karşılandıktan sonra </a:t>
            </a:r>
            <a:r>
              <a:rPr lang="tr-TR" sz="2200" dirty="0" smtClean="0">
                <a:solidFill>
                  <a:srgbClr val="00B050"/>
                </a:solidFill>
              </a:rPr>
              <a:t>Malzeme Listesi </a:t>
            </a:r>
            <a:r>
              <a:rPr lang="tr-TR" sz="2200" dirty="0" smtClean="0"/>
              <a:t>butonuna tıklanır.</a:t>
            </a:r>
          </a:p>
          <a:p>
            <a:endParaRPr lang="tr-TR" sz="2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9868" t="16906" r="2412" b="34547"/>
          <a:stretch/>
        </p:blipFill>
        <p:spPr>
          <a:xfrm>
            <a:off x="1259632" y="836712"/>
            <a:ext cx="7795119" cy="2686174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>
            <a:off x="4860032" y="1740645"/>
            <a:ext cx="2736304" cy="6802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7884368" y="1740645"/>
            <a:ext cx="432048" cy="38308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1907704" y="627836"/>
            <a:ext cx="432048" cy="38027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02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3707427"/>
            <a:ext cx="7884368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Açılan listeden malzeme miktarları kontrol edildikten sonra </a:t>
            </a:r>
            <a:r>
              <a:rPr lang="tr-TR" sz="2200" dirty="0" smtClean="0">
                <a:solidFill>
                  <a:srgbClr val="FF0000"/>
                </a:solidFill>
              </a:rPr>
              <a:t>Taşınır İşlem/Taşınır Teslim Belgesi Oluştur </a:t>
            </a:r>
            <a:r>
              <a:rPr lang="tr-TR" sz="2200" dirty="0" smtClean="0"/>
              <a:t>butonuna tıklanır.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7337" t="29375" r="33320" b="34925"/>
          <a:stretch/>
        </p:blipFill>
        <p:spPr>
          <a:xfrm>
            <a:off x="1542606" y="821259"/>
            <a:ext cx="7272808" cy="2850156"/>
          </a:xfrm>
          <a:prstGeom prst="rect">
            <a:avLst/>
          </a:prstGeom>
        </p:spPr>
      </p:pic>
      <p:cxnSp>
        <p:nvCxnSpPr>
          <p:cNvPr id="11" name="Düz Ok Bağlayıcısı 10"/>
          <p:cNvCxnSpPr/>
          <p:nvPr/>
        </p:nvCxnSpPr>
        <p:spPr>
          <a:xfrm>
            <a:off x="1292005" y="634504"/>
            <a:ext cx="432048" cy="483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ikdörtgen 8"/>
          <p:cNvSpPr/>
          <p:nvPr/>
        </p:nvSpPr>
        <p:spPr>
          <a:xfrm>
            <a:off x="1475656" y="4811344"/>
            <a:ext cx="7794612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Tüketim malzemeleri için birim fiyat bu aşamada belirlenmez.</a:t>
            </a:r>
          </a:p>
          <a:p>
            <a:r>
              <a:rPr lang="tr-TR" sz="2200" dirty="0" smtClean="0"/>
              <a:t>Ambara ilk giren ilk çıkar prensibinden dolayı, tüketim malzemeleri fiyatı onaylama işleminin ardından sistem tarafından giriş sırasına göre verilmektedir.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626" y="4838146"/>
            <a:ext cx="1597290" cy="159119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1734844" y="2392103"/>
            <a:ext cx="708057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000" dirty="0" smtClean="0"/>
              <a:t>NOT: Demirbaşın Seri Numarası daha önce sisteme girilmemişse Seri No sütunundan ilgili taşınırın seri numarası girilir ve Seri Numarası Kaydet butonu ile kayıt işlemi tamamlanır.</a:t>
            </a:r>
          </a:p>
        </p:txBody>
      </p:sp>
      <p:cxnSp>
        <p:nvCxnSpPr>
          <p:cNvPr id="13" name="Düz Ok Bağlayıcısı 12"/>
          <p:cNvCxnSpPr/>
          <p:nvPr/>
        </p:nvCxnSpPr>
        <p:spPr>
          <a:xfrm flipV="1">
            <a:off x="7956376" y="1630777"/>
            <a:ext cx="0" cy="117724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783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28857" y="2281418"/>
            <a:ext cx="7884368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Taşınır İşlem Fişi onaysız olarak oluşur. </a:t>
            </a:r>
          </a:p>
          <a:p>
            <a:r>
              <a:rPr lang="tr-TR" sz="2200" dirty="0" smtClean="0"/>
              <a:t>Tüketim malzemeleri için ;Onaysız Taşınır İşlem Fişleri ne tıklanır.</a:t>
            </a:r>
            <a:r>
              <a:rPr lang="tr-TR" sz="2200" dirty="0"/>
              <a:t> </a:t>
            </a:r>
            <a:r>
              <a:rPr lang="tr-TR" sz="2200" dirty="0" smtClean="0"/>
              <a:t>Ya da </a:t>
            </a:r>
            <a:r>
              <a:rPr lang="tr-TR" sz="2200" dirty="0" smtClean="0">
                <a:solidFill>
                  <a:srgbClr val="FF0000"/>
                </a:solidFill>
              </a:rPr>
              <a:t>Onaylama işlemleri</a:t>
            </a:r>
            <a:r>
              <a:rPr lang="tr-TR" sz="2200" dirty="0" smtClean="0"/>
              <a:t> menüsünden </a:t>
            </a:r>
            <a:r>
              <a:rPr lang="tr-TR" sz="2200" dirty="0" smtClean="0">
                <a:solidFill>
                  <a:srgbClr val="FFC000"/>
                </a:solidFill>
              </a:rPr>
              <a:t>çıkış </a:t>
            </a:r>
            <a:r>
              <a:rPr lang="tr-TR" sz="2200" dirty="0" err="1" smtClean="0">
                <a:solidFill>
                  <a:srgbClr val="FFC000"/>
                </a:solidFill>
              </a:rPr>
              <a:t>tifleri</a:t>
            </a:r>
            <a:r>
              <a:rPr lang="tr-TR" sz="2200" dirty="0" smtClean="0">
                <a:solidFill>
                  <a:srgbClr val="FFC000"/>
                </a:solidFill>
              </a:rPr>
              <a:t> </a:t>
            </a:r>
            <a:r>
              <a:rPr lang="tr-TR" sz="2200" dirty="0" smtClean="0"/>
              <a:t>seçilir ve ilgili TİF seçilerek </a:t>
            </a:r>
            <a:r>
              <a:rPr lang="tr-TR" sz="2200" dirty="0" smtClean="0">
                <a:solidFill>
                  <a:srgbClr val="00B050"/>
                </a:solidFill>
              </a:rPr>
              <a:t>onayla</a:t>
            </a:r>
            <a:r>
              <a:rPr lang="tr-TR" sz="2200" dirty="0" smtClean="0"/>
              <a:t> butonuna tıklanarak onaylama gerçekleştirilir.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0033" t="14940" r="17717" b="73142"/>
          <a:stretch/>
        </p:blipFill>
        <p:spPr>
          <a:xfrm>
            <a:off x="1428857" y="764704"/>
            <a:ext cx="7715143" cy="14401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/>
          <a:srcRect t="15284" r="17997" b="39904"/>
          <a:stretch/>
        </p:blipFill>
        <p:spPr>
          <a:xfrm>
            <a:off x="1399094" y="4193704"/>
            <a:ext cx="7744906" cy="2664296"/>
          </a:xfrm>
          <a:prstGeom prst="rect">
            <a:avLst/>
          </a:prstGeom>
        </p:spPr>
      </p:pic>
      <p:cxnSp>
        <p:nvCxnSpPr>
          <p:cNvPr id="14" name="Düz Ok Bağlayıcısı 13"/>
          <p:cNvCxnSpPr/>
          <p:nvPr/>
        </p:nvCxnSpPr>
        <p:spPr>
          <a:xfrm>
            <a:off x="1115616" y="5996607"/>
            <a:ext cx="432048" cy="483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4139952" y="4365104"/>
            <a:ext cx="504056" cy="23572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 flipH="1">
            <a:off x="4866985" y="4568692"/>
            <a:ext cx="504056" cy="2357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 flipV="1">
            <a:off x="4866985" y="1628800"/>
            <a:ext cx="2297303" cy="110454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806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31640" y="3717032"/>
            <a:ext cx="7884368" cy="280076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Dayanıklı taşınırlar için; Onaysız Taşınır Teslim Belgesi Fişleri ne tıklanır. Ya da </a:t>
            </a:r>
            <a:r>
              <a:rPr lang="tr-TR" sz="2200" dirty="0" smtClean="0">
                <a:solidFill>
                  <a:srgbClr val="FF0000"/>
                </a:solidFill>
              </a:rPr>
              <a:t>Kişilere /Kullanıma Dayanıklı Taşınır Verilmesi İşlemleri menüsünden Taşınır Teslim Belgeleri </a:t>
            </a:r>
            <a:r>
              <a:rPr lang="tr-TR" sz="2200" dirty="0" smtClean="0"/>
              <a:t>bölümü seçilir.</a:t>
            </a:r>
          </a:p>
          <a:p>
            <a:r>
              <a:rPr lang="tr-TR" sz="2200" dirty="0" smtClean="0">
                <a:solidFill>
                  <a:srgbClr val="00B050"/>
                </a:solidFill>
              </a:rPr>
              <a:t>Kişiye verilen taşınırlar için Taşınır Teslim Belgeleri sekmesine tıklanır. Ortak kullanım alanına verilen taşınırlar için Ortak Kullanıma Taşınır Teslim Belgeleri </a:t>
            </a:r>
            <a:r>
              <a:rPr lang="tr-TR" sz="2200" dirty="0" smtClean="0"/>
              <a:t>sekmesine tıklanır.</a:t>
            </a:r>
          </a:p>
          <a:p>
            <a:r>
              <a:rPr lang="tr-TR" sz="2200" dirty="0" smtClean="0"/>
              <a:t>İlgili TİF seçilerek </a:t>
            </a:r>
            <a:r>
              <a:rPr lang="tr-TR" sz="2200" dirty="0" smtClean="0">
                <a:solidFill>
                  <a:srgbClr val="FFC000"/>
                </a:solidFill>
              </a:rPr>
              <a:t>Onayla</a:t>
            </a:r>
            <a:r>
              <a:rPr lang="tr-TR" sz="2200" dirty="0" smtClean="0"/>
              <a:t> butonuna tıklanır.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-1251" t="13862" r="26166" b="46863"/>
          <a:stretch/>
        </p:blipFill>
        <p:spPr>
          <a:xfrm>
            <a:off x="1259632" y="836712"/>
            <a:ext cx="7632848" cy="2520280"/>
          </a:xfrm>
          <a:prstGeom prst="rect">
            <a:avLst/>
          </a:prstGeom>
        </p:spPr>
      </p:pic>
      <p:cxnSp>
        <p:nvCxnSpPr>
          <p:cNvPr id="7" name="Düz Ok Bağlayıcısı 6"/>
          <p:cNvCxnSpPr/>
          <p:nvPr/>
        </p:nvCxnSpPr>
        <p:spPr>
          <a:xfrm>
            <a:off x="1043608" y="2329144"/>
            <a:ext cx="432048" cy="4834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5796136" y="2138888"/>
            <a:ext cx="432048" cy="39876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4769768" y="1052736"/>
            <a:ext cx="504056" cy="2357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3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4509120"/>
            <a:ext cx="7884368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r-TR" sz="2200" dirty="0" smtClean="0"/>
              <a:t>Onaylama işleminin ardından Taşınır Teslim Belgesi ve/veya Taşınır İşlem </a:t>
            </a:r>
            <a:r>
              <a:rPr lang="tr-TR" sz="2200" dirty="0" err="1" smtClean="0"/>
              <a:t>Tifinden</a:t>
            </a:r>
            <a:r>
              <a:rPr lang="tr-TR" sz="2200" dirty="0" smtClean="0"/>
              <a:t>  iki nüsha alınır. Biri ilgili kişi yada birime verilir diğeri de Taşınır İstek Belgesi ile birlikte dosyalanır.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5770" t="23820" r="34055" b="11338"/>
          <a:stretch/>
        </p:blipFill>
        <p:spPr>
          <a:xfrm>
            <a:off x="1475656" y="764247"/>
            <a:ext cx="3384376" cy="352839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/>
          <a:srcRect l="24553" t="14067" r="43274" b="35915"/>
          <a:stretch/>
        </p:blipFill>
        <p:spPr>
          <a:xfrm>
            <a:off x="5004048" y="764246"/>
            <a:ext cx="3312368" cy="278936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5"/>
          <a:srcRect l="24023" t="44351" r="43695" b="37631"/>
          <a:stretch/>
        </p:blipFill>
        <p:spPr>
          <a:xfrm>
            <a:off x="5004048" y="3573016"/>
            <a:ext cx="3312368" cy="7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5" r="91165"/>
          <a:stretch/>
        </p:blipFill>
        <p:spPr>
          <a:xfrm>
            <a:off x="2483768" y="2996952"/>
            <a:ext cx="648072" cy="29077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37710"/>
            <a:ext cx="6767736" cy="86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5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8381" t="15081" r="36690" b="9512"/>
          <a:stretch/>
        </p:blipFill>
        <p:spPr>
          <a:xfrm>
            <a:off x="2051720" y="764704"/>
            <a:ext cx="6696744" cy="582610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062254" y="479715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Taşınır İstek Belgesi </a:t>
            </a:r>
            <a:r>
              <a:rPr lang="tr-TR" sz="2400" dirty="0" smtClean="0"/>
              <a:t>Bu </a:t>
            </a:r>
            <a:r>
              <a:rPr lang="tr-TR" sz="2400" dirty="0"/>
              <a:t>Belge, ambardan taşınır talep edildiğinde kullanılır ve talepte bulunan </a:t>
            </a:r>
            <a:r>
              <a:rPr lang="tr-TR" sz="2400" dirty="0" smtClean="0"/>
              <a:t>birim yetkilisinin </a:t>
            </a:r>
            <a:r>
              <a:rPr lang="tr-TR" sz="2400" dirty="0"/>
              <a:t>onayını taşır.</a:t>
            </a:r>
          </a:p>
        </p:txBody>
      </p:sp>
    </p:spTree>
    <p:extLst>
      <p:ext uri="{BB962C8B-B14F-4D97-AF65-F5344CB8AC3E}">
        <p14:creationId xmlns:p14="http://schemas.microsoft.com/office/powerpoint/2010/main" val="353097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8367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Taşınır talepleri İstek Birim Yetkilileri tarafından oluşturulur. İstek Birim Yetkilisi KBS sistemine giriş yaptığında aşağıdaki menü çıkacaktır.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14708" r="5286" b="29731"/>
          <a:stretch/>
        </p:blipFill>
        <p:spPr>
          <a:xfrm>
            <a:off x="1306224" y="2036811"/>
            <a:ext cx="7514248" cy="268810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473381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rgbClr val="FF0000"/>
                </a:solidFill>
              </a:rPr>
              <a:t>Taşınır İstek Belgesi Oluştur </a:t>
            </a:r>
            <a:r>
              <a:rPr lang="tr-TR" sz="2400" dirty="0" smtClean="0"/>
              <a:t>dediğimizde, sistem bizden ambar sorumlusunu seçmemizi isteyecek. </a:t>
            </a:r>
            <a:r>
              <a:rPr lang="tr-TR" sz="2400" dirty="0" smtClean="0">
                <a:solidFill>
                  <a:srgbClr val="FFC000"/>
                </a:solidFill>
              </a:rPr>
              <a:t>TKKY Seçiniz </a:t>
            </a:r>
            <a:r>
              <a:rPr lang="tr-TR" sz="2400" dirty="0" smtClean="0"/>
              <a:t>bölümünden ilgili ambar sorumlusunu seçeriz.</a:t>
            </a:r>
          </a:p>
          <a:p>
            <a:pPr algn="just"/>
            <a:r>
              <a:rPr lang="tr-TR" sz="2400" dirty="0" smtClean="0"/>
              <a:t>Malzemeyi kime yada nereye vereceksek altta yer alan bölümlerden ilgili bölümü seçer ve </a:t>
            </a:r>
            <a:r>
              <a:rPr lang="tr-TR" sz="2400" dirty="0" smtClean="0">
                <a:solidFill>
                  <a:srgbClr val="92D050"/>
                </a:solidFill>
              </a:rPr>
              <a:t>kişi/yer seçimini </a:t>
            </a:r>
            <a:r>
              <a:rPr lang="tr-TR" sz="2400" dirty="0" smtClean="0"/>
              <a:t>yaparız.</a:t>
            </a:r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123728" y="2924944"/>
            <a:ext cx="504056" cy="4072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/>
          <p:cNvCxnSpPr/>
          <p:nvPr/>
        </p:nvCxnSpPr>
        <p:spPr>
          <a:xfrm flipH="1">
            <a:off x="8100392" y="3573016"/>
            <a:ext cx="395780" cy="37999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V="1">
            <a:off x="6516216" y="4221088"/>
            <a:ext cx="453752" cy="40726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8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4365104"/>
            <a:ext cx="7794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Talep ortak alana yapılıyorsa, Birime kısmından ilgili birim seçilir. Açılan Yerleşim Birimi Seçme listesinden ilgili </a:t>
            </a:r>
            <a:r>
              <a:rPr lang="tr-TR" sz="2400" dirty="0" err="1" smtClean="0"/>
              <a:t>lokasyon</a:t>
            </a:r>
            <a:r>
              <a:rPr lang="tr-TR" sz="2400" dirty="0" smtClean="0"/>
              <a:t> seçilir.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19741" t="18514" r="5903" b="31680"/>
          <a:stretch/>
        </p:blipFill>
        <p:spPr>
          <a:xfrm>
            <a:off x="1259632" y="764704"/>
            <a:ext cx="7776864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3284984"/>
            <a:ext cx="77947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Talep edilen malzemelerin miktarları yazılır ve TIB oluştur butonuna tıklanarak Taşınır İstek Belgesi oluşturulur.</a:t>
            </a:r>
          </a:p>
          <a:p>
            <a:r>
              <a:rPr lang="tr-TR" sz="2200" dirty="0" smtClean="0"/>
              <a:t>Rapor butonuna tıklayarak ilgili TIB çıktısı alınır ve imzalanıp Taşınır Kayıt Yetkilisine verilir.</a:t>
            </a:r>
          </a:p>
          <a:p>
            <a:r>
              <a:rPr lang="tr-TR" sz="2200" dirty="0" smtClean="0"/>
              <a:t>      Taşınır İstek Belgesini menüdeki  Taşınır İstek Belgesi Listesinden de alabiliriz.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3"/>
          <a:srcRect l="19737" t="17666" r="4307" b="32647"/>
          <a:stretch/>
        </p:blipFill>
        <p:spPr>
          <a:xfrm>
            <a:off x="1538189" y="764704"/>
            <a:ext cx="7416825" cy="25202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t="18126" r="10881" b="60335"/>
          <a:stretch/>
        </p:blipFill>
        <p:spPr>
          <a:xfrm>
            <a:off x="1691680" y="5301208"/>
            <a:ext cx="6300192" cy="150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0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8510" y="2564904"/>
            <a:ext cx="54938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TAŞINIR TALEP </a:t>
            </a:r>
          </a:p>
          <a:p>
            <a:pPr algn="ctr"/>
            <a:r>
              <a:rPr lang="tr-T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KARŞILAMA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934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4343298"/>
            <a:ext cx="81548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İstek Birim Yetkilisince, Taşınır İstek Belgesi oluşturulduğunda;</a:t>
            </a:r>
          </a:p>
          <a:p>
            <a:r>
              <a:rPr lang="tr-TR" sz="2200" dirty="0" smtClean="0"/>
              <a:t>Taşınır Kayıt Yetkilisi sisteme girdiği zaman yukarıda görülen uyarı penceresi ekranına gelecektir.</a:t>
            </a:r>
          </a:p>
          <a:p>
            <a:endParaRPr lang="tr-TR" sz="2200" dirty="0" smtClean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36711"/>
            <a:ext cx="6480720" cy="35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0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3646063"/>
            <a:ext cx="81548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dirty="0" smtClean="0"/>
              <a:t>Taşınır Talepleri menüsünde yer alan Taşınır İstek Belgesi Listesine tıklanır. Açılan pencerede yer alan </a:t>
            </a:r>
            <a:r>
              <a:rPr lang="tr-TR" sz="2200" dirty="0" smtClean="0">
                <a:solidFill>
                  <a:srgbClr val="FFC000"/>
                </a:solidFill>
              </a:rPr>
              <a:t>TIB Detay Göster </a:t>
            </a:r>
            <a:r>
              <a:rPr lang="tr-TR" sz="2200" dirty="0" smtClean="0"/>
              <a:t>butonuna tıklandığında İlgili istek belgesinin detayları görülür.</a:t>
            </a:r>
          </a:p>
          <a:p>
            <a:r>
              <a:rPr lang="tr-TR" sz="2200" dirty="0" smtClean="0"/>
              <a:t>İlgili TIB seçilerek sağ tarafında yer alan </a:t>
            </a:r>
          </a:p>
          <a:p>
            <a:r>
              <a:rPr lang="tr-TR" sz="2200" dirty="0" smtClean="0"/>
              <a:t>				  </a:t>
            </a:r>
            <a:r>
              <a:rPr lang="tr-TR" sz="2200" dirty="0" smtClean="0">
                <a:solidFill>
                  <a:srgbClr val="FF0000"/>
                </a:solidFill>
              </a:rPr>
              <a:t>Onaylama sekmesine  </a:t>
            </a:r>
            <a:r>
              <a:rPr lang="tr-TR" sz="2200" dirty="0" smtClean="0"/>
              <a:t>tıklanır</a:t>
            </a:r>
          </a:p>
          <a:p>
            <a:endParaRPr lang="tr-TR" sz="22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-448" t="15017" r="7217" b="24915"/>
          <a:stretch/>
        </p:blipFill>
        <p:spPr>
          <a:xfrm>
            <a:off x="1187623" y="692696"/>
            <a:ext cx="7928817" cy="280831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31471" t="32594" r="32453" b="45797"/>
          <a:stretch/>
        </p:blipFill>
        <p:spPr>
          <a:xfrm>
            <a:off x="269559" y="5122404"/>
            <a:ext cx="4882472" cy="1584176"/>
          </a:xfrm>
          <a:prstGeom prst="rect">
            <a:avLst/>
          </a:prstGeom>
        </p:spPr>
      </p:pic>
      <p:cxnSp>
        <p:nvCxnSpPr>
          <p:cNvPr id="6" name="Düz Ok Bağlayıcısı 5"/>
          <p:cNvCxnSpPr/>
          <p:nvPr/>
        </p:nvCxnSpPr>
        <p:spPr>
          <a:xfrm flipH="1" flipV="1">
            <a:off x="8612384" y="1412776"/>
            <a:ext cx="352104" cy="504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7596336" y="1340768"/>
            <a:ext cx="432048" cy="48582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4986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501</Words>
  <Application>Microsoft Office PowerPoint</Application>
  <PresentationFormat>On-screen Show (4:3)</PresentationFormat>
  <Paragraphs>39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Ümit</dc:creator>
  <cp:lastModifiedBy>word</cp:lastModifiedBy>
  <cp:revision>232</cp:revision>
  <dcterms:created xsi:type="dcterms:W3CDTF">2011-05-11T06:13:55Z</dcterms:created>
  <dcterms:modified xsi:type="dcterms:W3CDTF">2017-05-29T12:28:01Z</dcterms:modified>
</cp:coreProperties>
</file>