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32E6-440F-44CC-BEB5-D430EEE5936E}" type="datetimeFigureOut">
              <a:rPr lang="tr-TR" smtClean="0"/>
              <a:t>29.5.2017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4CDC-C689-4928-B965-DE6BB9F26E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20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D282-FB03-4986-AB15-9367906BEDC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883B-8D33-479F-B640-D1FEF83B45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D926-7D71-44F0-9779-5A116925D29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8E76-0AA0-4FC8-AF4A-6782E62C79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AE16-90C6-45D7-98FF-395E0CCB5AD1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622F-5706-4185-A914-22F6FF7538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F7C3-25C6-4BA1-B491-D14C3257F52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013D-5C99-4215-9948-0CF4EDCA46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E948-D879-4A61-9344-4B5064522F5D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C1B7-113A-489D-AA18-6E3ACA406F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D88E-9362-465E-8871-D88C1B7DD80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5E5A-4030-460F-BD8B-A871F29B5F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AE23-100B-454E-BAAF-E7C10E6F739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5C56-301D-414F-8D0C-10AEDDCC1C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E2E3-DAD4-4DD1-8296-85D498D5C302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050E-E2AD-4541-B6CA-6A39BAD569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0931-3AF8-4A8A-9CAB-D272708B7D07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A66A-E346-405F-AC21-66E4E16AC0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782D-CBB1-457B-AF30-997A5F9465B0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C756-9D84-4195-A7C3-99083CB68A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4290-548D-40B5-9C59-F7D8EB71F07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528A-5CF5-4A14-B402-68729D0F3A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09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AD25A-9B90-4817-98A8-64F380CEB9B9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6FB162-90DD-4802-B2EF-BCE9E2B385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95398"/>
            <a:ext cx="2219739" cy="14567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62" y="4572439"/>
            <a:ext cx="2484321" cy="14892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56" y="2879138"/>
            <a:ext cx="1575377" cy="14892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1" y="2887364"/>
            <a:ext cx="2201510" cy="14647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88640"/>
            <a:ext cx="7773074" cy="338437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355976" y="6088559"/>
            <a:ext cx="5116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400" b="1" cap="none" spc="0" dirty="0" smtClean="0">
                <a:ln/>
                <a:solidFill>
                  <a:schemeClr val="accent4"/>
                </a:solidFill>
                <a:effectLst/>
              </a:rPr>
              <a:t>Ümit ŞENOĞLU</a:t>
            </a:r>
          </a:p>
          <a:p>
            <a:pPr algn="ctr"/>
            <a:r>
              <a:rPr lang="tr-TR" sz="2000" b="1" dirty="0" smtClean="0">
                <a:ln/>
                <a:solidFill>
                  <a:schemeClr val="accent4"/>
                </a:solidFill>
              </a:rPr>
              <a:t>İdari ve Mali İşler Daire Başkanlığı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008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2355452"/>
            <a:ext cx="7488832" cy="294575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482565" y="63520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Dayanıklı Taşınıra yapılan değer artırıcı harcama taşınırın tarihçesine otomatik olarak eklenecektir. 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2267744" y="5085185"/>
            <a:ext cx="432048" cy="576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01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21" y="2852936"/>
            <a:ext cx="6264738" cy="106599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749055" cy="4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1443841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Kullanım </a:t>
            </a:r>
            <a:r>
              <a:rPr lang="tr-TR" sz="2400" dirty="0"/>
              <a:t>devamlılığının sağlanması için yapılan bakım ve onarım harcamaları hariç olmak üzere dayanıklı</a:t>
            </a:r>
          </a:p>
          <a:p>
            <a:pPr algn="just"/>
            <a:r>
              <a:rPr lang="tr-TR" sz="2400" dirty="0"/>
              <a:t>taşınırların; niteliğini, kullanım şeklini değiştiren, hizmet kalitesini ve taşınırlardan sağlanan faydayı artıran ve benzeri </a:t>
            </a:r>
            <a:r>
              <a:rPr lang="tr-TR" sz="2400" dirty="0" smtClean="0"/>
              <a:t>amaçlarla yapılan </a:t>
            </a:r>
            <a:r>
              <a:rPr lang="tr-TR" sz="2400" dirty="0"/>
              <a:t>değer artırıcı harcamalar, taşınırın kayıtlı maliyet değerine Taşınır İşlem Fişi düzenlenmek suretiyle ilave edilir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Bu </a:t>
            </a:r>
            <a:r>
              <a:rPr lang="tr-TR" sz="2400" dirty="0"/>
              <a:t>şekilde maliyetlere ilave edilecek değer artırıcı harcamalar nitelik, tür ve tutar itibarıyla Bakanlıkça belirlenebilir.</a:t>
            </a:r>
          </a:p>
        </p:txBody>
      </p:sp>
    </p:spTree>
    <p:extLst>
      <p:ext uri="{BB962C8B-B14F-4D97-AF65-F5344CB8AC3E}">
        <p14:creationId xmlns:p14="http://schemas.microsoft.com/office/powerpoint/2010/main" val="262044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450912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“Taşınır </a:t>
            </a:r>
            <a:r>
              <a:rPr lang="tr-TR" sz="2400" b="1" dirty="0"/>
              <a:t>Mal </a:t>
            </a:r>
            <a:r>
              <a:rPr lang="tr-TR" sz="2400" b="1" dirty="0" smtClean="0"/>
              <a:t>İşlemleri</a:t>
            </a:r>
            <a:r>
              <a:rPr lang="tr-TR" sz="2400" b="1" dirty="0"/>
              <a:t>”&gt;”Değer Artırımı”&gt;”Değer Artırımı” </a:t>
            </a:r>
            <a:r>
              <a:rPr lang="tr-TR" sz="2400" dirty="0"/>
              <a:t>bölümüne gelindiğinde </a:t>
            </a:r>
            <a:r>
              <a:rPr lang="tr-TR" sz="2400" dirty="0" smtClean="0"/>
              <a:t>yukarıdaki </a:t>
            </a:r>
            <a:r>
              <a:rPr lang="tr-TR" sz="2400" dirty="0"/>
              <a:t>sayfa açılır. </a:t>
            </a:r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Değer artımı yapılacak tutar alt limiti bu pencerenin üst kısmında belirtilmiştir.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4952" r="30053" b="22520"/>
          <a:stretch/>
        </p:blipFill>
        <p:spPr>
          <a:xfrm>
            <a:off x="1403647" y="764704"/>
            <a:ext cx="7733033" cy="3744416"/>
          </a:xfrm>
          <a:prstGeom prst="rect">
            <a:avLst/>
          </a:prstGeom>
        </p:spPr>
      </p:pic>
      <p:cxnSp>
        <p:nvCxnSpPr>
          <p:cNvPr id="5" name="Düz Ok Bağlayıcısı 4"/>
          <p:cNvCxnSpPr/>
          <p:nvPr/>
        </p:nvCxnSpPr>
        <p:spPr>
          <a:xfrm>
            <a:off x="4067944" y="548680"/>
            <a:ext cx="792088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1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1124744"/>
            <a:ext cx="7498497" cy="468052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619672" y="422108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Öncelikle “Değer Artırımı Yapılacak Malzeme Seç” butonuna basılır.</a:t>
            </a:r>
            <a:endParaRPr lang="tr-TR" sz="2400" dirty="0">
              <a:solidFill>
                <a:srgbClr val="FF0000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1259632" y="1556792"/>
            <a:ext cx="96106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9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6" y="1052736"/>
            <a:ext cx="7457378" cy="3861989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90694" y="509972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Açılan </a:t>
            </a:r>
            <a:r>
              <a:rPr lang="tr-TR" sz="2400" dirty="0"/>
              <a:t>pencereden değer artırımı yapılacak taşınır seçilir ve </a:t>
            </a:r>
            <a:r>
              <a:rPr lang="tr-TR" sz="2400" b="1" dirty="0"/>
              <a:t>“Malzeme Seç” </a:t>
            </a:r>
            <a:r>
              <a:rPr lang="tr-TR" sz="2400" dirty="0"/>
              <a:t>butonuna basılır. 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995936" y="585808"/>
            <a:ext cx="889052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1187624" y="2420888"/>
            <a:ext cx="457004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6516216" y="3068960"/>
            <a:ext cx="457004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b="39638"/>
          <a:stretch/>
        </p:blipFill>
        <p:spPr>
          <a:xfrm>
            <a:off x="1360641" y="874008"/>
            <a:ext cx="7531839" cy="271124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360641" y="3556951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/>
              <a:t>Eğer değer artırımını gerektiren harcama serviste yapılıyorsa; </a:t>
            </a:r>
            <a:endParaRPr lang="tr-TR" sz="2400" dirty="0"/>
          </a:p>
          <a:p>
            <a:r>
              <a:rPr lang="tr-TR" sz="2400" dirty="0"/>
              <a:t> Yapıldığı yer </a:t>
            </a:r>
            <a:r>
              <a:rPr lang="tr-TR" sz="2400" b="1" dirty="0"/>
              <a:t>“Servis” </a:t>
            </a:r>
            <a:r>
              <a:rPr lang="tr-TR" sz="2400" dirty="0"/>
              <a:t>olarak seçilir. </a:t>
            </a:r>
          </a:p>
          <a:p>
            <a:r>
              <a:rPr lang="tr-TR" sz="2400" dirty="0"/>
              <a:t> KDV’li ve KDV hariç olmak üzere faturanın üzerinde yer alan bilgiler tutar kısımlarına yazılır. </a:t>
            </a:r>
          </a:p>
          <a:p>
            <a:r>
              <a:rPr lang="tr-TR" sz="2400" dirty="0"/>
              <a:t> Dayanak belge bilgisi ilgili alana giriş yapılır. </a:t>
            </a:r>
          </a:p>
          <a:p>
            <a:r>
              <a:rPr lang="tr-TR" sz="2400" dirty="0"/>
              <a:t> </a:t>
            </a:r>
            <a:r>
              <a:rPr lang="tr-TR" sz="2400" b="1" dirty="0"/>
              <a:t>“Değer Artırımı </a:t>
            </a:r>
            <a:r>
              <a:rPr lang="tr-TR" sz="2400" b="1" dirty="0" smtClean="0"/>
              <a:t>Fişi Oluştur</a:t>
            </a:r>
            <a:r>
              <a:rPr lang="tr-TR" sz="2400" b="1" dirty="0"/>
              <a:t>” </a:t>
            </a:r>
            <a:r>
              <a:rPr lang="tr-TR" sz="2400" dirty="0"/>
              <a:t>butonuna basılır. </a:t>
            </a:r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931867" y="2229631"/>
            <a:ext cx="45700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3779912" y="404664"/>
            <a:ext cx="24956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0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69" y="764705"/>
            <a:ext cx="7783126" cy="304630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310647" y="381101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/>
              <a:t>Eğer değer artırımı kurumun kendi depolarındaki malzeme kullanılarak yapılıyorsa; </a:t>
            </a:r>
            <a:endParaRPr lang="tr-TR" sz="2400" dirty="0"/>
          </a:p>
          <a:p>
            <a:r>
              <a:rPr lang="tr-TR" sz="2400" dirty="0"/>
              <a:t> Yapıldığı yer </a:t>
            </a:r>
            <a:r>
              <a:rPr lang="tr-TR" sz="2400" b="1" dirty="0"/>
              <a:t>“Depo” </a:t>
            </a:r>
            <a:r>
              <a:rPr lang="tr-TR" sz="2400" dirty="0"/>
              <a:t>olarak seçilir, </a:t>
            </a:r>
          </a:p>
          <a:p>
            <a:r>
              <a:rPr lang="tr-TR" sz="2400" dirty="0"/>
              <a:t> Değer artırımında kullanılan ürün listesi bölümünden değer artırımında kullanılacak tüketim malzemesi </a:t>
            </a:r>
            <a:r>
              <a:rPr lang="tr-TR" sz="2400" b="1" dirty="0"/>
              <a:t>miktar yazılmak suretiyle </a:t>
            </a:r>
            <a:r>
              <a:rPr lang="tr-TR" sz="2400" dirty="0"/>
              <a:t>seçilir</a:t>
            </a:r>
            <a:r>
              <a:rPr lang="tr-TR" sz="2400" b="1" dirty="0"/>
              <a:t>, </a:t>
            </a:r>
            <a:endParaRPr lang="tr-TR" sz="2400" dirty="0"/>
          </a:p>
          <a:p>
            <a:r>
              <a:rPr lang="tr-TR" sz="2400" dirty="0"/>
              <a:t> </a:t>
            </a:r>
            <a:r>
              <a:rPr lang="tr-TR" sz="2400" b="1" dirty="0"/>
              <a:t>Kime/Nereye Verileceği </a:t>
            </a:r>
            <a:r>
              <a:rPr lang="tr-TR" sz="2400" dirty="0"/>
              <a:t>bilgisi doldurulur, </a:t>
            </a:r>
          </a:p>
          <a:p>
            <a:r>
              <a:rPr lang="tr-TR" sz="2400" dirty="0"/>
              <a:t> </a:t>
            </a:r>
            <a:r>
              <a:rPr lang="tr-TR" sz="2400" b="1" dirty="0"/>
              <a:t>“Değer Artırımı </a:t>
            </a:r>
            <a:r>
              <a:rPr lang="tr-TR" sz="2400" b="1" dirty="0" smtClean="0"/>
              <a:t>Fişi Oluştur</a:t>
            </a:r>
            <a:r>
              <a:rPr lang="tr-TR" sz="2400" b="1" dirty="0"/>
              <a:t>” </a:t>
            </a:r>
            <a:r>
              <a:rPr lang="tr-TR" sz="2400" dirty="0"/>
              <a:t>butonuna basılır. </a:t>
            </a:r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730410" y="1772816"/>
            <a:ext cx="45700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6444208" y="2132856"/>
            <a:ext cx="24956" cy="5459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6685188" y="1755304"/>
            <a:ext cx="839140" cy="175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3923928" y="260648"/>
            <a:ext cx="27861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5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93" y="2996952"/>
            <a:ext cx="7431865" cy="309338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482565" y="63520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/>
          </a:p>
          <a:p>
            <a:r>
              <a:rPr lang="tr-TR" sz="2400" dirty="0"/>
              <a:t>Açılacak bilgi penceresinde </a:t>
            </a:r>
            <a:r>
              <a:rPr lang="tr-TR" sz="2400" b="1" dirty="0"/>
              <a:t>“Kaydet” </a:t>
            </a:r>
            <a:r>
              <a:rPr lang="tr-TR" sz="2400" dirty="0"/>
              <a:t>butonuna basılır. </a:t>
            </a:r>
          </a:p>
          <a:p>
            <a:r>
              <a:rPr lang="tr-TR" sz="2400" dirty="0"/>
              <a:t> Oluşan TİF doğrudan onaylı şekilde oluşur. Onaylı </a:t>
            </a:r>
            <a:r>
              <a:rPr lang="tr-TR" sz="2400" dirty="0" err="1"/>
              <a:t>TİFler</a:t>
            </a:r>
            <a:r>
              <a:rPr lang="tr-TR" sz="2400" dirty="0"/>
              <a:t> listesinde TİF çeşidi” Değer Artırımı” seçilir.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TİF </a:t>
            </a:r>
            <a:r>
              <a:rPr lang="tr-TR" sz="2400" dirty="0"/>
              <a:t>muhasebeleştirilmesi için </a:t>
            </a:r>
            <a:r>
              <a:rPr lang="tr-TR" sz="2400" dirty="0" err="1"/>
              <a:t>HYS’ye</a:t>
            </a:r>
            <a:r>
              <a:rPr lang="tr-TR" sz="2400" dirty="0"/>
              <a:t> gönderilmelidir.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4596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278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Ümit</dc:creator>
  <cp:lastModifiedBy>word2</cp:lastModifiedBy>
  <cp:revision>237</cp:revision>
  <dcterms:created xsi:type="dcterms:W3CDTF">2011-05-11T06:13:55Z</dcterms:created>
  <dcterms:modified xsi:type="dcterms:W3CDTF">2017-05-29T12:27:59Z</dcterms:modified>
</cp:coreProperties>
</file>