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2"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732E6-440F-44CC-BEB5-D430EEE5936E}" type="datetimeFigureOut">
              <a:rPr lang="tr-TR" smtClean="0"/>
              <a:t>29.5.2017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D4CDC-C689-4928-B965-DE6BB9F26E46}" type="slidenum">
              <a:rPr lang="tr-TR" smtClean="0"/>
              <a:t>‹#›</a:t>
            </a:fld>
            <a:endParaRPr lang="tr-TR"/>
          </a:p>
        </p:txBody>
      </p:sp>
    </p:spTree>
    <p:extLst>
      <p:ext uri="{BB962C8B-B14F-4D97-AF65-F5344CB8AC3E}">
        <p14:creationId xmlns:p14="http://schemas.microsoft.com/office/powerpoint/2010/main" val="167720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9D4CDC-C689-4928-B965-DE6BB9F26E46}" type="slidenum">
              <a:rPr lang="tr-TR" smtClean="0"/>
              <a:t>8</a:t>
            </a:fld>
            <a:endParaRPr lang="tr-TR"/>
          </a:p>
        </p:txBody>
      </p:sp>
    </p:spTree>
    <p:extLst>
      <p:ext uri="{BB962C8B-B14F-4D97-AF65-F5344CB8AC3E}">
        <p14:creationId xmlns:p14="http://schemas.microsoft.com/office/powerpoint/2010/main" val="344846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9D4CDC-C689-4928-B965-DE6BB9F26E46}" type="slidenum">
              <a:rPr lang="tr-TR" smtClean="0"/>
              <a:t>11</a:t>
            </a:fld>
            <a:endParaRPr lang="tr-TR"/>
          </a:p>
        </p:txBody>
      </p:sp>
    </p:spTree>
    <p:extLst>
      <p:ext uri="{BB962C8B-B14F-4D97-AF65-F5344CB8AC3E}">
        <p14:creationId xmlns:p14="http://schemas.microsoft.com/office/powerpoint/2010/main" val="340045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7691D282-FB03-4986-AB15-9367906BEDCC}"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CFB883B-8D33-479F-B640-D1FEF83B458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6DDD926-7D71-44F0-9779-5A116925D29C}"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8378E76-0AA0-4FC8-AF4A-6782E62C7958}"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315AE16-90C6-45D7-98FF-395E0CCB5AD1}"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155622F-5706-4185-A914-22F6FF753888}"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292F7C3-25C6-4BA1-B491-D14C3257F52C}"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BFD013D-5C99-4215-9948-0CF4EDCA4666}"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B21E948-D879-4A61-9344-4B5064522F5D}"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B25C1B7-113A-489D-AA18-6E3ACA406F7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D7D8D88E-9362-465E-8871-D88C1B7DD80B}" type="datetimeFigureOut">
              <a:rPr lang="tr-TR"/>
              <a:pPr>
                <a:defRPr/>
              </a:pPr>
              <a:t>29.5.2017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77E5E5A-4030-460F-BD8B-A871F29B5F7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72CAE23-100B-454E-BAAF-E7C10E6F739B}" type="datetimeFigureOut">
              <a:rPr lang="tr-TR"/>
              <a:pPr>
                <a:defRPr/>
              </a:pPr>
              <a:t>29.5.2017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1D205C56-301D-414F-8D0C-10AEDDCC1CD1}"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44CE2E3-DAD4-4DD1-8296-85D498D5C302}" type="datetimeFigureOut">
              <a:rPr lang="tr-TR"/>
              <a:pPr>
                <a:defRPr/>
              </a:pPr>
              <a:t>29.5.2017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0563050E-E2AD-4541-B6CA-6A39BAD5698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336B0931-3AF8-4A8A-9CAB-D272708B7D07}" type="datetimeFigureOut">
              <a:rPr lang="tr-TR"/>
              <a:pPr>
                <a:defRPr/>
              </a:pPr>
              <a:t>29.5.2017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5F5A66A-E346-405F-AC21-66E4E16AC03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CF4782D-CBB1-457B-AF30-997A5F9465B0}" type="datetimeFigureOut">
              <a:rPr lang="tr-TR"/>
              <a:pPr>
                <a:defRPr/>
              </a:pPr>
              <a:t>29.5.2017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AFFC756-9D84-4195-A7C3-99083CB68AD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FEA4290-548D-40B5-9C59-F7D8EB71F07B}" type="datetimeFigureOut">
              <a:rPr lang="tr-TR"/>
              <a:pPr>
                <a:defRPr/>
              </a:pPr>
              <a:t>29.5.2017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03B528A-5CF5-4A14-B402-68729D0F3A70}"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15000"/>
          </a:stretch>
        </a:blipFill>
        <a:effectLst/>
      </p:bgPr>
    </p:bg>
    <p:spTree>
      <p:nvGrpSpPr>
        <p:cNvPr id="1" name=""/>
        <p:cNvGrpSpPr/>
        <p:nvPr/>
      </p:nvGrpSpPr>
      <p:grpSpPr>
        <a:xfrm>
          <a:off x="0" y="0"/>
          <a:ext cx="0" cy="0"/>
          <a:chOff x="0" y="0"/>
          <a:chExt cx="0" cy="0"/>
        </a:xfrm>
      </p:grpSpPr>
      <p:sp>
        <p:nvSpPr>
          <p:cNvPr id="409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409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55AD25A-9B90-4817-98A8-64F380CEB9B9}" type="datetimeFigureOut">
              <a:rPr lang="tr-TR"/>
              <a:pPr>
                <a:defRPr/>
              </a:pPr>
              <a:t>29.5.2017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36FB162-90DD-4802-B2EF-BCE9E2B3850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2895398"/>
            <a:ext cx="2219739" cy="145670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2662" y="4572439"/>
            <a:ext cx="2484321" cy="148922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456" y="2879138"/>
            <a:ext cx="1575377" cy="1489224"/>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5171" y="2887364"/>
            <a:ext cx="2201510" cy="1464738"/>
          </a:xfrm>
          <a:prstGeom prst="rect">
            <a:avLst/>
          </a:prstGeom>
        </p:spPr>
      </p:pic>
      <p:pic>
        <p:nvPicPr>
          <p:cNvPr id="2" name="Resim 1"/>
          <p:cNvPicPr>
            <a:picLocks noChangeAspect="1"/>
          </p:cNvPicPr>
          <p:nvPr/>
        </p:nvPicPr>
        <p:blipFill>
          <a:blip r:embed="rId6" cstate="print"/>
          <a:stretch>
            <a:fillRect/>
          </a:stretch>
        </p:blipFill>
        <p:spPr>
          <a:xfrm>
            <a:off x="1043608" y="188640"/>
            <a:ext cx="7773074" cy="3384376"/>
          </a:xfrm>
          <a:prstGeom prst="rect">
            <a:avLst/>
          </a:prstGeom>
        </p:spPr>
      </p:pic>
      <p:sp>
        <p:nvSpPr>
          <p:cNvPr id="8" name="Dikdörtgen 7"/>
          <p:cNvSpPr/>
          <p:nvPr/>
        </p:nvSpPr>
        <p:spPr>
          <a:xfrm>
            <a:off x="4355976" y="6088559"/>
            <a:ext cx="5116213"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2400" b="1" cap="none" spc="0" dirty="0" smtClean="0">
                <a:ln/>
                <a:solidFill>
                  <a:schemeClr val="accent4"/>
                </a:solidFill>
                <a:effectLst/>
              </a:rPr>
              <a:t>Ümit ŞENOĞLU</a:t>
            </a:r>
          </a:p>
          <a:p>
            <a:pPr algn="ctr"/>
            <a:r>
              <a:rPr lang="tr-TR" sz="2000" b="1" dirty="0" smtClean="0">
                <a:ln/>
                <a:solidFill>
                  <a:schemeClr val="accent4"/>
                </a:solidFill>
              </a:rPr>
              <a:t>İdari ve Mali İşler Daire Başkanlığı</a:t>
            </a:r>
            <a:endParaRPr lang="tr-TR" sz="2000" b="1" cap="none" spc="0" dirty="0">
              <a:ln/>
              <a:solidFill>
                <a:schemeClr val="accent4"/>
              </a:solidFill>
              <a:effectLst/>
            </a:endParaRPr>
          </a:p>
        </p:txBody>
      </p:sp>
    </p:spTree>
    <p:extLst>
      <p:ext uri="{BB962C8B-B14F-4D97-AF65-F5344CB8AC3E}">
        <p14:creationId xmlns:p14="http://schemas.microsoft.com/office/powerpoint/2010/main" val="1771103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5120" t="31261" r="29848" b="22964"/>
          <a:stretch/>
        </p:blipFill>
        <p:spPr>
          <a:xfrm>
            <a:off x="1878717" y="817737"/>
            <a:ext cx="6552729" cy="2952328"/>
          </a:xfrm>
          <a:prstGeom prst="rect">
            <a:avLst/>
          </a:prstGeom>
        </p:spPr>
      </p:pic>
      <p:sp>
        <p:nvSpPr>
          <p:cNvPr id="4" name="Dikdörtgen 3"/>
          <p:cNvSpPr/>
          <p:nvPr/>
        </p:nvSpPr>
        <p:spPr>
          <a:xfrm>
            <a:off x="1547664" y="3504968"/>
            <a:ext cx="7502868" cy="2308324"/>
          </a:xfrm>
          <a:prstGeom prst="rect">
            <a:avLst/>
          </a:prstGeom>
        </p:spPr>
        <p:txBody>
          <a:bodyPr wrap="square">
            <a:spAutoFit/>
          </a:bodyPr>
          <a:lstStyle/>
          <a:p>
            <a:endParaRPr lang="tr-TR" sz="2400" dirty="0"/>
          </a:p>
          <a:p>
            <a:r>
              <a:rPr lang="tr-TR" sz="2400" dirty="0"/>
              <a:t>Açılan yeni pencerede isteğe bağlı olarak Seri No alanına teslim edilecek taşınırın seri numarası girilir. “Seri Numarasını Kaydet” butonu ile seri numarası kaydı yapılır. “Taşınır Teslim Belgesi Oluştur” butonu ile onaysız taşınır teslim belgesi hazırlanmış olur. </a:t>
            </a:r>
          </a:p>
        </p:txBody>
      </p:sp>
      <p:cxnSp>
        <p:nvCxnSpPr>
          <p:cNvPr id="8" name="Düz Ok Bağlayıcısı 7"/>
          <p:cNvCxnSpPr/>
          <p:nvPr/>
        </p:nvCxnSpPr>
        <p:spPr>
          <a:xfrm flipH="1">
            <a:off x="6296419" y="914699"/>
            <a:ext cx="720080" cy="3159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1330271" y="788136"/>
            <a:ext cx="648072"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flipH="1">
            <a:off x="3563888" y="788136"/>
            <a:ext cx="576064" cy="293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83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a:srcRect t="15178" r="24751" b="46523"/>
          <a:stretch/>
        </p:blipFill>
        <p:spPr>
          <a:xfrm>
            <a:off x="1475656" y="4066522"/>
            <a:ext cx="7668344" cy="2530830"/>
          </a:xfrm>
          <a:prstGeom prst="rect">
            <a:avLst/>
          </a:prstGeom>
        </p:spPr>
      </p:pic>
      <p:sp>
        <p:nvSpPr>
          <p:cNvPr id="2" name="Dikdörtgen 1"/>
          <p:cNvSpPr/>
          <p:nvPr/>
        </p:nvSpPr>
        <p:spPr>
          <a:xfrm>
            <a:off x="1428857" y="2281418"/>
            <a:ext cx="7884368" cy="1785104"/>
          </a:xfrm>
          <a:prstGeom prst="rect">
            <a:avLst/>
          </a:prstGeom>
          <a:ln>
            <a:noFill/>
          </a:ln>
        </p:spPr>
        <p:txBody>
          <a:bodyPr wrap="square">
            <a:spAutoFit/>
          </a:bodyPr>
          <a:lstStyle/>
          <a:p>
            <a:r>
              <a:rPr lang="tr-TR" sz="2200" dirty="0" smtClean="0"/>
              <a:t>Onaysız </a:t>
            </a:r>
            <a:r>
              <a:rPr lang="tr-TR" sz="2200" dirty="0"/>
              <a:t>Taşınır Teslim Belgesi Fişleri ne tıklanır. Ya da </a:t>
            </a:r>
            <a:r>
              <a:rPr lang="tr-TR" sz="2200" dirty="0">
                <a:solidFill>
                  <a:srgbClr val="FF0000"/>
                </a:solidFill>
              </a:rPr>
              <a:t>Kişilere /Kullanıma Dayanıklı Taşınır Verilmesi İşlemleri menüsünden Taşınır Teslim Belgeleri </a:t>
            </a:r>
            <a:r>
              <a:rPr lang="tr-TR" sz="2200" dirty="0"/>
              <a:t>bölümü seçilir.</a:t>
            </a:r>
          </a:p>
          <a:p>
            <a:r>
              <a:rPr lang="tr-TR" sz="2200" dirty="0" smtClean="0">
                <a:solidFill>
                  <a:srgbClr val="00B050"/>
                </a:solidFill>
              </a:rPr>
              <a:t>Ortak </a:t>
            </a:r>
            <a:r>
              <a:rPr lang="tr-TR" sz="2200" dirty="0" err="1" smtClean="0">
                <a:solidFill>
                  <a:srgbClr val="00B050"/>
                </a:solidFill>
              </a:rPr>
              <a:t>KullanımTaşınır</a:t>
            </a:r>
            <a:r>
              <a:rPr lang="tr-TR" sz="2200" dirty="0" smtClean="0">
                <a:solidFill>
                  <a:srgbClr val="00B050"/>
                </a:solidFill>
              </a:rPr>
              <a:t> </a:t>
            </a:r>
            <a:r>
              <a:rPr lang="tr-TR" sz="2200" dirty="0">
                <a:solidFill>
                  <a:srgbClr val="00B050"/>
                </a:solidFill>
              </a:rPr>
              <a:t>Teslim Belgeleri sekmesine tıklanır. </a:t>
            </a:r>
            <a:endParaRPr lang="tr-TR" sz="2200" dirty="0" smtClean="0">
              <a:solidFill>
                <a:srgbClr val="00B050"/>
              </a:solidFill>
            </a:endParaRPr>
          </a:p>
          <a:p>
            <a:r>
              <a:rPr lang="tr-TR" sz="2200" dirty="0" smtClean="0"/>
              <a:t>İlgili </a:t>
            </a:r>
            <a:r>
              <a:rPr lang="tr-TR" sz="2200" dirty="0"/>
              <a:t>TİF seçilerek </a:t>
            </a:r>
            <a:r>
              <a:rPr lang="tr-TR" sz="2200" dirty="0">
                <a:solidFill>
                  <a:srgbClr val="FFC000"/>
                </a:solidFill>
              </a:rPr>
              <a:t>Onayla</a:t>
            </a:r>
            <a:r>
              <a:rPr lang="tr-TR" sz="2200" dirty="0"/>
              <a:t> butonuna tıklanır.</a:t>
            </a:r>
          </a:p>
        </p:txBody>
      </p:sp>
      <p:pic>
        <p:nvPicPr>
          <p:cNvPr id="5" name="Resim 4"/>
          <p:cNvPicPr>
            <a:picLocks noChangeAspect="1"/>
          </p:cNvPicPr>
          <p:nvPr/>
        </p:nvPicPr>
        <p:blipFill rotWithShape="1">
          <a:blip r:embed="rId4"/>
          <a:srcRect l="20033" t="14940" r="17717" b="73142"/>
          <a:stretch/>
        </p:blipFill>
        <p:spPr>
          <a:xfrm>
            <a:off x="1428857" y="764704"/>
            <a:ext cx="7715143" cy="1440160"/>
          </a:xfrm>
          <a:prstGeom prst="rect">
            <a:avLst/>
          </a:prstGeom>
        </p:spPr>
      </p:pic>
      <p:cxnSp>
        <p:nvCxnSpPr>
          <p:cNvPr id="14" name="Düz Ok Bağlayıcısı 13"/>
          <p:cNvCxnSpPr/>
          <p:nvPr/>
        </p:nvCxnSpPr>
        <p:spPr>
          <a:xfrm>
            <a:off x="1328405" y="5661248"/>
            <a:ext cx="432048" cy="4834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flipH="1">
            <a:off x="5796136" y="4957946"/>
            <a:ext cx="504056" cy="23572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H="1">
            <a:off x="4805772" y="4276512"/>
            <a:ext cx="504056" cy="2357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flipH="1" flipV="1">
            <a:off x="4866986" y="1628801"/>
            <a:ext cx="713126" cy="70769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42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2420888"/>
            <a:ext cx="8077019" cy="1569660"/>
          </a:xfrm>
          <a:prstGeom prst="rect">
            <a:avLst/>
          </a:prstGeom>
          <a:noFill/>
        </p:spPr>
        <p:txBody>
          <a:bodyPr wrap="none" lIns="91440" tIns="45720" rIns="91440" bIns="45720">
            <a:spAutoFit/>
          </a:bodyPr>
          <a:lstStyle/>
          <a:p>
            <a:pPr algn="ctr"/>
            <a:r>
              <a:rPr lang="tr-TR" sz="4800" b="1" dirty="0">
                <a:ln w="22225">
                  <a:solidFill>
                    <a:schemeClr val="accent2"/>
                  </a:solidFill>
                  <a:prstDash val="solid"/>
                </a:ln>
                <a:solidFill>
                  <a:schemeClr val="accent2">
                    <a:lumMod val="40000"/>
                    <a:lumOff val="60000"/>
                  </a:schemeClr>
                </a:solidFill>
              </a:rPr>
              <a:t>TAŞINIR TESLİM BELGESİ </a:t>
            </a:r>
            <a:endParaRPr lang="tr-TR" sz="4800" b="1" dirty="0" smtClean="0">
              <a:ln w="22225">
                <a:solidFill>
                  <a:schemeClr val="accent2"/>
                </a:solidFill>
                <a:prstDash val="solid"/>
              </a:ln>
              <a:solidFill>
                <a:schemeClr val="accent2">
                  <a:lumMod val="40000"/>
                  <a:lumOff val="60000"/>
                </a:schemeClr>
              </a:solidFill>
            </a:endParaRPr>
          </a:p>
          <a:p>
            <a:pPr algn="ctr"/>
            <a:r>
              <a:rPr lang="tr-TR" sz="4800" b="1" dirty="0" smtClean="0">
                <a:ln w="22225">
                  <a:solidFill>
                    <a:schemeClr val="accent2"/>
                  </a:solidFill>
                  <a:prstDash val="solid"/>
                </a:ln>
                <a:solidFill>
                  <a:schemeClr val="accent2">
                    <a:lumMod val="40000"/>
                    <a:lumOff val="60000"/>
                  </a:schemeClr>
                </a:solidFill>
              </a:rPr>
              <a:t>ARAMA </a:t>
            </a:r>
            <a:r>
              <a:rPr lang="tr-TR" sz="4800" b="1" dirty="0">
                <a:ln w="22225">
                  <a:solidFill>
                    <a:schemeClr val="accent2"/>
                  </a:solidFill>
                  <a:prstDash val="solid"/>
                </a:ln>
                <a:solidFill>
                  <a:schemeClr val="accent2">
                    <a:lumMod val="40000"/>
                    <a:lumOff val="60000"/>
                  </a:schemeClr>
                </a:solidFill>
              </a:rPr>
              <a:t>&amp; İADE</a:t>
            </a:r>
            <a:endParaRPr lang="tr-TR" sz="4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82339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t="14894" r="30752" b="28012"/>
          <a:stretch/>
        </p:blipFill>
        <p:spPr>
          <a:xfrm>
            <a:off x="1619672" y="1052736"/>
            <a:ext cx="7416824" cy="3312368"/>
          </a:xfrm>
          <a:prstGeom prst="rect">
            <a:avLst/>
          </a:prstGeom>
        </p:spPr>
      </p:pic>
      <p:sp>
        <p:nvSpPr>
          <p:cNvPr id="4" name="Dikdörtgen 3"/>
          <p:cNvSpPr/>
          <p:nvPr/>
        </p:nvSpPr>
        <p:spPr>
          <a:xfrm>
            <a:off x="1763688" y="4387754"/>
            <a:ext cx="7380312" cy="1200329"/>
          </a:xfrm>
          <a:prstGeom prst="rect">
            <a:avLst/>
          </a:prstGeom>
        </p:spPr>
        <p:txBody>
          <a:bodyPr wrap="square">
            <a:spAutoFit/>
          </a:bodyPr>
          <a:lstStyle/>
          <a:p>
            <a:r>
              <a:rPr lang="tr-TR" sz="2400" dirty="0"/>
              <a:t>Bu bölümde iki ana sorgulama şekli bulunmaktadır: Verilen Kişiye veya Birime Göre Arama ile Ürüne Göre Taşınır Teslim Belgesi Arama.</a:t>
            </a:r>
          </a:p>
        </p:txBody>
      </p:sp>
      <p:cxnSp>
        <p:nvCxnSpPr>
          <p:cNvPr id="5" name="Düz Ok Bağlayıcısı 4"/>
          <p:cNvCxnSpPr/>
          <p:nvPr/>
        </p:nvCxnSpPr>
        <p:spPr>
          <a:xfrm>
            <a:off x="4283968" y="1005299"/>
            <a:ext cx="432048" cy="4834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a:off x="6012160" y="1005298"/>
            <a:ext cx="432048" cy="4834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84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8386" t="19100" r="30456" b="27840"/>
          <a:stretch/>
        </p:blipFill>
        <p:spPr>
          <a:xfrm>
            <a:off x="1763688" y="760092"/>
            <a:ext cx="7344816" cy="3172964"/>
          </a:xfrm>
          <a:prstGeom prst="rect">
            <a:avLst/>
          </a:prstGeom>
        </p:spPr>
      </p:pic>
      <p:sp>
        <p:nvSpPr>
          <p:cNvPr id="4" name="Dikdörtgen 3"/>
          <p:cNvSpPr/>
          <p:nvPr/>
        </p:nvSpPr>
        <p:spPr>
          <a:xfrm>
            <a:off x="1728192" y="4005064"/>
            <a:ext cx="7092280" cy="2554545"/>
          </a:xfrm>
          <a:prstGeom prst="rect">
            <a:avLst/>
          </a:prstGeom>
        </p:spPr>
        <p:txBody>
          <a:bodyPr wrap="square">
            <a:spAutoFit/>
          </a:bodyPr>
          <a:lstStyle/>
          <a:p>
            <a:pPr algn="just"/>
            <a:r>
              <a:rPr lang="tr-TR" sz="2000" dirty="0" smtClean="0"/>
              <a:t>Kişiye </a:t>
            </a:r>
            <a:r>
              <a:rPr lang="tr-TR" sz="2000" dirty="0"/>
              <a:t>göre arama yapılacaksa; Kişi adı veya TC kimlik </a:t>
            </a:r>
            <a:r>
              <a:rPr lang="tr-TR" sz="2000" dirty="0" err="1"/>
              <a:t>no</a:t>
            </a:r>
            <a:r>
              <a:rPr lang="tr-TR" sz="2000" dirty="0"/>
              <a:t> yazılarak / Birim adı veya birim kodu yazılarak </a:t>
            </a:r>
            <a:r>
              <a:rPr lang="tr-TR" sz="2000" b="1" dirty="0"/>
              <a:t>“Kişi-Birim Sorgulama” </a:t>
            </a:r>
            <a:r>
              <a:rPr lang="tr-TR" sz="2000" dirty="0"/>
              <a:t>butonuna basılır. Sorgulamanın sonucuna göre seçilen kişi veya birimde taşınır varsa listelenir. </a:t>
            </a:r>
            <a:endParaRPr lang="tr-TR" sz="2000" dirty="0" smtClean="0"/>
          </a:p>
          <a:p>
            <a:pPr algn="just"/>
            <a:endParaRPr lang="tr-TR" sz="2000" dirty="0" smtClean="0"/>
          </a:p>
          <a:p>
            <a:pPr algn="just"/>
            <a:r>
              <a:rPr lang="tr-TR" sz="2000" dirty="0" smtClean="0"/>
              <a:t>Bu </a:t>
            </a:r>
            <a:r>
              <a:rPr lang="tr-TR" sz="2000" dirty="0"/>
              <a:t>bölümde ayrıca kişi veya birim seçildiğinde kişinin veya birimin üzerindeki dayanıklı taşınırları gösteren “Taşınır Teslim Belgesi Listesi” ilgili butona </a:t>
            </a:r>
            <a:r>
              <a:rPr lang="tr-TR" sz="2000" dirty="0" smtClean="0"/>
              <a:t>basılarak</a:t>
            </a:r>
            <a:r>
              <a:rPr lang="tr-TR" sz="2000" dirty="0"/>
              <a:t> </a:t>
            </a:r>
            <a:r>
              <a:rPr lang="tr-TR" sz="2000" dirty="0" smtClean="0"/>
              <a:t>alınabilir. </a:t>
            </a:r>
            <a:endParaRPr lang="tr-TR" sz="2000" dirty="0"/>
          </a:p>
        </p:txBody>
      </p:sp>
      <p:cxnSp>
        <p:nvCxnSpPr>
          <p:cNvPr id="5" name="Düz Ok Bağlayıcısı 4"/>
          <p:cNvCxnSpPr/>
          <p:nvPr/>
        </p:nvCxnSpPr>
        <p:spPr>
          <a:xfrm flipH="1">
            <a:off x="3239852" y="1412776"/>
            <a:ext cx="684076" cy="1187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a:off x="6444208" y="1340768"/>
            <a:ext cx="576064" cy="3137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flipV="1">
            <a:off x="6444208" y="1800440"/>
            <a:ext cx="576064" cy="2604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1133983" y="260648"/>
            <a:ext cx="4160498" cy="369332"/>
          </a:xfrm>
          <a:prstGeom prst="rect">
            <a:avLst/>
          </a:prstGeom>
        </p:spPr>
        <p:txBody>
          <a:bodyPr wrap="none">
            <a:spAutoFit/>
          </a:bodyPr>
          <a:lstStyle/>
          <a:p>
            <a:r>
              <a:rPr lang="tr-TR" b="1" dirty="0">
                <a:solidFill>
                  <a:srgbClr val="FF0000"/>
                </a:solidFill>
                <a:latin typeface="Times New Roman" panose="02020603050405020304" pitchFamily="18" charset="0"/>
              </a:rPr>
              <a:t>Verilen Kişiye veya Birime Göre Arama </a:t>
            </a:r>
            <a:endParaRPr lang="tr-TR" dirty="0">
              <a:solidFill>
                <a:srgbClr val="FF0000"/>
              </a:solidFill>
            </a:endParaRPr>
          </a:p>
        </p:txBody>
      </p:sp>
    </p:spTree>
    <p:extLst>
      <p:ext uri="{BB962C8B-B14F-4D97-AF65-F5344CB8AC3E}">
        <p14:creationId xmlns:p14="http://schemas.microsoft.com/office/powerpoint/2010/main" val="4109135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8386" t="19100" r="30456" b="27840"/>
          <a:stretch/>
        </p:blipFill>
        <p:spPr>
          <a:xfrm>
            <a:off x="1763688" y="760092"/>
            <a:ext cx="7344816" cy="3172964"/>
          </a:xfrm>
          <a:prstGeom prst="rect">
            <a:avLst/>
          </a:prstGeom>
        </p:spPr>
      </p:pic>
      <p:sp>
        <p:nvSpPr>
          <p:cNvPr id="4" name="Dikdörtgen 3"/>
          <p:cNvSpPr/>
          <p:nvPr/>
        </p:nvSpPr>
        <p:spPr>
          <a:xfrm>
            <a:off x="1676333" y="3932177"/>
            <a:ext cx="7236296" cy="2862322"/>
          </a:xfrm>
          <a:prstGeom prst="rect">
            <a:avLst/>
          </a:prstGeom>
        </p:spPr>
        <p:txBody>
          <a:bodyPr wrap="square">
            <a:spAutoFit/>
          </a:bodyPr>
          <a:lstStyle/>
          <a:p>
            <a:r>
              <a:rPr lang="tr-TR" sz="2000" dirty="0" smtClean="0"/>
              <a:t>Kişi </a:t>
            </a:r>
            <a:r>
              <a:rPr lang="tr-TR" sz="2000" dirty="0"/>
              <a:t>veya birimlerden iade alınan dayanıklı taşınırları gösteren rapor ise kişi adı/birim adı seçildikten sonra “Taşınır Teslim Belgesi İade Raporu (Kişi ya da Birim)” butonuna basılarak, </a:t>
            </a:r>
          </a:p>
          <a:p>
            <a:endParaRPr lang="tr-TR" sz="2000" dirty="0" smtClean="0"/>
          </a:p>
          <a:p>
            <a:r>
              <a:rPr lang="tr-TR" sz="2000" dirty="0" smtClean="0"/>
              <a:t>Tüm </a:t>
            </a:r>
            <a:r>
              <a:rPr lang="tr-TR" sz="2000" dirty="0"/>
              <a:t>iadeleri gösteren rapor “Taşınır Teslim Belgesi İade Raporu (Genel Harcama Birimi Bazında)” butonuna basılarak, </a:t>
            </a:r>
          </a:p>
          <a:p>
            <a:endParaRPr lang="tr-TR" sz="2000" dirty="0" smtClean="0"/>
          </a:p>
          <a:p>
            <a:r>
              <a:rPr lang="tr-TR" sz="2000" dirty="0" smtClean="0"/>
              <a:t>Tüm </a:t>
            </a:r>
            <a:r>
              <a:rPr lang="tr-TR" sz="2000" dirty="0"/>
              <a:t>kullanımda olan taşınırları gösteren rapor “Genel Taşınır Teslim </a:t>
            </a:r>
            <a:r>
              <a:rPr lang="tr-TR" sz="2000" dirty="0" smtClean="0"/>
              <a:t>İcmal Raporu“ </a:t>
            </a:r>
            <a:r>
              <a:rPr lang="tr-TR" sz="2000" dirty="0"/>
              <a:t>butonuna basılarak alınabilmektedir. </a:t>
            </a:r>
          </a:p>
        </p:txBody>
      </p:sp>
      <p:cxnSp>
        <p:nvCxnSpPr>
          <p:cNvPr id="5" name="Düz Ok Bağlayıcısı 4"/>
          <p:cNvCxnSpPr/>
          <p:nvPr/>
        </p:nvCxnSpPr>
        <p:spPr>
          <a:xfrm>
            <a:off x="6444208" y="1484784"/>
            <a:ext cx="576064" cy="720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flipV="1">
            <a:off x="6516216" y="2123990"/>
            <a:ext cx="571507" cy="2225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flipV="1">
            <a:off x="6444208" y="1916832"/>
            <a:ext cx="576064" cy="2604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190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17925" t="18108" r="29768" b="7350"/>
          <a:stretch/>
        </p:blipFill>
        <p:spPr>
          <a:xfrm>
            <a:off x="1717536" y="836711"/>
            <a:ext cx="7102936" cy="3168353"/>
          </a:xfrm>
          <a:prstGeom prst="rect">
            <a:avLst/>
          </a:prstGeom>
        </p:spPr>
      </p:pic>
      <p:sp>
        <p:nvSpPr>
          <p:cNvPr id="4" name="Dikdörtgen 3"/>
          <p:cNvSpPr/>
          <p:nvPr/>
        </p:nvSpPr>
        <p:spPr>
          <a:xfrm>
            <a:off x="1007096" y="4005064"/>
            <a:ext cx="8245424" cy="2554545"/>
          </a:xfrm>
          <a:prstGeom prst="rect">
            <a:avLst/>
          </a:prstGeom>
        </p:spPr>
        <p:txBody>
          <a:bodyPr wrap="square">
            <a:spAutoFit/>
          </a:bodyPr>
          <a:lstStyle/>
          <a:p>
            <a:r>
              <a:rPr lang="tr-TR" sz="2000" dirty="0" smtClean="0"/>
              <a:t>*Eğer </a:t>
            </a:r>
            <a:r>
              <a:rPr lang="tr-TR" sz="2000" dirty="0"/>
              <a:t>ürüne göre Taşınır Teslim Fişi aranacaksa bu durumda yine ilgili bölüme giriş yapılması gerekmektedir. </a:t>
            </a:r>
          </a:p>
          <a:p>
            <a:r>
              <a:rPr lang="tr-TR" sz="2000" dirty="0" smtClean="0"/>
              <a:t>**İlgili </a:t>
            </a:r>
            <a:r>
              <a:rPr lang="tr-TR" sz="2000" dirty="0"/>
              <a:t>bölümde “Ürün kodu”, “Malzeme adı”, “Bulunduğu yer”, “Sicil </a:t>
            </a:r>
            <a:r>
              <a:rPr lang="tr-TR" sz="2000" dirty="0" err="1"/>
              <a:t>no</a:t>
            </a:r>
            <a:r>
              <a:rPr lang="tr-TR" sz="2000" dirty="0"/>
              <a:t>” bilgileri girişi yapıldıktan sonra “Ara” butonu ile arama yapılabilmektedir. </a:t>
            </a:r>
          </a:p>
          <a:p>
            <a:r>
              <a:rPr lang="tr-TR" sz="2000" dirty="0" smtClean="0"/>
              <a:t>***İstenilen </a:t>
            </a:r>
            <a:r>
              <a:rPr lang="tr-TR" sz="2000" dirty="0"/>
              <a:t>ürün kodu seçildikten sonra “Taşınır Teslim Belgesi Sorgulama” butonuna basılarak kullanımda olan taşınırlar listelenir. </a:t>
            </a:r>
            <a:endParaRPr lang="tr-TR" sz="2000" dirty="0" smtClean="0"/>
          </a:p>
          <a:p>
            <a:r>
              <a:rPr lang="tr-TR" sz="2000" dirty="0" smtClean="0"/>
              <a:t>****İlgili ürüne tıkladığımızda Zimmet Listesi bölümünde o ürünün zimmete verildiği kişi veya yerler listelenir.</a:t>
            </a:r>
            <a:endParaRPr lang="tr-TR" sz="2000" dirty="0"/>
          </a:p>
        </p:txBody>
      </p:sp>
      <p:cxnSp>
        <p:nvCxnSpPr>
          <p:cNvPr id="5" name="Düz Ok Bağlayıcısı 4"/>
          <p:cNvCxnSpPr/>
          <p:nvPr/>
        </p:nvCxnSpPr>
        <p:spPr>
          <a:xfrm flipH="1">
            <a:off x="5508104" y="764704"/>
            <a:ext cx="648072" cy="2063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flipH="1">
            <a:off x="5796136" y="1282572"/>
            <a:ext cx="648072" cy="1302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flipH="1">
            <a:off x="7020272" y="1064779"/>
            <a:ext cx="288032" cy="4355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1043608" y="260648"/>
            <a:ext cx="4299960" cy="369332"/>
          </a:xfrm>
          <a:prstGeom prst="rect">
            <a:avLst/>
          </a:prstGeom>
        </p:spPr>
        <p:txBody>
          <a:bodyPr wrap="none">
            <a:spAutoFit/>
          </a:bodyPr>
          <a:lstStyle/>
          <a:p>
            <a:r>
              <a:rPr lang="tr-TR" b="1" dirty="0">
                <a:solidFill>
                  <a:srgbClr val="FF0000"/>
                </a:solidFill>
                <a:latin typeface="Times New Roman" panose="02020603050405020304" pitchFamily="18" charset="0"/>
              </a:rPr>
              <a:t>Ürüne Göre Taşınır Teslim Belgesi Arama</a:t>
            </a:r>
            <a:endParaRPr lang="tr-TR" dirty="0">
              <a:solidFill>
                <a:srgbClr val="FF0000"/>
              </a:solidFill>
            </a:endParaRPr>
          </a:p>
        </p:txBody>
      </p:sp>
      <p:cxnSp>
        <p:nvCxnSpPr>
          <p:cNvPr id="14" name="Düz Ok Bağlayıcısı 13"/>
          <p:cNvCxnSpPr/>
          <p:nvPr/>
        </p:nvCxnSpPr>
        <p:spPr>
          <a:xfrm>
            <a:off x="4139952" y="905104"/>
            <a:ext cx="0" cy="4798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07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5197" r="30383" b="25947"/>
          <a:stretch/>
        </p:blipFill>
        <p:spPr>
          <a:xfrm>
            <a:off x="1331640" y="736928"/>
            <a:ext cx="7704856" cy="3034051"/>
          </a:xfrm>
          <a:prstGeom prst="rect">
            <a:avLst/>
          </a:prstGeom>
        </p:spPr>
      </p:pic>
      <p:sp>
        <p:nvSpPr>
          <p:cNvPr id="4" name="Dikdörtgen 3"/>
          <p:cNvSpPr/>
          <p:nvPr/>
        </p:nvSpPr>
        <p:spPr>
          <a:xfrm>
            <a:off x="1007096" y="3881076"/>
            <a:ext cx="8245424" cy="2862322"/>
          </a:xfrm>
          <a:prstGeom prst="rect">
            <a:avLst/>
          </a:prstGeom>
        </p:spPr>
        <p:txBody>
          <a:bodyPr wrap="square">
            <a:spAutoFit/>
          </a:bodyPr>
          <a:lstStyle/>
          <a:p>
            <a:r>
              <a:rPr lang="tr-TR" sz="2000" dirty="0" smtClean="0"/>
              <a:t>*Kişi </a:t>
            </a:r>
            <a:r>
              <a:rPr lang="tr-TR" sz="2000" dirty="0"/>
              <a:t>veya Birim ya da ürüne göre arama yapıldığında kullanımda olan taşınırlar </a:t>
            </a:r>
            <a:r>
              <a:rPr lang="tr-TR" sz="2000" b="1" dirty="0"/>
              <a:t>“Taşınır Teslim Belgesi Listesi” </a:t>
            </a:r>
            <a:r>
              <a:rPr lang="tr-TR" sz="2000" dirty="0"/>
              <a:t>bölümünde listelenmektedir. </a:t>
            </a:r>
          </a:p>
          <a:p>
            <a:r>
              <a:rPr lang="tr-TR" sz="2000" dirty="0" smtClean="0"/>
              <a:t>**İade </a:t>
            </a:r>
            <a:r>
              <a:rPr lang="tr-TR" sz="2000" dirty="0"/>
              <a:t>alınacak zimmetli ürünün yanındaki kutucuk işaretlenir ve </a:t>
            </a:r>
            <a:r>
              <a:rPr lang="tr-TR" sz="2000" b="1" dirty="0"/>
              <a:t>“Taşınır Teslim Belgesi İade” </a:t>
            </a:r>
            <a:r>
              <a:rPr lang="tr-TR" sz="2000" dirty="0"/>
              <a:t>butonuna tıklanır. </a:t>
            </a:r>
          </a:p>
          <a:p>
            <a:r>
              <a:rPr lang="tr-TR" sz="2000" dirty="0" smtClean="0"/>
              <a:t>***Butona </a:t>
            </a:r>
            <a:r>
              <a:rPr lang="tr-TR" sz="2000" dirty="0"/>
              <a:t>tıklandığında işlemin başarılı şekilde sonuçlandığını gösteren “</a:t>
            </a:r>
            <a:r>
              <a:rPr lang="tr-TR" sz="2000" b="1" dirty="0"/>
              <a:t>Taşınır iade işleminiz başarıyla gerçekleştirilmiştir.” </a:t>
            </a:r>
            <a:r>
              <a:rPr lang="tr-TR" sz="2000" dirty="0"/>
              <a:t>bilgi penceresi açılır ve “Tamam” butonuna basılarak iade işlemi bitirilmiş olur. </a:t>
            </a:r>
          </a:p>
          <a:p>
            <a:r>
              <a:rPr lang="tr-TR" sz="2000" dirty="0" smtClean="0"/>
              <a:t>****Rapor</a:t>
            </a:r>
            <a:r>
              <a:rPr lang="tr-TR" sz="2000" dirty="0"/>
              <a:t>/ Fiş dökümü için de yine alt tarafta bulunan </a:t>
            </a:r>
            <a:r>
              <a:rPr lang="tr-TR" sz="2000" b="1" dirty="0"/>
              <a:t>“Taşınır Teslim Belgesi&amp; </a:t>
            </a:r>
            <a:r>
              <a:rPr lang="tr-TR" sz="2000" b="1" dirty="0" smtClean="0"/>
              <a:t>İade fişleri” </a:t>
            </a:r>
            <a:r>
              <a:rPr lang="tr-TR" sz="2000" dirty="0"/>
              <a:t>butonu ile ilgili fiş dökümü alınabilmektedir. </a:t>
            </a:r>
          </a:p>
        </p:txBody>
      </p:sp>
      <p:cxnSp>
        <p:nvCxnSpPr>
          <p:cNvPr id="6" name="Düz Ok Bağlayıcısı 5"/>
          <p:cNvCxnSpPr/>
          <p:nvPr/>
        </p:nvCxnSpPr>
        <p:spPr>
          <a:xfrm>
            <a:off x="5652120" y="3140968"/>
            <a:ext cx="360040" cy="3462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flipH="1">
            <a:off x="8316416" y="1556792"/>
            <a:ext cx="504056" cy="2177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2662466" y="213708"/>
            <a:ext cx="2467342" cy="523220"/>
          </a:xfrm>
          <a:prstGeom prst="rect">
            <a:avLst/>
          </a:prstGeom>
        </p:spPr>
        <p:txBody>
          <a:bodyPr wrap="none">
            <a:spAutoFit/>
          </a:bodyPr>
          <a:lstStyle/>
          <a:p>
            <a:r>
              <a:rPr lang="tr-TR" sz="2800" b="1" dirty="0" smtClean="0">
                <a:solidFill>
                  <a:srgbClr val="FF0000"/>
                </a:solidFill>
                <a:latin typeface="Times New Roman" panose="02020603050405020304" pitchFamily="18" charset="0"/>
              </a:rPr>
              <a:t>İADE İŞLEMİ</a:t>
            </a:r>
            <a:endParaRPr lang="tr-TR" sz="2800" dirty="0">
              <a:solidFill>
                <a:srgbClr val="FF0000"/>
              </a:solidFill>
            </a:endParaRPr>
          </a:p>
        </p:txBody>
      </p:sp>
      <p:cxnSp>
        <p:nvCxnSpPr>
          <p:cNvPr id="14" name="Düz Ok Bağlayıcısı 13"/>
          <p:cNvCxnSpPr/>
          <p:nvPr/>
        </p:nvCxnSpPr>
        <p:spPr>
          <a:xfrm flipH="1">
            <a:off x="8028384" y="3573016"/>
            <a:ext cx="504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148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87624" y="2996952"/>
            <a:ext cx="7776864" cy="3816429"/>
          </a:xfrm>
          <a:prstGeom prst="rect">
            <a:avLst/>
          </a:prstGeom>
        </p:spPr>
        <p:txBody>
          <a:bodyPr wrap="square">
            <a:spAutoFit/>
          </a:bodyPr>
          <a:lstStyle/>
          <a:p>
            <a:r>
              <a:rPr lang="tr-TR" sz="2200" u="sng" dirty="0" smtClean="0"/>
              <a:t>Kişi </a:t>
            </a:r>
            <a:r>
              <a:rPr lang="tr-TR" sz="2200" u="sng" dirty="0"/>
              <a:t>kullanımındaki taşınırları kişiye veya </a:t>
            </a:r>
            <a:r>
              <a:rPr lang="tr-TR" sz="2200" u="sng" dirty="0" err="1"/>
              <a:t>lokasyona</a:t>
            </a:r>
            <a:r>
              <a:rPr lang="tr-TR" sz="2200" u="sng" dirty="0"/>
              <a:t> aktarma</a:t>
            </a:r>
            <a:r>
              <a:rPr lang="tr-TR" sz="2200" dirty="0"/>
              <a:t> </a:t>
            </a:r>
          </a:p>
          <a:p>
            <a:pPr marL="342900" indent="-342900">
              <a:buFont typeface="Wingdings" panose="05000000000000000000" pitchFamily="2" charset="2"/>
              <a:buChar char="v"/>
            </a:pPr>
            <a:r>
              <a:rPr lang="tr-TR" sz="2200" dirty="0" smtClean="0"/>
              <a:t> </a:t>
            </a:r>
            <a:r>
              <a:rPr lang="tr-TR" sz="2200" dirty="0"/>
              <a:t>Kişiden kişiye, </a:t>
            </a:r>
          </a:p>
          <a:p>
            <a:pPr marL="342900" indent="-342900">
              <a:buFont typeface="Wingdings" panose="05000000000000000000" pitchFamily="2" charset="2"/>
              <a:buChar char="v"/>
            </a:pPr>
            <a:r>
              <a:rPr lang="tr-TR" sz="2200" dirty="0" smtClean="0"/>
              <a:t> </a:t>
            </a:r>
            <a:r>
              <a:rPr lang="tr-TR" sz="2200" dirty="0"/>
              <a:t>Kişiden </a:t>
            </a:r>
            <a:r>
              <a:rPr lang="tr-TR" sz="2200" dirty="0" err="1"/>
              <a:t>lokasyona</a:t>
            </a:r>
            <a:r>
              <a:rPr lang="tr-TR" sz="2200" dirty="0"/>
              <a:t>, </a:t>
            </a:r>
          </a:p>
          <a:p>
            <a:pPr marL="342900" indent="-342900">
              <a:buFont typeface="Wingdings" panose="05000000000000000000" pitchFamily="2" charset="2"/>
              <a:buChar char="v"/>
            </a:pPr>
            <a:r>
              <a:rPr lang="tr-TR" sz="2200" dirty="0" smtClean="0"/>
              <a:t> </a:t>
            </a:r>
            <a:r>
              <a:rPr lang="tr-TR" sz="2200" dirty="0"/>
              <a:t>Birden fazla kişiden tek kişiye </a:t>
            </a:r>
          </a:p>
          <a:p>
            <a:pPr marL="342900" indent="-342900">
              <a:buFont typeface="Wingdings" panose="05000000000000000000" pitchFamily="2" charset="2"/>
              <a:buChar char="v"/>
            </a:pPr>
            <a:r>
              <a:rPr lang="es-ES" sz="2200" dirty="0" smtClean="0"/>
              <a:t> </a:t>
            </a:r>
            <a:r>
              <a:rPr lang="es-ES" sz="2200" dirty="0"/>
              <a:t>Birden fazla kişiden lokasyona yapılabilmektedir. </a:t>
            </a:r>
          </a:p>
          <a:p>
            <a:r>
              <a:rPr lang="tr-TR" sz="2200" u="sng" dirty="0"/>
              <a:t>Birim kullanımında olan taşınırları kişiye veya </a:t>
            </a:r>
            <a:r>
              <a:rPr lang="tr-TR" sz="2200" u="sng" dirty="0" err="1"/>
              <a:t>lokasyona</a:t>
            </a:r>
            <a:r>
              <a:rPr lang="tr-TR" sz="2200" u="sng" dirty="0"/>
              <a:t> aktarma </a:t>
            </a:r>
          </a:p>
          <a:p>
            <a:pPr marL="342900" indent="-342900">
              <a:buFont typeface="Wingdings" panose="05000000000000000000" pitchFamily="2" charset="2"/>
              <a:buChar char="v"/>
            </a:pPr>
            <a:r>
              <a:rPr lang="tr-TR" sz="2200" dirty="0" smtClean="0"/>
              <a:t> </a:t>
            </a:r>
            <a:r>
              <a:rPr lang="tr-TR" sz="2200" dirty="0" err="1"/>
              <a:t>Lokasyondan</a:t>
            </a:r>
            <a:r>
              <a:rPr lang="tr-TR" sz="2200" dirty="0"/>
              <a:t> </a:t>
            </a:r>
            <a:r>
              <a:rPr lang="tr-TR" sz="2200" dirty="0" err="1"/>
              <a:t>lokasyona</a:t>
            </a:r>
            <a:r>
              <a:rPr lang="tr-TR" sz="2200" dirty="0"/>
              <a:t>, </a:t>
            </a:r>
          </a:p>
          <a:p>
            <a:pPr marL="342900" indent="-342900">
              <a:buFont typeface="Wingdings" panose="05000000000000000000" pitchFamily="2" charset="2"/>
              <a:buChar char="v"/>
            </a:pPr>
            <a:r>
              <a:rPr lang="tr-TR" sz="2200" dirty="0" smtClean="0"/>
              <a:t> </a:t>
            </a:r>
            <a:r>
              <a:rPr lang="tr-TR" sz="2200" dirty="0" err="1"/>
              <a:t>Lokasyondan</a:t>
            </a:r>
            <a:r>
              <a:rPr lang="tr-TR" sz="2200" dirty="0"/>
              <a:t> kişiye </a:t>
            </a:r>
          </a:p>
          <a:p>
            <a:pPr marL="342900" indent="-342900">
              <a:buFont typeface="Wingdings" panose="05000000000000000000" pitchFamily="2" charset="2"/>
              <a:buChar char="v"/>
            </a:pPr>
            <a:r>
              <a:rPr lang="tr-TR" sz="2200" dirty="0" smtClean="0"/>
              <a:t> </a:t>
            </a:r>
            <a:r>
              <a:rPr lang="tr-TR" sz="2200" dirty="0"/>
              <a:t>Birden fazla </a:t>
            </a:r>
            <a:r>
              <a:rPr lang="tr-TR" sz="2200" dirty="0" err="1"/>
              <a:t>lokasyondan</a:t>
            </a:r>
            <a:r>
              <a:rPr lang="tr-TR" sz="2200" dirty="0"/>
              <a:t> tek kişiye, </a:t>
            </a:r>
          </a:p>
          <a:p>
            <a:pPr marL="342900" indent="-342900">
              <a:buFont typeface="Wingdings" panose="05000000000000000000" pitchFamily="2" charset="2"/>
              <a:buChar char="v"/>
            </a:pPr>
            <a:r>
              <a:rPr lang="tr-TR" sz="2200" dirty="0" smtClean="0"/>
              <a:t> </a:t>
            </a:r>
            <a:r>
              <a:rPr lang="tr-TR" sz="2200" dirty="0"/>
              <a:t>Birden fazla </a:t>
            </a:r>
            <a:r>
              <a:rPr lang="tr-TR" sz="2200" dirty="0" err="1"/>
              <a:t>lokasyondan</a:t>
            </a:r>
            <a:r>
              <a:rPr lang="tr-TR" sz="2200" dirty="0"/>
              <a:t> tek </a:t>
            </a:r>
            <a:r>
              <a:rPr lang="tr-TR" sz="2200" dirty="0" err="1"/>
              <a:t>lokasyona</a:t>
            </a:r>
            <a:r>
              <a:rPr lang="tr-TR" sz="2200" dirty="0"/>
              <a:t> yapılabilmektedir. </a:t>
            </a:r>
          </a:p>
        </p:txBody>
      </p:sp>
      <p:sp>
        <p:nvSpPr>
          <p:cNvPr id="13" name="Dikdörtgen 12"/>
          <p:cNvSpPr/>
          <p:nvPr/>
        </p:nvSpPr>
        <p:spPr>
          <a:xfrm>
            <a:off x="1763688" y="724962"/>
            <a:ext cx="6199518" cy="954107"/>
          </a:xfrm>
          <a:prstGeom prst="rect">
            <a:avLst/>
          </a:prstGeom>
        </p:spPr>
        <p:txBody>
          <a:bodyPr wrap="none">
            <a:spAutoFit/>
          </a:bodyPr>
          <a:lstStyle/>
          <a:p>
            <a:pPr algn="ctr"/>
            <a:r>
              <a:rPr lang="tr-TR" sz="2800" b="1" dirty="0">
                <a:solidFill>
                  <a:srgbClr val="FF0000"/>
                </a:solidFill>
                <a:latin typeface="Times New Roman" panose="02020603050405020304" pitchFamily="18" charset="0"/>
              </a:rPr>
              <a:t>TOPLU TAŞINIR TESLİM BELGESİ </a:t>
            </a:r>
            <a:endParaRPr lang="tr-TR" sz="2800" b="1" dirty="0" smtClean="0">
              <a:solidFill>
                <a:srgbClr val="FF0000"/>
              </a:solidFill>
              <a:latin typeface="Times New Roman" panose="02020603050405020304" pitchFamily="18" charset="0"/>
            </a:endParaRPr>
          </a:p>
          <a:p>
            <a:pPr algn="ctr"/>
            <a:r>
              <a:rPr lang="tr-TR" sz="2800" b="1" dirty="0" smtClean="0">
                <a:solidFill>
                  <a:srgbClr val="FF0000"/>
                </a:solidFill>
                <a:latin typeface="Times New Roman" panose="02020603050405020304" pitchFamily="18" charset="0"/>
              </a:rPr>
              <a:t>AKTARMA </a:t>
            </a:r>
            <a:r>
              <a:rPr lang="tr-TR" sz="2800" b="1" dirty="0">
                <a:solidFill>
                  <a:srgbClr val="FF0000"/>
                </a:solidFill>
                <a:latin typeface="Times New Roman" panose="02020603050405020304" pitchFamily="18" charset="0"/>
              </a:rPr>
              <a:t>İŞLEMLERİ</a:t>
            </a:r>
            <a:endParaRPr lang="tr-TR" sz="2800" dirty="0">
              <a:solidFill>
                <a:srgbClr val="FF0000"/>
              </a:solidFill>
            </a:endParaRPr>
          </a:p>
        </p:txBody>
      </p:sp>
      <p:sp>
        <p:nvSpPr>
          <p:cNvPr id="3" name="Dikdörtgen 2"/>
          <p:cNvSpPr/>
          <p:nvPr/>
        </p:nvSpPr>
        <p:spPr>
          <a:xfrm>
            <a:off x="1403648" y="1679069"/>
            <a:ext cx="7200800" cy="1200329"/>
          </a:xfrm>
          <a:prstGeom prst="rect">
            <a:avLst/>
          </a:prstGeom>
        </p:spPr>
        <p:txBody>
          <a:bodyPr wrap="square">
            <a:spAutoFit/>
          </a:bodyPr>
          <a:lstStyle/>
          <a:p>
            <a:pPr algn="just"/>
            <a:r>
              <a:rPr lang="tr-TR" sz="2400" dirty="0"/>
              <a:t>Kişilere/Ortak Kullanıma Taşınır Verilmesi işlemleri menüsünün altına yeni bir alt menü eklenerek zimmetlerin toplu aktarımına imkan verilmiştir.</a:t>
            </a:r>
          </a:p>
        </p:txBody>
      </p:sp>
    </p:spTree>
    <p:extLst>
      <p:ext uri="{BB962C8B-B14F-4D97-AF65-F5344CB8AC3E}">
        <p14:creationId xmlns:p14="http://schemas.microsoft.com/office/powerpoint/2010/main" val="1075950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15616" y="1700808"/>
            <a:ext cx="8028384" cy="5126158"/>
          </a:xfrm>
          <a:prstGeom prst="rect">
            <a:avLst/>
          </a:prstGeom>
        </p:spPr>
      </p:pic>
      <p:pic>
        <p:nvPicPr>
          <p:cNvPr id="5" name="Resim 4"/>
          <p:cNvPicPr>
            <a:picLocks noChangeAspect="1"/>
          </p:cNvPicPr>
          <p:nvPr/>
        </p:nvPicPr>
        <p:blipFill>
          <a:blip r:embed="rId3"/>
          <a:stretch>
            <a:fillRect/>
          </a:stretch>
        </p:blipFill>
        <p:spPr>
          <a:xfrm>
            <a:off x="1331640" y="188640"/>
            <a:ext cx="3816424" cy="1296144"/>
          </a:xfrm>
          <a:prstGeom prst="rect">
            <a:avLst/>
          </a:prstGeom>
        </p:spPr>
      </p:pic>
    </p:spTree>
    <p:extLst>
      <p:ext uri="{BB962C8B-B14F-4D97-AF65-F5344CB8AC3E}">
        <p14:creationId xmlns:p14="http://schemas.microsoft.com/office/powerpoint/2010/main" val="194105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984152"/>
            <a:ext cx="288032" cy="452960"/>
          </a:xfrm>
          <a:prstGeom prst="rect">
            <a:avLst/>
          </a:prstGeom>
        </p:spPr>
      </p:pic>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780928"/>
            <a:ext cx="288032" cy="45296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060848"/>
            <a:ext cx="7452320" cy="1089248"/>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3347864"/>
            <a:ext cx="7668344" cy="1017240"/>
          </a:xfrm>
          <a:prstGeom prst="rect">
            <a:avLst/>
          </a:prstGeom>
        </p:spPr>
      </p:pic>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967928"/>
            <a:ext cx="288032" cy="452960"/>
          </a:xfrm>
          <a:prstGeom prst="rect">
            <a:avLst/>
          </a:prstGeom>
        </p:spPr>
      </p:pic>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499" y="1967928"/>
            <a:ext cx="288032" cy="452960"/>
          </a:xfrm>
          <a:prstGeom prst="rect">
            <a:avLst/>
          </a:prstGeom>
        </p:spPr>
      </p:pic>
      <p:pic>
        <p:nvPicPr>
          <p:cNvPr id="17" name="Resim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3251467"/>
            <a:ext cx="243803" cy="383406"/>
          </a:xfrm>
          <a:prstGeom prst="rect">
            <a:avLst/>
          </a:prstGeom>
        </p:spPr>
      </p:pic>
      <p:pic>
        <p:nvPicPr>
          <p:cNvPr id="18" name="Resim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6944" y="3264072"/>
            <a:ext cx="257544" cy="405014"/>
          </a:xfrm>
          <a:prstGeom prst="rect">
            <a:avLst/>
          </a:prstGeom>
        </p:spPr>
      </p:pic>
    </p:spTree>
    <p:extLst>
      <p:ext uri="{BB962C8B-B14F-4D97-AF65-F5344CB8AC3E}">
        <p14:creationId xmlns:p14="http://schemas.microsoft.com/office/powerpoint/2010/main" val="142625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187624" y="1412776"/>
            <a:ext cx="7836009" cy="2533264"/>
          </a:xfrm>
          <a:prstGeom prst="rect">
            <a:avLst/>
          </a:prstGeom>
        </p:spPr>
      </p:pic>
      <p:sp>
        <p:nvSpPr>
          <p:cNvPr id="4" name="Dikdörtgen 3"/>
          <p:cNvSpPr/>
          <p:nvPr/>
        </p:nvSpPr>
        <p:spPr>
          <a:xfrm>
            <a:off x="1187624" y="768824"/>
            <a:ext cx="7128792" cy="646331"/>
          </a:xfrm>
          <a:prstGeom prst="rect">
            <a:avLst/>
          </a:prstGeom>
        </p:spPr>
        <p:txBody>
          <a:bodyPr wrap="square">
            <a:spAutoFit/>
          </a:bodyPr>
          <a:lstStyle/>
          <a:p>
            <a:r>
              <a:rPr lang="tr-TR" dirty="0"/>
              <a:t>Seçimler yapılıp Taşınır Teslim Fişi oluştur butonuna tıklandığında onaylama işlemi için “Evet” butonuna tıklanmalıdır.</a:t>
            </a:r>
          </a:p>
        </p:txBody>
      </p:sp>
      <p:sp>
        <p:nvSpPr>
          <p:cNvPr id="6" name="Dikdörtgen 5"/>
          <p:cNvSpPr/>
          <p:nvPr/>
        </p:nvSpPr>
        <p:spPr>
          <a:xfrm>
            <a:off x="1547664" y="4077072"/>
            <a:ext cx="6912768" cy="369332"/>
          </a:xfrm>
          <a:prstGeom prst="rect">
            <a:avLst/>
          </a:prstGeom>
        </p:spPr>
        <p:txBody>
          <a:bodyPr wrap="square">
            <a:spAutoFit/>
          </a:bodyPr>
          <a:lstStyle/>
          <a:p>
            <a:r>
              <a:rPr lang="tr-TR" dirty="0"/>
              <a:t>Aktarma işlemi gerçekleştiğinde ise ekrana uyarı gelmektedir.</a:t>
            </a:r>
          </a:p>
        </p:txBody>
      </p:sp>
      <p:pic>
        <p:nvPicPr>
          <p:cNvPr id="7" name="Resim 6"/>
          <p:cNvPicPr>
            <a:picLocks noChangeAspect="1"/>
          </p:cNvPicPr>
          <p:nvPr/>
        </p:nvPicPr>
        <p:blipFill>
          <a:blip r:embed="rId3"/>
          <a:stretch>
            <a:fillRect/>
          </a:stretch>
        </p:blipFill>
        <p:spPr>
          <a:xfrm>
            <a:off x="1403648" y="4466647"/>
            <a:ext cx="6502501" cy="2391353"/>
          </a:xfrm>
          <a:prstGeom prst="rect">
            <a:avLst/>
          </a:prstGeom>
        </p:spPr>
      </p:pic>
    </p:spTree>
    <p:extLst>
      <p:ext uri="{BB962C8B-B14F-4D97-AF65-F5344CB8AC3E}">
        <p14:creationId xmlns:p14="http://schemas.microsoft.com/office/powerpoint/2010/main" val="2577995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98909" y="4077072"/>
            <a:ext cx="8028384" cy="3139321"/>
          </a:xfrm>
          <a:prstGeom prst="rect">
            <a:avLst/>
          </a:prstGeom>
        </p:spPr>
        <p:txBody>
          <a:bodyPr wrap="square">
            <a:spAutoFit/>
          </a:bodyPr>
          <a:lstStyle/>
          <a:p>
            <a:r>
              <a:rPr lang="tr-TR" sz="2200" dirty="0" smtClean="0"/>
              <a:t>Taşınır Teslim Belgeleri menüsünden Onaylı Taşınır Teslim Belgeleri seçilir ve ilgili TİF kontrol edilip imzalatılır.</a:t>
            </a:r>
          </a:p>
          <a:p>
            <a:endParaRPr lang="tr-TR" sz="2200" dirty="0"/>
          </a:p>
          <a:p>
            <a:r>
              <a:rPr lang="tr-TR" sz="2200" dirty="0" smtClean="0"/>
              <a:t>İadeler </a:t>
            </a:r>
            <a:r>
              <a:rPr lang="tr-TR" sz="2200" dirty="0"/>
              <a:t>sistem tarafından otomatik olarak yapılmaktadır. İade bilgisi Taşınır Teslim Fişinde görülmektedir. </a:t>
            </a:r>
          </a:p>
          <a:p>
            <a:endParaRPr lang="tr-TR" sz="2200" dirty="0" smtClean="0"/>
          </a:p>
          <a:p>
            <a:r>
              <a:rPr lang="tr-TR" sz="2200" dirty="0" smtClean="0"/>
              <a:t>Ortak </a:t>
            </a:r>
            <a:r>
              <a:rPr lang="tr-TR" sz="2200" dirty="0"/>
              <a:t>kullanım alanındaki malzemelerin aktarımı da aynı yöntemle yapılmaktadır. </a:t>
            </a:r>
          </a:p>
          <a:p>
            <a:endParaRPr lang="tr-TR" sz="2200" dirty="0"/>
          </a:p>
        </p:txBody>
      </p:sp>
      <p:pic>
        <p:nvPicPr>
          <p:cNvPr id="2" name="Resim 1"/>
          <p:cNvPicPr>
            <a:picLocks noChangeAspect="1"/>
          </p:cNvPicPr>
          <p:nvPr/>
        </p:nvPicPr>
        <p:blipFill rotWithShape="1">
          <a:blip r:embed="rId2"/>
          <a:srcRect t="17982" r="26677" b="29161"/>
          <a:stretch/>
        </p:blipFill>
        <p:spPr>
          <a:xfrm>
            <a:off x="1310659" y="836712"/>
            <a:ext cx="7816634" cy="3240360"/>
          </a:xfrm>
          <a:prstGeom prst="rect">
            <a:avLst/>
          </a:prstGeom>
        </p:spPr>
      </p:pic>
    </p:spTree>
    <p:extLst>
      <p:ext uri="{BB962C8B-B14F-4D97-AF65-F5344CB8AC3E}">
        <p14:creationId xmlns:p14="http://schemas.microsoft.com/office/powerpoint/2010/main" val="3670212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857505" y="724962"/>
            <a:ext cx="6011902" cy="523220"/>
          </a:xfrm>
          <a:prstGeom prst="rect">
            <a:avLst/>
          </a:prstGeom>
        </p:spPr>
        <p:txBody>
          <a:bodyPr wrap="none">
            <a:spAutoFit/>
          </a:bodyPr>
          <a:lstStyle/>
          <a:p>
            <a:pPr algn="ctr"/>
            <a:r>
              <a:rPr lang="tr-TR" sz="2800" b="1" dirty="0" smtClean="0">
                <a:solidFill>
                  <a:srgbClr val="FF0000"/>
                </a:solidFill>
                <a:latin typeface="Times New Roman" panose="02020603050405020304" pitchFamily="18" charset="0"/>
              </a:rPr>
              <a:t>DAYANIKLI TAŞINIRLAR LİSTESİ</a:t>
            </a:r>
            <a:endParaRPr lang="tr-TR" sz="2800" dirty="0">
              <a:solidFill>
                <a:srgbClr val="FF0000"/>
              </a:solidFill>
            </a:endParaRPr>
          </a:p>
        </p:txBody>
      </p:sp>
      <p:sp>
        <p:nvSpPr>
          <p:cNvPr id="3" name="Dikdörtgen 2"/>
          <p:cNvSpPr/>
          <p:nvPr/>
        </p:nvSpPr>
        <p:spPr>
          <a:xfrm>
            <a:off x="1403648" y="1248182"/>
            <a:ext cx="7200800" cy="4524315"/>
          </a:xfrm>
          <a:prstGeom prst="rect">
            <a:avLst/>
          </a:prstGeom>
        </p:spPr>
        <p:txBody>
          <a:bodyPr wrap="square">
            <a:spAutoFit/>
          </a:bodyPr>
          <a:lstStyle/>
          <a:p>
            <a:pPr algn="just"/>
            <a:r>
              <a:rPr lang="tr-TR" sz="2400" dirty="0"/>
              <a:t>Bu liste, Taşınır Kod Listesinin (B) bölümünde gösterilen taşınırlardan oda, büro, bölüm, atölye ve servislerde kullanılmak üzere verilenler için düzenlenir. Liste istek yapan birim yetkilisi ve/veya varsa ortak kullanım alan sorumlusu tarafından imzalanır. </a:t>
            </a:r>
            <a:r>
              <a:rPr lang="tr-TR" sz="2400" dirty="0" smtClean="0"/>
              <a:t>Bir nüshası ilgili yerin </a:t>
            </a:r>
            <a:r>
              <a:rPr lang="tr-TR" sz="2400" smtClean="0"/>
              <a:t>kapı arkasına asılır.</a:t>
            </a:r>
          </a:p>
          <a:p>
            <a:pPr algn="just"/>
            <a:r>
              <a:rPr lang="tr-TR" sz="2400" smtClean="0"/>
              <a:t> </a:t>
            </a:r>
            <a:endParaRPr lang="tr-TR" sz="2400" dirty="0"/>
          </a:p>
          <a:p>
            <a:pPr algn="just"/>
            <a:r>
              <a:rPr lang="tr-TR" sz="2400" b="1" dirty="0"/>
              <a:t>Sistemde dayanıklı taşınır listesi alabilmek için öncelikle dayanıklı taşınırı teslime verme işleminin birim adına yapılması gerekmektedir. (Kişi adına yapılanlar burada listelenmemektedir.) </a:t>
            </a:r>
            <a:endParaRPr lang="tr-TR" sz="2400" dirty="0"/>
          </a:p>
        </p:txBody>
      </p:sp>
    </p:spTree>
    <p:extLst>
      <p:ext uri="{BB962C8B-B14F-4D97-AF65-F5344CB8AC3E}">
        <p14:creationId xmlns:p14="http://schemas.microsoft.com/office/powerpoint/2010/main" val="2928470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15573" r="28034" b="27487"/>
          <a:stretch/>
        </p:blipFill>
        <p:spPr>
          <a:xfrm>
            <a:off x="1331639" y="908720"/>
            <a:ext cx="7792211" cy="4824536"/>
          </a:xfrm>
          <a:prstGeom prst="rect">
            <a:avLst/>
          </a:prstGeom>
        </p:spPr>
      </p:pic>
    </p:spTree>
    <p:extLst>
      <p:ext uri="{BB962C8B-B14F-4D97-AF65-F5344CB8AC3E}">
        <p14:creationId xmlns:p14="http://schemas.microsoft.com/office/powerpoint/2010/main" val="49646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91680" y="1340768"/>
            <a:ext cx="7182544" cy="4893647"/>
          </a:xfrm>
          <a:prstGeom prst="rect">
            <a:avLst/>
          </a:prstGeom>
        </p:spPr>
        <p:txBody>
          <a:bodyPr wrap="square">
            <a:spAutoFit/>
          </a:bodyPr>
          <a:lstStyle/>
          <a:p>
            <a:pPr algn="just"/>
            <a:r>
              <a:rPr lang="tr-TR" sz="2400" dirty="0"/>
              <a:t>Kullanıma dayanıklı taşınır verme işlemi iki şekilde mümkündür.</a:t>
            </a:r>
          </a:p>
          <a:p>
            <a:pPr algn="just"/>
            <a:r>
              <a:rPr lang="tr-TR" sz="2400" dirty="0"/>
              <a:t> Taşınır İstek Belgesi (TİB) ile yapılan istek üzerine taşınır verme işlemi,</a:t>
            </a:r>
          </a:p>
          <a:p>
            <a:pPr algn="just"/>
            <a:r>
              <a:rPr lang="tr-TR" sz="2400" dirty="0"/>
              <a:t> Taşınır Kayıt Yetkilisinin </a:t>
            </a:r>
            <a:r>
              <a:rPr lang="tr-TR" sz="2400" dirty="0" err="1"/>
              <a:t>TİB’e</a:t>
            </a:r>
            <a:r>
              <a:rPr lang="tr-TR" sz="2400" dirty="0"/>
              <a:t> bağlı olmadan taşınır verme işlemini gerçekleştirmesi</a:t>
            </a:r>
            <a:r>
              <a:rPr lang="tr-TR" sz="2400" dirty="0" smtClean="0"/>
              <a:t>.</a:t>
            </a:r>
          </a:p>
          <a:p>
            <a:pPr algn="just"/>
            <a:endParaRPr lang="tr-TR" sz="2400" dirty="0"/>
          </a:p>
          <a:p>
            <a:pPr algn="just"/>
            <a:r>
              <a:rPr lang="tr-TR" sz="2400" dirty="0"/>
              <a:t>TİB ile yapılan istekler doğrultusunda yapılan taşınır teslim işlemleri </a:t>
            </a:r>
            <a:r>
              <a:rPr lang="tr-TR" sz="2400" dirty="0" smtClean="0"/>
              <a:t>Taşınır </a:t>
            </a:r>
            <a:r>
              <a:rPr lang="tr-TR" sz="2400" dirty="0"/>
              <a:t>Talepleri karşılama bölümünde anlatılmıştır</a:t>
            </a:r>
            <a:r>
              <a:rPr lang="tr-TR" sz="2400" dirty="0" smtClean="0"/>
              <a:t>.</a:t>
            </a:r>
          </a:p>
          <a:p>
            <a:pPr algn="just"/>
            <a:endParaRPr lang="tr-TR" sz="2400" dirty="0"/>
          </a:p>
          <a:p>
            <a:pPr algn="just"/>
            <a:r>
              <a:rPr lang="tr-TR" sz="2400" dirty="0"/>
              <a:t>Burada herhangi bir </a:t>
            </a:r>
            <a:r>
              <a:rPr lang="tr-TR" sz="2400" dirty="0" err="1"/>
              <a:t>TİB’e</a:t>
            </a:r>
            <a:r>
              <a:rPr lang="tr-TR" sz="2400" dirty="0"/>
              <a:t> bağlı olmadan yapılacak dayanıklı taşınır verme işlemi anlatılacaktır.</a:t>
            </a:r>
          </a:p>
        </p:txBody>
      </p:sp>
    </p:spTree>
    <p:extLst>
      <p:ext uri="{BB962C8B-B14F-4D97-AF65-F5344CB8AC3E}">
        <p14:creationId xmlns:p14="http://schemas.microsoft.com/office/powerpoint/2010/main" val="38263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t="14894" r="9910" b="34217"/>
          <a:stretch/>
        </p:blipFill>
        <p:spPr>
          <a:xfrm>
            <a:off x="1150329" y="692696"/>
            <a:ext cx="7992887" cy="3816424"/>
          </a:xfrm>
          <a:prstGeom prst="rect">
            <a:avLst/>
          </a:prstGeom>
        </p:spPr>
      </p:pic>
      <p:sp>
        <p:nvSpPr>
          <p:cNvPr id="4" name="Dikdörtgen 3"/>
          <p:cNvSpPr/>
          <p:nvPr/>
        </p:nvSpPr>
        <p:spPr>
          <a:xfrm>
            <a:off x="1259632" y="4549676"/>
            <a:ext cx="7667560" cy="2308324"/>
          </a:xfrm>
          <a:prstGeom prst="rect">
            <a:avLst/>
          </a:prstGeom>
        </p:spPr>
        <p:txBody>
          <a:bodyPr wrap="square">
            <a:spAutoFit/>
          </a:bodyPr>
          <a:lstStyle/>
          <a:p>
            <a:pPr algn="just"/>
            <a:r>
              <a:rPr lang="tr-TR" sz="2400" dirty="0"/>
              <a:t>Kişilere/Ortak Kullanıma Dayanıklı Taşınır Verilmesi İşlemleri menüsünün altındaki Kişilere/Ortak Kullanıma Dayanıklı Taşınır Verme alt menüsü tıklandığında </a:t>
            </a:r>
            <a:r>
              <a:rPr lang="tr-TR" sz="2400" dirty="0" smtClean="0"/>
              <a:t>yukarıdaki pencere </a:t>
            </a:r>
            <a:r>
              <a:rPr lang="tr-TR" sz="2400" dirty="0"/>
              <a:t>açılacaktır. Söz konusu pencerede ambarda kayıtlı tüm dayanıklı taşınırlar listelenmektedir</a:t>
            </a:r>
            <a:r>
              <a:rPr lang="tr-TR" sz="2400" dirty="0" smtClean="0"/>
              <a:t>..</a:t>
            </a:r>
            <a:endParaRPr lang="tr-TR" sz="2400" dirty="0"/>
          </a:p>
        </p:txBody>
      </p:sp>
    </p:spTree>
    <p:extLst>
      <p:ext uri="{BB962C8B-B14F-4D97-AF65-F5344CB8AC3E}">
        <p14:creationId xmlns:p14="http://schemas.microsoft.com/office/powerpoint/2010/main" val="261558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45596" y="3212976"/>
            <a:ext cx="7898404" cy="3477875"/>
          </a:xfrm>
          <a:prstGeom prst="rect">
            <a:avLst/>
          </a:prstGeom>
        </p:spPr>
        <p:txBody>
          <a:bodyPr wrap="square">
            <a:spAutoFit/>
          </a:bodyPr>
          <a:lstStyle/>
          <a:p>
            <a:pPr algn="just"/>
            <a:r>
              <a:rPr lang="tr-TR" sz="2200" dirty="0" smtClean="0"/>
              <a:t>*Hangi </a:t>
            </a:r>
            <a:r>
              <a:rPr lang="tr-TR" sz="2200" dirty="0"/>
              <a:t>dayanıklı taşınır kullanıma verilecekse ilgili taşınırın listelendiği satırın üzerine tıklanır. </a:t>
            </a:r>
          </a:p>
          <a:p>
            <a:pPr algn="just"/>
            <a:r>
              <a:rPr lang="tr-TR" sz="2200" dirty="0" smtClean="0"/>
              <a:t>**Kullanıma </a:t>
            </a:r>
            <a:r>
              <a:rPr lang="tr-TR" sz="2200" dirty="0"/>
              <a:t>verilecek taşınırın hangi ambarda olduğuna dikkat edilmelidir. Ambar adı bilgileri listenin listede ilgili alanda belirtilmektedir. </a:t>
            </a:r>
          </a:p>
          <a:p>
            <a:pPr algn="just"/>
            <a:r>
              <a:rPr lang="tr-TR" sz="2200" dirty="0" smtClean="0"/>
              <a:t>***İlgili </a:t>
            </a:r>
            <a:r>
              <a:rPr lang="tr-TR" sz="2200" dirty="0"/>
              <a:t>satıra tıklandığında pencerenin sağ tarafındaki kolonda ilgili dayanıklı taşınırlara ait sicil numaraları, </a:t>
            </a:r>
            <a:r>
              <a:rPr lang="tr-TR" sz="2200" dirty="0" smtClean="0"/>
              <a:t>bilgilerine </a:t>
            </a:r>
            <a:r>
              <a:rPr lang="tr-TR" sz="2200" dirty="0"/>
              <a:t>ulaşılır. </a:t>
            </a:r>
          </a:p>
          <a:p>
            <a:pPr algn="just"/>
            <a:r>
              <a:rPr lang="tr-TR" sz="2200" dirty="0" smtClean="0"/>
              <a:t>****Kullanıma </a:t>
            </a:r>
            <a:r>
              <a:rPr lang="tr-TR" sz="2200" dirty="0"/>
              <a:t>verilecek taşınıra ait sicil numarasının karşısındaki kutucuk işaretlendikten sonra üst tarafta yer alan “Sicil Seç” butonu tıklanır. </a:t>
            </a:r>
          </a:p>
        </p:txBody>
      </p:sp>
      <p:pic>
        <p:nvPicPr>
          <p:cNvPr id="5" name="Resim 4"/>
          <p:cNvPicPr>
            <a:picLocks noChangeAspect="1"/>
          </p:cNvPicPr>
          <p:nvPr/>
        </p:nvPicPr>
        <p:blipFill rotWithShape="1">
          <a:blip r:embed="rId2"/>
          <a:srcRect l="19807" t="18284" r="10864" b="36005"/>
          <a:stretch/>
        </p:blipFill>
        <p:spPr>
          <a:xfrm>
            <a:off x="1262878" y="764704"/>
            <a:ext cx="7664314" cy="2520280"/>
          </a:xfrm>
          <a:prstGeom prst="rect">
            <a:avLst/>
          </a:prstGeom>
        </p:spPr>
      </p:pic>
      <p:cxnSp>
        <p:nvCxnSpPr>
          <p:cNvPr id="6" name="Düz Ok Bağlayıcısı 5"/>
          <p:cNvCxnSpPr/>
          <p:nvPr/>
        </p:nvCxnSpPr>
        <p:spPr>
          <a:xfrm>
            <a:off x="5436096" y="710802"/>
            <a:ext cx="648072"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5436096" y="1268760"/>
            <a:ext cx="648072"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1046070" y="1808820"/>
            <a:ext cx="648072"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01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rotWithShape="1">
          <a:blip r:embed="rId2"/>
          <a:srcRect l="19988" t="18754" r="11108" b="38844"/>
          <a:stretch/>
        </p:blipFill>
        <p:spPr>
          <a:xfrm>
            <a:off x="1475656" y="741554"/>
            <a:ext cx="7632848" cy="2593947"/>
          </a:xfrm>
          <a:prstGeom prst="rect">
            <a:avLst/>
          </a:prstGeom>
        </p:spPr>
      </p:pic>
      <p:sp>
        <p:nvSpPr>
          <p:cNvPr id="4" name="Dikdörtgen 3"/>
          <p:cNvSpPr/>
          <p:nvPr/>
        </p:nvSpPr>
        <p:spPr>
          <a:xfrm>
            <a:off x="1403648" y="3335501"/>
            <a:ext cx="7632848" cy="3477875"/>
          </a:xfrm>
          <a:prstGeom prst="rect">
            <a:avLst/>
          </a:prstGeom>
        </p:spPr>
        <p:txBody>
          <a:bodyPr wrap="square">
            <a:spAutoFit/>
          </a:bodyPr>
          <a:lstStyle/>
          <a:p>
            <a:pPr algn="just"/>
            <a:r>
              <a:rPr lang="tr-TR" sz="2200" dirty="0" smtClean="0"/>
              <a:t>* </a:t>
            </a:r>
            <a:r>
              <a:rPr lang="tr-TR" sz="2200" dirty="0"/>
              <a:t>Sicil numarası seçimi yapıldıktan sonra kullanımına verilecek kişi seçilir. </a:t>
            </a:r>
          </a:p>
          <a:p>
            <a:pPr algn="just"/>
            <a:r>
              <a:rPr lang="tr-TR" sz="2200" dirty="0" smtClean="0"/>
              <a:t>** </a:t>
            </a:r>
            <a:r>
              <a:rPr lang="tr-TR" sz="2200" dirty="0"/>
              <a:t>Kişiye dayanıklı taşınır teslim edilecekse ilgili kutucuk işaretlenir ve ilgili kişinin ismi </a:t>
            </a:r>
            <a:r>
              <a:rPr lang="tr-TR" sz="2200" dirty="0" err="1"/>
              <a:t>kombodan</a:t>
            </a:r>
            <a:r>
              <a:rPr lang="tr-TR" sz="2200" dirty="0"/>
              <a:t> seçilir. İlgili kişinin isminin ilk 3 harfi yazıldığında isimleri aynı harflerle başlayan kişileri süzerek listeler. </a:t>
            </a:r>
          </a:p>
          <a:p>
            <a:pPr algn="just"/>
            <a:r>
              <a:rPr lang="tr-TR" sz="2200" dirty="0" smtClean="0"/>
              <a:t>*** </a:t>
            </a:r>
            <a:r>
              <a:rPr lang="tr-TR" sz="2200" dirty="0"/>
              <a:t>İlgili kişinin ismi çıkmıyorsa, </a:t>
            </a:r>
            <a:r>
              <a:rPr lang="tr-TR" sz="2200" b="1" dirty="0"/>
              <a:t>“Tanımlar” &gt;”Kişi Tanımlaması” </a:t>
            </a:r>
            <a:r>
              <a:rPr lang="tr-TR" sz="2200" dirty="0"/>
              <a:t>menüsünden kişi tanımlaması yapılabilir. </a:t>
            </a:r>
          </a:p>
          <a:p>
            <a:pPr algn="just"/>
            <a:r>
              <a:rPr lang="tr-TR" sz="2200" dirty="0" smtClean="0"/>
              <a:t>**** </a:t>
            </a:r>
            <a:r>
              <a:rPr lang="tr-TR" sz="2200" dirty="0"/>
              <a:t>Kişi seçimi de yapıldıktan sonra </a:t>
            </a:r>
            <a:r>
              <a:rPr lang="tr-TR" sz="2200" b="1" dirty="0"/>
              <a:t>“Taşınır Teslim Belgesi Listesi” </a:t>
            </a:r>
            <a:r>
              <a:rPr lang="tr-TR" sz="2200" dirty="0"/>
              <a:t>butonuna tıklanır. </a:t>
            </a:r>
          </a:p>
        </p:txBody>
      </p:sp>
      <p:cxnSp>
        <p:nvCxnSpPr>
          <p:cNvPr id="8" name="Düz Ok Bağlayıcısı 7"/>
          <p:cNvCxnSpPr/>
          <p:nvPr/>
        </p:nvCxnSpPr>
        <p:spPr>
          <a:xfrm flipH="1">
            <a:off x="5652120" y="659738"/>
            <a:ext cx="720080" cy="3159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5652120" y="2534653"/>
            <a:ext cx="648072"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791580" y="260648"/>
            <a:ext cx="4752527" cy="430887"/>
          </a:xfrm>
          <a:prstGeom prst="rect">
            <a:avLst/>
          </a:prstGeom>
          <a:noFill/>
        </p:spPr>
        <p:txBody>
          <a:bodyPr wrap="square" lIns="91440" tIns="45720" rIns="91440" bIns="45720">
            <a:spAutoFit/>
          </a:bodyPr>
          <a:lstStyle/>
          <a:p>
            <a:pPr algn="ctr"/>
            <a:r>
              <a:rPr lang="tr-TR" sz="2200" dirty="0">
                <a:ln w="0"/>
                <a:solidFill>
                  <a:srgbClr val="FF0000"/>
                </a:solidFill>
                <a:effectLst>
                  <a:outerShdw blurRad="38100" dist="19050" dir="2700000" algn="tl" rotWithShape="0">
                    <a:schemeClr val="dk1">
                      <a:alpha val="40000"/>
                    </a:schemeClr>
                  </a:outerShdw>
                </a:effectLst>
              </a:rPr>
              <a:t>Kişilere Dayanıklı Taşınır Verme</a:t>
            </a:r>
          </a:p>
        </p:txBody>
      </p:sp>
    </p:spTree>
    <p:extLst>
      <p:ext uri="{BB962C8B-B14F-4D97-AF65-F5344CB8AC3E}">
        <p14:creationId xmlns:p14="http://schemas.microsoft.com/office/powerpoint/2010/main" val="105389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5120" t="31261" r="29848" b="22964"/>
          <a:stretch/>
        </p:blipFill>
        <p:spPr>
          <a:xfrm>
            <a:off x="1878717" y="817737"/>
            <a:ext cx="6552729" cy="2952328"/>
          </a:xfrm>
          <a:prstGeom prst="rect">
            <a:avLst/>
          </a:prstGeom>
        </p:spPr>
      </p:pic>
      <p:sp>
        <p:nvSpPr>
          <p:cNvPr id="4" name="Dikdörtgen 3"/>
          <p:cNvSpPr/>
          <p:nvPr/>
        </p:nvSpPr>
        <p:spPr>
          <a:xfrm>
            <a:off x="1547664" y="3504968"/>
            <a:ext cx="7502868" cy="2308324"/>
          </a:xfrm>
          <a:prstGeom prst="rect">
            <a:avLst/>
          </a:prstGeom>
        </p:spPr>
        <p:txBody>
          <a:bodyPr wrap="square">
            <a:spAutoFit/>
          </a:bodyPr>
          <a:lstStyle/>
          <a:p>
            <a:endParaRPr lang="tr-TR" sz="2400" dirty="0"/>
          </a:p>
          <a:p>
            <a:r>
              <a:rPr lang="tr-TR" sz="2400" dirty="0"/>
              <a:t>Açılan yeni pencerede isteğe bağlı olarak Seri No alanına teslim edilecek taşınırın seri numarası girilir. “Seri Numarasını Kaydet” butonu ile seri numarası kaydı yapılır. “Taşınır Teslim Belgesi Oluştur” butonu ile onaysız taşınır teslim belgesi hazırlanmış olur. </a:t>
            </a:r>
          </a:p>
        </p:txBody>
      </p:sp>
      <p:cxnSp>
        <p:nvCxnSpPr>
          <p:cNvPr id="8" name="Düz Ok Bağlayıcısı 7"/>
          <p:cNvCxnSpPr/>
          <p:nvPr/>
        </p:nvCxnSpPr>
        <p:spPr>
          <a:xfrm flipH="1">
            <a:off x="6296419" y="914699"/>
            <a:ext cx="720080" cy="3159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1330271" y="788136"/>
            <a:ext cx="648072"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flipH="1">
            <a:off x="3563888" y="788136"/>
            <a:ext cx="576064" cy="293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93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a:srcRect t="14795" r="23712" b="45150"/>
          <a:stretch/>
        </p:blipFill>
        <p:spPr>
          <a:xfrm>
            <a:off x="1547664" y="4140532"/>
            <a:ext cx="7848873" cy="2232248"/>
          </a:xfrm>
          <a:prstGeom prst="rect">
            <a:avLst/>
          </a:prstGeom>
        </p:spPr>
      </p:pic>
      <p:sp>
        <p:nvSpPr>
          <p:cNvPr id="2" name="Dikdörtgen 1"/>
          <p:cNvSpPr/>
          <p:nvPr/>
        </p:nvSpPr>
        <p:spPr>
          <a:xfrm>
            <a:off x="1428857" y="2281418"/>
            <a:ext cx="7884368" cy="1785104"/>
          </a:xfrm>
          <a:prstGeom prst="rect">
            <a:avLst/>
          </a:prstGeom>
          <a:ln>
            <a:noFill/>
          </a:ln>
        </p:spPr>
        <p:txBody>
          <a:bodyPr wrap="square">
            <a:spAutoFit/>
          </a:bodyPr>
          <a:lstStyle/>
          <a:p>
            <a:r>
              <a:rPr lang="tr-TR" sz="2200" dirty="0" smtClean="0"/>
              <a:t>Onaysız </a:t>
            </a:r>
            <a:r>
              <a:rPr lang="tr-TR" sz="2200" dirty="0"/>
              <a:t>Taşınır Teslim Belgesi Fişleri ne tıklanır. Ya da </a:t>
            </a:r>
            <a:r>
              <a:rPr lang="tr-TR" sz="2200" dirty="0">
                <a:solidFill>
                  <a:srgbClr val="FF0000"/>
                </a:solidFill>
              </a:rPr>
              <a:t>Kişilere /Kullanıma Dayanıklı Taşınır Verilmesi İşlemleri menüsünden Taşınır Teslim Belgeleri </a:t>
            </a:r>
            <a:r>
              <a:rPr lang="tr-TR" sz="2200" dirty="0"/>
              <a:t>bölümü seçilir.</a:t>
            </a:r>
          </a:p>
          <a:p>
            <a:r>
              <a:rPr lang="tr-TR" sz="2200" dirty="0" smtClean="0">
                <a:solidFill>
                  <a:srgbClr val="00B050"/>
                </a:solidFill>
              </a:rPr>
              <a:t>Taşınır </a:t>
            </a:r>
            <a:r>
              <a:rPr lang="tr-TR" sz="2200" dirty="0">
                <a:solidFill>
                  <a:srgbClr val="00B050"/>
                </a:solidFill>
              </a:rPr>
              <a:t>Teslim Belgeleri sekmesine tıklanır. </a:t>
            </a:r>
            <a:r>
              <a:rPr lang="tr-TR" sz="2200" dirty="0" smtClean="0"/>
              <a:t>İlgili </a:t>
            </a:r>
            <a:r>
              <a:rPr lang="tr-TR" sz="2200" dirty="0"/>
              <a:t>TİF seçilerek </a:t>
            </a:r>
            <a:r>
              <a:rPr lang="tr-TR" sz="2200" dirty="0">
                <a:solidFill>
                  <a:srgbClr val="FFC000"/>
                </a:solidFill>
              </a:rPr>
              <a:t>Onayla</a:t>
            </a:r>
            <a:r>
              <a:rPr lang="tr-TR" sz="2200" dirty="0"/>
              <a:t> butonuna tıklanır.</a:t>
            </a:r>
          </a:p>
        </p:txBody>
      </p:sp>
      <p:pic>
        <p:nvPicPr>
          <p:cNvPr id="5" name="Resim 4"/>
          <p:cNvPicPr>
            <a:picLocks noChangeAspect="1"/>
          </p:cNvPicPr>
          <p:nvPr/>
        </p:nvPicPr>
        <p:blipFill rotWithShape="1">
          <a:blip r:embed="rId4"/>
          <a:srcRect l="20033" t="14940" r="17717" b="73142"/>
          <a:stretch/>
        </p:blipFill>
        <p:spPr>
          <a:xfrm>
            <a:off x="1428857" y="764704"/>
            <a:ext cx="7715143" cy="1440160"/>
          </a:xfrm>
          <a:prstGeom prst="rect">
            <a:avLst/>
          </a:prstGeom>
        </p:spPr>
      </p:pic>
      <p:cxnSp>
        <p:nvCxnSpPr>
          <p:cNvPr id="14" name="Düz Ok Bağlayıcısı 13"/>
          <p:cNvCxnSpPr/>
          <p:nvPr/>
        </p:nvCxnSpPr>
        <p:spPr>
          <a:xfrm>
            <a:off x="1428857" y="5434331"/>
            <a:ext cx="432048" cy="4834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flipH="1">
            <a:off x="5996149" y="4869160"/>
            <a:ext cx="504056" cy="23572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H="1">
            <a:off x="4283968" y="4293096"/>
            <a:ext cx="504056" cy="2357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flipH="1" flipV="1">
            <a:off x="4866986" y="1628801"/>
            <a:ext cx="713126" cy="70769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46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20082" t="18788" r="5715" b="34711"/>
          <a:stretch/>
        </p:blipFill>
        <p:spPr>
          <a:xfrm>
            <a:off x="1328137" y="773882"/>
            <a:ext cx="7848872" cy="2403620"/>
          </a:xfrm>
          <a:prstGeom prst="rect">
            <a:avLst/>
          </a:prstGeom>
        </p:spPr>
      </p:pic>
      <p:sp>
        <p:nvSpPr>
          <p:cNvPr id="4" name="Dikdörtgen 3"/>
          <p:cNvSpPr/>
          <p:nvPr/>
        </p:nvSpPr>
        <p:spPr>
          <a:xfrm>
            <a:off x="1436149" y="3091768"/>
            <a:ext cx="7632848" cy="3816429"/>
          </a:xfrm>
          <a:prstGeom prst="rect">
            <a:avLst/>
          </a:prstGeom>
        </p:spPr>
        <p:txBody>
          <a:bodyPr wrap="square">
            <a:spAutoFit/>
          </a:bodyPr>
          <a:lstStyle/>
          <a:p>
            <a:r>
              <a:rPr lang="tr-TR" sz="2200" dirty="0" smtClean="0"/>
              <a:t>*Sicil </a:t>
            </a:r>
            <a:r>
              <a:rPr lang="tr-TR" sz="2200" dirty="0"/>
              <a:t>numarası seçimi yapıldıktan sonra kullanımına verilecek birim seçilir. </a:t>
            </a:r>
          </a:p>
          <a:p>
            <a:r>
              <a:rPr lang="tr-TR" sz="2200" dirty="0" smtClean="0"/>
              <a:t>**</a:t>
            </a:r>
            <a:r>
              <a:rPr lang="nn-NO" sz="2200" dirty="0" smtClean="0"/>
              <a:t>Birim </a:t>
            </a:r>
            <a:r>
              <a:rPr lang="nn-NO" sz="2200" dirty="0"/>
              <a:t>seçildiğinde tanımlı istek birimleri kombodan seçilir, </a:t>
            </a:r>
          </a:p>
          <a:p>
            <a:r>
              <a:rPr lang="tr-TR" sz="2200" dirty="0" smtClean="0"/>
              <a:t>***İstek </a:t>
            </a:r>
            <a:r>
              <a:rPr lang="tr-TR" sz="2200" dirty="0"/>
              <a:t>birimi seçildiğinde o istek birimine bağlı yerleşim birimlerinin seçileceği </a:t>
            </a:r>
            <a:r>
              <a:rPr lang="tr-TR" sz="2200" dirty="0" err="1"/>
              <a:t>kombo</a:t>
            </a:r>
            <a:r>
              <a:rPr lang="tr-TR" sz="2200" dirty="0"/>
              <a:t> açılır, </a:t>
            </a:r>
          </a:p>
          <a:p>
            <a:r>
              <a:rPr lang="tr-TR" sz="2200" dirty="0" smtClean="0"/>
              <a:t>****</a:t>
            </a:r>
            <a:r>
              <a:rPr lang="tr-TR" sz="2200" dirty="0" err="1" smtClean="0"/>
              <a:t>Kombodan</a:t>
            </a:r>
            <a:r>
              <a:rPr lang="tr-TR" sz="2200" dirty="0" smtClean="0"/>
              <a:t> </a:t>
            </a:r>
            <a:r>
              <a:rPr lang="tr-TR" sz="2200" dirty="0"/>
              <a:t>dayanıklı taşınırın verileceği yerleşim birimi seçilir, </a:t>
            </a:r>
          </a:p>
          <a:p>
            <a:r>
              <a:rPr lang="tr-TR" sz="2200" dirty="0" smtClean="0"/>
              <a:t>*****Eğer </a:t>
            </a:r>
            <a:r>
              <a:rPr lang="tr-TR" sz="2200" dirty="0"/>
              <a:t>yerleşim birimi tanımı yapılmadıysa, </a:t>
            </a:r>
            <a:r>
              <a:rPr lang="tr-TR" sz="2200" b="1" dirty="0"/>
              <a:t>“Tanımlar” &gt;”Yerleşim Birimleri Tanımları” </a:t>
            </a:r>
            <a:r>
              <a:rPr lang="tr-TR" sz="2200" dirty="0"/>
              <a:t>bölümünden yapılabilir. </a:t>
            </a:r>
            <a:endParaRPr lang="tr-TR" sz="2200" dirty="0" smtClean="0"/>
          </a:p>
          <a:p>
            <a:r>
              <a:rPr lang="tr-TR" sz="2200" dirty="0" smtClean="0"/>
              <a:t>******Tüm </a:t>
            </a:r>
            <a:r>
              <a:rPr lang="tr-TR" sz="2200" dirty="0"/>
              <a:t>girişler yapıldıktan sonra </a:t>
            </a:r>
            <a:r>
              <a:rPr lang="tr-TR" sz="2200" b="1" dirty="0"/>
              <a:t>“Taşınır Teslim Belgesi Listesi” </a:t>
            </a:r>
            <a:r>
              <a:rPr lang="tr-TR" sz="2200" dirty="0"/>
              <a:t>butonuna tıklanır. </a:t>
            </a:r>
          </a:p>
        </p:txBody>
      </p:sp>
      <p:cxnSp>
        <p:nvCxnSpPr>
          <p:cNvPr id="8" name="Düz Ok Bağlayıcısı 7"/>
          <p:cNvCxnSpPr/>
          <p:nvPr/>
        </p:nvCxnSpPr>
        <p:spPr>
          <a:xfrm flipH="1">
            <a:off x="5360584" y="659738"/>
            <a:ext cx="720080" cy="3159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flipV="1">
            <a:off x="5868144" y="2929048"/>
            <a:ext cx="792088" cy="1627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863589" y="48296"/>
            <a:ext cx="4752527" cy="769441"/>
          </a:xfrm>
          <a:prstGeom prst="rect">
            <a:avLst/>
          </a:prstGeom>
          <a:noFill/>
        </p:spPr>
        <p:txBody>
          <a:bodyPr wrap="square" lIns="91440" tIns="45720" rIns="91440" bIns="45720">
            <a:spAutoFit/>
          </a:bodyPr>
          <a:lstStyle/>
          <a:p>
            <a:pPr algn="ctr"/>
            <a:r>
              <a:rPr lang="tr-TR" sz="2200" dirty="0" smtClean="0">
                <a:ln w="0"/>
                <a:solidFill>
                  <a:srgbClr val="FF0000"/>
                </a:solidFill>
                <a:effectLst>
                  <a:outerShdw blurRad="38100" dist="19050" dir="2700000" algn="tl" rotWithShape="0">
                    <a:schemeClr val="dk1">
                      <a:alpha val="40000"/>
                    </a:schemeClr>
                  </a:outerShdw>
                </a:effectLst>
              </a:rPr>
              <a:t>Ortak Kullanıma </a:t>
            </a:r>
          </a:p>
          <a:p>
            <a:pPr algn="ctr"/>
            <a:r>
              <a:rPr lang="tr-TR" sz="2200" dirty="0" smtClean="0">
                <a:ln w="0"/>
                <a:solidFill>
                  <a:srgbClr val="FF0000"/>
                </a:solidFill>
                <a:effectLst>
                  <a:outerShdw blurRad="38100" dist="19050" dir="2700000" algn="tl" rotWithShape="0">
                    <a:schemeClr val="dk1">
                      <a:alpha val="40000"/>
                    </a:schemeClr>
                  </a:outerShdw>
                </a:effectLst>
              </a:rPr>
              <a:t>Dayanıklı </a:t>
            </a:r>
            <a:r>
              <a:rPr lang="tr-TR" sz="2200" dirty="0">
                <a:ln w="0"/>
                <a:solidFill>
                  <a:srgbClr val="FF0000"/>
                </a:solidFill>
                <a:effectLst>
                  <a:outerShdw blurRad="38100" dist="19050" dir="2700000" algn="tl" rotWithShape="0">
                    <a:schemeClr val="dk1">
                      <a:alpha val="40000"/>
                    </a:schemeClr>
                  </a:outerShdw>
                </a:effectLst>
              </a:rPr>
              <a:t>Taşınır Verme</a:t>
            </a:r>
          </a:p>
        </p:txBody>
      </p:sp>
      <p:cxnSp>
        <p:nvCxnSpPr>
          <p:cNvPr id="11" name="Düz Ok Bağlayıcısı 10"/>
          <p:cNvCxnSpPr/>
          <p:nvPr/>
        </p:nvCxnSpPr>
        <p:spPr>
          <a:xfrm flipV="1">
            <a:off x="2955323" y="2863254"/>
            <a:ext cx="792088" cy="1627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19310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3429</TotalTime>
  <Words>1068</Words>
  <Application>Microsoft Office PowerPoint</Application>
  <PresentationFormat>On-screen Show (4:3)</PresentationFormat>
  <Paragraphs>84</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Wingdings</vt: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Ümit</dc:creator>
  <cp:lastModifiedBy>word</cp:lastModifiedBy>
  <cp:revision>262</cp:revision>
  <dcterms:created xsi:type="dcterms:W3CDTF">2011-05-11T06:13:55Z</dcterms:created>
  <dcterms:modified xsi:type="dcterms:W3CDTF">2017-05-29T12:27:03Z</dcterms:modified>
</cp:coreProperties>
</file>