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4"/>
  </p:notesMasterIdLst>
  <p:sldIdLst>
    <p:sldId id="256" r:id="rId2"/>
    <p:sldId id="332" r:id="rId3"/>
    <p:sldId id="257" r:id="rId4"/>
    <p:sldId id="268" r:id="rId5"/>
    <p:sldId id="259" r:id="rId6"/>
    <p:sldId id="260" r:id="rId7"/>
    <p:sldId id="269" r:id="rId8"/>
    <p:sldId id="271" r:id="rId9"/>
    <p:sldId id="262" r:id="rId10"/>
    <p:sldId id="263" r:id="rId11"/>
    <p:sldId id="264" r:id="rId12"/>
    <p:sldId id="265" r:id="rId13"/>
    <p:sldId id="267" r:id="rId14"/>
    <p:sldId id="272" r:id="rId15"/>
    <p:sldId id="273" r:id="rId16"/>
    <p:sldId id="322" r:id="rId17"/>
    <p:sldId id="323" r:id="rId18"/>
    <p:sldId id="321" r:id="rId19"/>
    <p:sldId id="275" r:id="rId20"/>
    <p:sldId id="276" r:id="rId21"/>
    <p:sldId id="277" r:id="rId22"/>
    <p:sldId id="278" r:id="rId23"/>
    <p:sldId id="279" r:id="rId24"/>
    <p:sldId id="280" r:id="rId25"/>
    <p:sldId id="281" r:id="rId26"/>
    <p:sldId id="282" r:id="rId27"/>
    <p:sldId id="283" r:id="rId28"/>
    <p:sldId id="284" r:id="rId29"/>
    <p:sldId id="287" r:id="rId30"/>
    <p:sldId id="324" r:id="rId31"/>
    <p:sldId id="326" r:id="rId32"/>
    <p:sldId id="327" r:id="rId33"/>
    <p:sldId id="328" r:id="rId34"/>
    <p:sldId id="329" r:id="rId35"/>
    <p:sldId id="325" r:id="rId36"/>
    <p:sldId id="288" r:id="rId37"/>
    <p:sldId id="292" r:id="rId38"/>
    <p:sldId id="290" r:id="rId39"/>
    <p:sldId id="291" r:id="rId40"/>
    <p:sldId id="293" r:id="rId41"/>
    <p:sldId id="294" r:id="rId42"/>
    <p:sldId id="302" r:id="rId43"/>
    <p:sldId id="303" r:id="rId44"/>
    <p:sldId id="295" r:id="rId45"/>
    <p:sldId id="296" r:id="rId46"/>
    <p:sldId id="297" r:id="rId47"/>
    <p:sldId id="298" r:id="rId48"/>
    <p:sldId id="299" r:id="rId49"/>
    <p:sldId id="300" r:id="rId50"/>
    <p:sldId id="301" r:id="rId51"/>
    <p:sldId id="304" r:id="rId52"/>
    <p:sldId id="305" r:id="rId53"/>
    <p:sldId id="306" r:id="rId54"/>
    <p:sldId id="330" r:id="rId55"/>
    <p:sldId id="331" r:id="rId56"/>
    <p:sldId id="307" r:id="rId57"/>
    <p:sldId id="308" r:id="rId58"/>
    <p:sldId id="309" r:id="rId59"/>
    <p:sldId id="317" r:id="rId60"/>
    <p:sldId id="318" r:id="rId61"/>
    <p:sldId id="319" r:id="rId62"/>
    <p:sldId id="320" r:id="rId6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41" autoAdjust="0"/>
    <p:restoredTop sz="94660"/>
  </p:normalViewPr>
  <p:slideViewPr>
    <p:cSldViewPr snapToGrid="0">
      <p:cViewPr varScale="1">
        <p:scale>
          <a:sx n="74" d="100"/>
          <a:sy n="74" d="100"/>
        </p:scale>
        <p:origin x="49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5EE5BC-CB95-4B87-A9A0-A298516B184A}" type="datetimeFigureOut">
              <a:rPr lang="tr-TR" smtClean="0"/>
              <a:t>21.2.2016</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CF0520-C8AB-4853-AD7D-4D102EB771EA}" type="slidenum">
              <a:rPr lang="tr-TR" smtClean="0"/>
              <a:t>‹#›</a:t>
            </a:fld>
            <a:endParaRPr lang="tr-TR"/>
          </a:p>
        </p:txBody>
      </p:sp>
    </p:spTree>
    <p:extLst>
      <p:ext uri="{BB962C8B-B14F-4D97-AF65-F5344CB8AC3E}">
        <p14:creationId xmlns:p14="http://schemas.microsoft.com/office/powerpoint/2010/main" val="5141612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C1CF0520-C8AB-4853-AD7D-4D102EB771EA}" type="slidenum">
              <a:rPr lang="tr-TR" smtClean="0"/>
              <a:t>13</a:t>
            </a:fld>
            <a:endParaRPr lang="tr-TR"/>
          </a:p>
        </p:txBody>
      </p:sp>
    </p:spTree>
    <p:extLst>
      <p:ext uri="{BB962C8B-B14F-4D97-AF65-F5344CB8AC3E}">
        <p14:creationId xmlns:p14="http://schemas.microsoft.com/office/powerpoint/2010/main" val="13263288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B0E69BB0-BB31-4A58-9B57-5A55F204EA61}" type="datetimeFigureOut">
              <a:rPr lang="tr-TR" smtClean="0"/>
              <a:t>21.2.2016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F83B953-A9AC-4CD0-948D-85076CEEA52C}" type="slidenum">
              <a:rPr lang="tr-TR" smtClean="0"/>
              <a:t>‹#›</a:t>
            </a:fld>
            <a:endParaRPr lang="tr-TR"/>
          </a:p>
        </p:txBody>
      </p:sp>
    </p:spTree>
    <p:extLst>
      <p:ext uri="{BB962C8B-B14F-4D97-AF65-F5344CB8AC3E}">
        <p14:creationId xmlns:p14="http://schemas.microsoft.com/office/powerpoint/2010/main" val="3725197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0E69BB0-BB31-4A58-9B57-5A55F204EA61}" type="datetimeFigureOut">
              <a:rPr lang="tr-TR" smtClean="0"/>
              <a:t>21.2.2016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F83B953-A9AC-4CD0-948D-85076CEEA52C}" type="slidenum">
              <a:rPr lang="tr-TR" smtClean="0"/>
              <a:t>‹#›</a:t>
            </a:fld>
            <a:endParaRPr lang="tr-TR"/>
          </a:p>
        </p:txBody>
      </p:sp>
    </p:spTree>
    <p:extLst>
      <p:ext uri="{BB962C8B-B14F-4D97-AF65-F5344CB8AC3E}">
        <p14:creationId xmlns:p14="http://schemas.microsoft.com/office/powerpoint/2010/main" val="832431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0E69BB0-BB31-4A58-9B57-5A55F204EA61}" type="datetimeFigureOut">
              <a:rPr lang="tr-TR" smtClean="0"/>
              <a:t>21.2.2016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F83B953-A9AC-4CD0-948D-85076CEEA52C}" type="slidenum">
              <a:rPr lang="tr-TR" smtClean="0"/>
              <a:t>‹#›</a:t>
            </a:fld>
            <a:endParaRPr lang="tr-TR"/>
          </a:p>
        </p:txBody>
      </p:sp>
    </p:spTree>
    <p:extLst>
      <p:ext uri="{BB962C8B-B14F-4D97-AF65-F5344CB8AC3E}">
        <p14:creationId xmlns:p14="http://schemas.microsoft.com/office/powerpoint/2010/main" val="3405832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0E69BB0-BB31-4A58-9B57-5A55F204EA61}" type="datetimeFigureOut">
              <a:rPr lang="tr-TR" smtClean="0"/>
              <a:t>21.2.2016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F83B953-A9AC-4CD0-948D-85076CEEA52C}" type="slidenum">
              <a:rPr lang="tr-TR" smtClean="0"/>
              <a:t>‹#›</a:t>
            </a:fld>
            <a:endParaRPr lang="tr-TR"/>
          </a:p>
        </p:txBody>
      </p:sp>
    </p:spTree>
    <p:extLst>
      <p:ext uri="{BB962C8B-B14F-4D97-AF65-F5344CB8AC3E}">
        <p14:creationId xmlns:p14="http://schemas.microsoft.com/office/powerpoint/2010/main" val="903899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B0E69BB0-BB31-4A58-9B57-5A55F204EA61}" type="datetimeFigureOut">
              <a:rPr lang="tr-TR" smtClean="0"/>
              <a:t>21.2.2016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F83B953-A9AC-4CD0-948D-85076CEEA52C}" type="slidenum">
              <a:rPr lang="tr-TR" smtClean="0"/>
              <a:t>‹#›</a:t>
            </a:fld>
            <a:endParaRPr lang="tr-TR"/>
          </a:p>
        </p:txBody>
      </p:sp>
    </p:spTree>
    <p:extLst>
      <p:ext uri="{BB962C8B-B14F-4D97-AF65-F5344CB8AC3E}">
        <p14:creationId xmlns:p14="http://schemas.microsoft.com/office/powerpoint/2010/main" val="3651994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B0E69BB0-BB31-4A58-9B57-5A55F204EA61}" type="datetimeFigureOut">
              <a:rPr lang="tr-TR" smtClean="0"/>
              <a:t>21.2.2016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F83B953-A9AC-4CD0-948D-85076CEEA52C}" type="slidenum">
              <a:rPr lang="tr-TR" smtClean="0"/>
              <a:t>‹#›</a:t>
            </a:fld>
            <a:endParaRPr lang="tr-TR"/>
          </a:p>
        </p:txBody>
      </p:sp>
    </p:spTree>
    <p:extLst>
      <p:ext uri="{BB962C8B-B14F-4D97-AF65-F5344CB8AC3E}">
        <p14:creationId xmlns:p14="http://schemas.microsoft.com/office/powerpoint/2010/main" val="3999494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B0E69BB0-BB31-4A58-9B57-5A55F204EA61}" type="datetimeFigureOut">
              <a:rPr lang="tr-TR" smtClean="0"/>
              <a:t>21.2.2016</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EF83B953-A9AC-4CD0-948D-85076CEEA52C}" type="slidenum">
              <a:rPr lang="tr-TR" smtClean="0"/>
              <a:t>‹#›</a:t>
            </a:fld>
            <a:endParaRPr lang="tr-TR"/>
          </a:p>
        </p:txBody>
      </p:sp>
    </p:spTree>
    <p:extLst>
      <p:ext uri="{BB962C8B-B14F-4D97-AF65-F5344CB8AC3E}">
        <p14:creationId xmlns:p14="http://schemas.microsoft.com/office/powerpoint/2010/main" val="541953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B0E69BB0-BB31-4A58-9B57-5A55F204EA61}" type="datetimeFigureOut">
              <a:rPr lang="tr-TR" smtClean="0"/>
              <a:t>21.2.2016</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EF83B953-A9AC-4CD0-948D-85076CEEA52C}" type="slidenum">
              <a:rPr lang="tr-TR" smtClean="0"/>
              <a:t>‹#›</a:t>
            </a:fld>
            <a:endParaRPr lang="tr-TR"/>
          </a:p>
        </p:txBody>
      </p:sp>
    </p:spTree>
    <p:extLst>
      <p:ext uri="{BB962C8B-B14F-4D97-AF65-F5344CB8AC3E}">
        <p14:creationId xmlns:p14="http://schemas.microsoft.com/office/powerpoint/2010/main" val="2222045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0E69BB0-BB31-4A58-9B57-5A55F204EA61}" type="datetimeFigureOut">
              <a:rPr lang="tr-TR" smtClean="0"/>
              <a:t>21.2.2016</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EF83B953-A9AC-4CD0-948D-85076CEEA52C}" type="slidenum">
              <a:rPr lang="tr-TR" smtClean="0"/>
              <a:t>‹#›</a:t>
            </a:fld>
            <a:endParaRPr lang="tr-TR"/>
          </a:p>
        </p:txBody>
      </p:sp>
    </p:spTree>
    <p:extLst>
      <p:ext uri="{BB962C8B-B14F-4D97-AF65-F5344CB8AC3E}">
        <p14:creationId xmlns:p14="http://schemas.microsoft.com/office/powerpoint/2010/main" val="3142298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B0E69BB0-BB31-4A58-9B57-5A55F204EA61}" type="datetimeFigureOut">
              <a:rPr lang="tr-TR" smtClean="0"/>
              <a:t>21.2.2016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F83B953-A9AC-4CD0-948D-85076CEEA52C}" type="slidenum">
              <a:rPr lang="tr-TR" smtClean="0"/>
              <a:t>‹#›</a:t>
            </a:fld>
            <a:endParaRPr lang="tr-TR"/>
          </a:p>
        </p:txBody>
      </p:sp>
    </p:spTree>
    <p:extLst>
      <p:ext uri="{BB962C8B-B14F-4D97-AF65-F5344CB8AC3E}">
        <p14:creationId xmlns:p14="http://schemas.microsoft.com/office/powerpoint/2010/main" val="38692050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B0E69BB0-BB31-4A58-9B57-5A55F204EA61}" type="datetimeFigureOut">
              <a:rPr lang="tr-TR" smtClean="0"/>
              <a:t>21.2.2016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F83B953-A9AC-4CD0-948D-85076CEEA52C}" type="slidenum">
              <a:rPr lang="tr-TR" smtClean="0"/>
              <a:t>‹#›</a:t>
            </a:fld>
            <a:endParaRPr lang="tr-TR"/>
          </a:p>
        </p:txBody>
      </p:sp>
    </p:spTree>
    <p:extLst>
      <p:ext uri="{BB962C8B-B14F-4D97-AF65-F5344CB8AC3E}">
        <p14:creationId xmlns:p14="http://schemas.microsoft.com/office/powerpoint/2010/main" val="3545537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E69BB0-BB31-4A58-9B57-5A55F204EA61}" type="datetimeFigureOut">
              <a:rPr lang="tr-TR" smtClean="0"/>
              <a:t>21.2.2016</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83B953-A9AC-4CD0-948D-85076CEEA52C}" type="slidenum">
              <a:rPr lang="tr-TR" smtClean="0"/>
              <a:t>‹#›</a:t>
            </a:fld>
            <a:endParaRPr lang="tr-TR"/>
          </a:p>
        </p:txBody>
      </p:sp>
    </p:spTree>
    <p:extLst>
      <p:ext uri="{BB962C8B-B14F-4D97-AF65-F5344CB8AC3E}">
        <p14:creationId xmlns:p14="http://schemas.microsoft.com/office/powerpoint/2010/main" val="21429642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sz="9600" dirty="0" smtClean="0">
                <a:latin typeface="+mn-lt"/>
              </a:rPr>
              <a:t>Harcırah</a:t>
            </a:r>
            <a:r>
              <a:rPr lang="tr-TR" dirty="0" smtClean="0">
                <a:latin typeface="+mn-lt"/>
              </a:rPr>
              <a:t> </a:t>
            </a:r>
            <a:endParaRPr lang="tr-TR" dirty="0">
              <a:latin typeface="+mn-lt"/>
            </a:endParaRPr>
          </a:p>
        </p:txBody>
      </p:sp>
      <p:sp>
        <p:nvSpPr>
          <p:cNvPr id="3" name="Alt Başlık 2"/>
          <p:cNvSpPr>
            <a:spLocks noGrp="1"/>
          </p:cNvSpPr>
          <p:nvPr>
            <p:ph type="subTitle" idx="1"/>
          </p:nvPr>
        </p:nvSpPr>
        <p:spPr/>
        <p:txBody>
          <a:bodyPr>
            <a:normAutofit/>
          </a:bodyPr>
          <a:lstStyle/>
          <a:p>
            <a:r>
              <a:rPr lang="tr-TR" sz="5400" dirty="0" smtClean="0"/>
              <a:t>(Harç = Masraf ; </a:t>
            </a:r>
            <a:r>
              <a:rPr lang="tr-TR" sz="5400" dirty="0" err="1" smtClean="0"/>
              <a:t>Rah</a:t>
            </a:r>
            <a:r>
              <a:rPr lang="tr-TR" sz="5400" dirty="0" smtClean="0"/>
              <a:t> = Yol )</a:t>
            </a:r>
            <a:endParaRPr lang="tr-TR" sz="5400" dirty="0"/>
          </a:p>
        </p:txBody>
      </p:sp>
    </p:spTree>
    <p:extLst>
      <p:ext uri="{BB962C8B-B14F-4D97-AF65-F5344CB8AC3E}">
        <p14:creationId xmlns:p14="http://schemas.microsoft.com/office/powerpoint/2010/main" val="24315154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08416" y="389744"/>
            <a:ext cx="10845384" cy="1300944"/>
          </a:xfrm>
        </p:spPr>
        <p:txBody>
          <a:bodyPr/>
          <a:lstStyle/>
          <a:p>
            <a:r>
              <a:rPr lang="tr-TR" altLang="tr-TR" dirty="0" smtClean="0">
                <a:latin typeface="+mn-lt"/>
              </a:rPr>
              <a:t>Büyükşehirlerde Memuriyet Mahalli Tanımı</a:t>
            </a:r>
            <a:endParaRPr lang="tr-TR" dirty="0">
              <a:latin typeface="+mn-lt"/>
            </a:endParaRPr>
          </a:p>
        </p:txBody>
      </p:sp>
      <p:sp>
        <p:nvSpPr>
          <p:cNvPr id="3" name="İçerik Yer Tutucusu 2"/>
          <p:cNvSpPr>
            <a:spLocks noGrp="1"/>
          </p:cNvSpPr>
          <p:nvPr>
            <p:ph idx="1"/>
          </p:nvPr>
        </p:nvSpPr>
        <p:spPr>
          <a:xfrm>
            <a:off x="508416" y="1690688"/>
            <a:ext cx="10515600" cy="4351338"/>
          </a:xfrm>
        </p:spPr>
        <p:txBody>
          <a:bodyPr>
            <a:normAutofit/>
          </a:bodyPr>
          <a:lstStyle/>
          <a:p>
            <a:pPr marL="0" indent="0" algn="just">
              <a:buNone/>
            </a:pPr>
            <a:r>
              <a:rPr lang="tr-TR" altLang="tr-TR" dirty="0" smtClean="0"/>
              <a:t>(6360 sayılı Kanun ile büyükşehir belediyelerinin sınırı il mülki sınırı olarak belirlenmiştir.)</a:t>
            </a:r>
          </a:p>
          <a:p>
            <a:pPr marL="0" indent="0" algn="just">
              <a:buNone/>
            </a:pPr>
            <a:r>
              <a:rPr lang="tr-TR" altLang="tr-TR" dirty="0" smtClean="0"/>
              <a:t>İl mülki sınırları içinde kalmak kaydıyla memur ve hizmetlinin asıl görevli olduğu veya ikametgahının bulunduğu ;</a:t>
            </a:r>
          </a:p>
          <a:p>
            <a:pPr lvl="1" algn="just"/>
            <a:r>
              <a:rPr lang="tr-TR" altLang="tr-TR" sz="2800" dirty="0" smtClean="0"/>
              <a:t>İlçe belediye sınırları içinde kalan ve yerleşim özellikleri bakımından bütünlük arz eden yerler,</a:t>
            </a:r>
          </a:p>
          <a:p>
            <a:pPr lvl="1" algn="just"/>
            <a:r>
              <a:rPr lang="tr-TR" altLang="tr-TR" sz="2800" dirty="0" smtClean="0"/>
              <a:t>İlçe belediye sınırları dışında kalmakla birlikte yerleşim özellikleri bakımından bu yerlerin devamı niteliğindeki yerler,</a:t>
            </a:r>
          </a:p>
          <a:p>
            <a:endParaRPr lang="tr-TR" dirty="0"/>
          </a:p>
        </p:txBody>
      </p:sp>
    </p:spTree>
    <p:extLst>
      <p:ext uri="{BB962C8B-B14F-4D97-AF65-F5344CB8AC3E}">
        <p14:creationId xmlns:p14="http://schemas.microsoft.com/office/powerpoint/2010/main" val="42544850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smtClean="0">
                <a:latin typeface="+mn-lt"/>
              </a:rPr>
              <a:t>Bütünlük Arz Eden Yerler İle Bu Yerlerin Devamı Niteliğinde Olan Yerlerin Belirlenmesi</a:t>
            </a:r>
            <a:endParaRPr lang="tr-TR" dirty="0">
              <a:latin typeface="+mn-lt"/>
            </a:endParaRPr>
          </a:p>
        </p:txBody>
      </p:sp>
      <p:sp>
        <p:nvSpPr>
          <p:cNvPr id="3" name="İçerik Yer Tutucusu 2"/>
          <p:cNvSpPr>
            <a:spLocks noGrp="1"/>
          </p:cNvSpPr>
          <p:nvPr>
            <p:ph idx="1"/>
          </p:nvPr>
        </p:nvSpPr>
        <p:spPr/>
        <p:txBody>
          <a:bodyPr/>
          <a:lstStyle/>
          <a:p>
            <a:pPr marL="0" indent="0">
              <a:buNone/>
            </a:pPr>
            <a:r>
              <a:rPr lang="tr-TR" altLang="tr-TR" dirty="0" smtClean="0"/>
              <a:t>39 Seri </a:t>
            </a:r>
            <a:r>
              <a:rPr lang="tr-TR" altLang="tr-TR" dirty="0" err="1" smtClean="0"/>
              <a:t>Nolu</a:t>
            </a:r>
            <a:r>
              <a:rPr lang="tr-TR" altLang="tr-TR" dirty="0" smtClean="0"/>
              <a:t> Harcırah Kanunu Genel Tebliği uyarınca ; </a:t>
            </a:r>
          </a:p>
          <a:p>
            <a:r>
              <a:rPr lang="tr-TR" altLang="tr-TR" dirty="0" smtClean="0"/>
              <a:t>Yerleşim özellikleri bakımından konut, işyeri, meydan, okul, kamu binaları gibi resmi ve özel bütün yapıların topluca bulunduğu</a:t>
            </a:r>
          </a:p>
          <a:p>
            <a:r>
              <a:rPr lang="tr-TR" altLang="tr-TR" dirty="0" smtClean="0"/>
              <a:t>İnsanların yerleşmek amacıyla bir arada yaşadığı</a:t>
            </a:r>
          </a:p>
          <a:p>
            <a:r>
              <a:rPr lang="tr-TR" altLang="tr-TR" dirty="0" smtClean="0"/>
              <a:t>Aralarında boşluk bulunmayan yerler ile</a:t>
            </a:r>
          </a:p>
          <a:p>
            <a:r>
              <a:rPr lang="tr-TR" altLang="tr-TR" dirty="0" smtClean="0"/>
              <a:t>bu bütünlüğün kesintisiz olarak devam ettiği yerler.</a:t>
            </a:r>
          </a:p>
          <a:p>
            <a:endParaRPr lang="tr-TR" dirty="0"/>
          </a:p>
        </p:txBody>
      </p:sp>
    </p:spTree>
    <p:extLst>
      <p:ext uri="{BB962C8B-B14F-4D97-AF65-F5344CB8AC3E}">
        <p14:creationId xmlns:p14="http://schemas.microsoft.com/office/powerpoint/2010/main" val="11838949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smtClean="0">
                <a:latin typeface="+mn-lt"/>
              </a:rPr>
              <a:t>Kurum Servis Araçları İle Gidilen Yerler </a:t>
            </a:r>
            <a:endParaRPr lang="tr-TR" dirty="0">
              <a:latin typeface="+mn-lt"/>
            </a:endParaRPr>
          </a:p>
        </p:txBody>
      </p:sp>
      <p:sp>
        <p:nvSpPr>
          <p:cNvPr id="3" name="İçerik Yer Tutucusu 2"/>
          <p:cNvSpPr>
            <a:spLocks noGrp="1"/>
          </p:cNvSpPr>
          <p:nvPr>
            <p:ph idx="1"/>
          </p:nvPr>
        </p:nvSpPr>
        <p:spPr/>
        <p:txBody>
          <a:bodyPr>
            <a:normAutofit lnSpcReduction="10000"/>
          </a:bodyPr>
          <a:lstStyle/>
          <a:p>
            <a:pPr marL="0" indent="0">
              <a:buNone/>
            </a:pPr>
            <a:r>
              <a:rPr lang="tr-TR" altLang="tr-TR" dirty="0" smtClean="0"/>
              <a:t>39 Seri </a:t>
            </a:r>
            <a:r>
              <a:rPr lang="tr-TR" altLang="tr-TR" dirty="0" err="1" smtClean="0"/>
              <a:t>Nolu</a:t>
            </a:r>
            <a:r>
              <a:rPr lang="tr-TR" altLang="tr-TR" dirty="0" smtClean="0"/>
              <a:t> Harcırah Kanunu Genel Tebliği uyarınca,</a:t>
            </a:r>
          </a:p>
          <a:p>
            <a:pPr algn="just"/>
            <a:r>
              <a:rPr lang="tr-TR" altLang="tr-TR" dirty="0" smtClean="0"/>
              <a:t>Kurumlarınca sağlanan servis araçları veya bu mahiyetteki taşıt araçları ile ulaşım sağlanan (her gün gidiş dönüş olmak üzere) yerler</a:t>
            </a:r>
            <a:r>
              <a:rPr lang="tr-TR" altLang="tr-TR" b="1" dirty="0" smtClean="0"/>
              <a:t> </a:t>
            </a:r>
            <a:r>
              <a:rPr lang="tr-TR" altLang="tr-TR" dirty="0" smtClean="0"/>
              <a:t>de memuriyet mahalli</a:t>
            </a:r>
            <a:r>
              <a:rPr lang="tr-TR" altLang="tr-TR" b="1" dirty="0" smtClean="0"/>
              <a:t> </a:t>
            </a:r>
            <a:r>
              <a:rPr lang="tr-TR" altLang="tr-TR" dirty="0" smtClean="0"/>
              <a:t>olarak belirlenmiştir.</a:t>
            </a:r>
          </a:p>
          <a:p>
            <a:pPr marL="0" indent="0">
              <a:buNone/>
            </a:pPr>
            <a:r>
              <a:rPr lang="tr-TR" altLang="tr-TR" dirty="0" smtClean="0"/>
              <a:t>Ancak ;</a:t>
            </a:r>
          </a:p>
          <a:p>
            <a:pPr marL="0" indent="0">
              <a:buNone/>
            </a:pPr>
            <a:r>
              <a:rPr lang="tr-TR" altLang="tr-TR" dirty="0" smtClean="0"/>
              <a:t>21 Seri </a:t>
            </a:r>
            <a:r>
              <a:rPr lang="tr-TR" altLang="tr-TR" dirty="0" err="1" smtClean="0"/>
              <a:t>Nolu</a:t>
            </a:r>
            <a:r>
              <a:rPr lang="tr-TR" altLang="tr-TR" dirty="0" smtClean="0"/>
              <a:t> Harcırah Kanunu Genel Tebliği uyarınca,</a:t>
            </a:r>
          </a:p>
          <a:p>
            <a:pPr algn="just"/>
            <a:r>
              <a:rPr lang="tr-TR" altLang="tr-TR" dirty="0" smtClean="0"/>
              <a:t>Arızi olarak kurumlara ait taşıt araçları ile gidilip gelinen yerler memuriyet mahalli dışında kabul edilmiş, bu gibi yerlere geçici görevle görevlendirilme halinde (yol gideri hariç) sadece gündelik ödenmesi öngörülmüştür.</a:t>
            </a:r>
          </a:p>
          <a:p>
            <a:endParaRPr lang="tr-TR" dirty="0"/>
          </a:p>
        </p:txBody>
      </p:sp>
    </p:spTree>
    <p:extLst>
      <p:ext uri="{BB962C8B-B14F-4D97-AF65-F5344CB8AC3E}">
        <p14:creationId xmlns:p14="http://schemas.microsoft.com/office/powerpoint/2010/main" val="26878442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
            </a:r>
            <a:br>
              <a:rPr lang="tr-TR" dirty="0"/>
            </a:br>
            <a:r>
              <a:rPr lang="tr-TR" dirty="0" smtClean="0">
                <a:latin typeface="+mn-lt"/>
              </a:rPr>
              <a:t>Harcırahın Unsurları</a:t>
            </a:r>
            <a:endParaRPr lang="tr-TR" dirty="0">
              <a:latin typeface="+mn-lt"/>
            </a:endParaRPr>
          </a:p>
        </p:txBody>
      </p:sp>
      <p:sp>
        <p:nvSpPr>
          <p:cNvPr id="3" name="İçerik Yer Tutucusu 2"/>
          <p:cNvSpPr>
            <a:spLocks noGrp="1"/>
          </p:cNvSpPr>
          <p:nvPr>
            <p:ph idx="1"/>
          </p:nvPr>
        </p:nvSpPr>
        <p:spPr/>
        <p:txBody>
          <a:bodyPr>
            <a:normAutofit/>
          </a:bodyPr>
          <a:lstStyle/>
          <a:p>
            <a:endParaRPr lang="tr-TR" dirty="0"/>
          </a:p>
          <a:p>
            <a:pPr marL="0" indent="0">
              <a:buNone/>
            </a:pPr>
            <a:r>
              <a:rPr lang="tr-TR" dirty="0" smtClean="0"/>
              <a:t>6245’e </a:t>
            </a:r>
            <a:r>
              <a:rPr lang="tr-TR" dirty="0"/>
              <a:t>göre ödenmesi gereken; </a:t>
            </a:r>
          </a:p>
          <a:p>
            <a:r>
              <a:rPr lang="tr-TR" dirty="0" smtClean="0"/>
              <a:t>yol </a:t>
            </a:r>
            <a:r>
              <a:rPr lang="tr-TR" dirty="0"/>
              <a:t>masrafı, </a:t>
            </a:r>
          </a:p>
          <a:p>
            <a:r>
              <a:rPr lang="tr-TR" dirty="0" smtClean="0"/>
              <a:t>gündelik</a:t>
            </a:r>
            <a:r>
              <a:rPr lang="tr-TR" dirty="0"/>
              <a:t>, </a:t>
            </a:r>
          </a:p>
          <a:p>
            <a:r>
              <a:rPr lang="tr-TR" dirty="0" smtClean="0"/>
              <a:t>aile </a:t>
            </a:r>
            <a:r>
              <a:rPr lang="tr-TR" dirty="0"/>
              <a:t>masrafı ve </a:t>
            </a:r>
          </a:p>
          <a:p>
            <a:r>
              <a:rPr lang="tr-TR" dirty="0" smtClean="0"/>
              <a:t>yer </a:t>
            </a:r>
            <a:r>
              <a:rPr lang="tr-TR" dirty="0"/>
              <a:t>değiştirme masrafından </a:t>
            </a:r>
          </a:p>
          <a:p>
            <a:endParaRPr lang="tr-TR" dirty="0"/>
          </a:p>
          <a:p>
            <a:pPr marL="0" indent="0">
              <a:buNone/>
            </a:pPr>
            <a:r>
              <a:rPr lang="tr-TR" dirty="0"/>
              <a:t>birini, birkaçını veya tamamını ifade eder. </a:t>
            </a:r>
          </a:p>
        </p:txBody>
      </p:sp>
    </p:spTree>
    <p:extLst>
      <p:ext uri="{BB962C8B-B14F-4D97-AF65-F5344CB8AC3E}">
        <p14:creationId xmlns:p14="http://schemas.microsoft.com/office/powerpoint/2010/main" val="39063333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596348"/>
            <a:ext cx="10515600" cy="1053548"/>
          </a:xfrm>
        </p:spPr>
        <p:txBody>
          <a:bodyPr>
            <a:normAutofit fontScale="90000"/>
          </a:bodyPr>
          <a:lstStyle/>
          <a:p>
            <a:r>
              <a:rPr lang="tr-TR" dirty="0" smtClean="0">
                <a:latin typeface="+mn-lt"/>
              </a:rPr>
              <a:t>Yurtiçinde Yol Masrafı</a:t>
            </a:r>
            <a:br>
              <a:rPr lang="tr-TR" dirty="0" smtClean="0">
                <a:latin typeface="+mn-lt"/>
              </a:rPr>
            </a:br>
            <a:endParaRPr lang="tr-TR" dirty="0"/>
          </a:p>
        </p:txBody>
      </p:sp>
      <p:sp>
        <p:nvSpPr>
          <p:cNvPr id="3" name="İçerik Yer Tutucusu 2"/>
          <p:cNvSpPr>
            <a:spLocks noGrp="1"/>
          </p:cNvSpPr>
          <p:nvPr>
            <p:ph idx="1"/>
          </p:nvPr>
        </p:nvSpPr>
        <p:spPr/>
        <p:txBody>
          <a:bodyPr>
            <a:normAutofit lnSpcReduction="10000"/>
          </a:bodyPr>
          <a:lstStyle/>
          <a:p>
            <a:pPr algn="just"/>
            <a:r>
              <a:rPr lang="tr-TR" sz="3000" dirty="0" smtClean="0"/>
              <a:t>Harcırah</a:t>
            </a:r>
            <a:r>
              <a:rPr lang="tr-TR" sz="3000" dirty="0"/>
              <a:t>, bu </a:t>
            </a:r>
            <a:r>
              <a:rPr lang="tr-TR" sz="3000" dirty="0" smtClean="0"/>
              <a:t>Kanunda </a:t>
            </a:r>
            <a:r>
              <a:rPr lang="tr-TR" sz="3000" dirty="0"/>
              <a:t>aksine hüküm bulunmadıkça, </a:t>
            </a:r>
            <a:r>
              <a:rPr lang="tr-TR" sz="3000" b="1" dirty="0"/>
              <a:t>gidip gelmeye en uygun ve kullanılması mutat olan </a:t>
            </a:r>
            <a:r>
              <a:rPr lang="tr-TR" sz="3000" dirty="0"/>
              <a:t>yol ve taşıt araçları üzerinden verilir. </a:t>
            </a:r>
            <a:endParaRPr lang="tr-TR" sz="3000" dirty="0" smtClean="0"/>
          </a:p>
          <a:p>
            <a:pPr algn="just" fontAlgn="base"/>
            <a:r>
              <a:rPr lang="tr-TR" sz="3000" dirty="0"/>
              <a:t>Görev yolculuklarının kendilerine tahsis edilen kamu araçları ile yapıldığı durumlarda yol giderinin ödenmeyeceği tabidir.​</a:t>
            </a:r>
          </a:p>
          <a:p>
            <a:pPr algn="just" fontAlgn="base"/>
            <a:r>
              <a:rPr lang="tr-TR" sz="3000" dirty="0"/>
              <a:t>Yurtiçi görevlere gidenlerden </a:t>
            </a:r>
            <a:r>
              <a:rPr lang="tr-TR" sz="3000" b="1" dirty="0"/>
              <a:t>yolculuklarını  özel otomobilleriyle yapanlara müstahak oldukları taşıt ücreti</a:t>
            </a:r>
            <a:r>
              <a:rPr lang="tr-TR" sz="3000" dirty="0"/>
              <a:t>, yol gideri olarak verilecektir. </a:t>
            </a:r>
            <a:endParaRPr lang="tr-TR" sz="3000" dirty="0" smtClean="0"/>
          </a:p>
          <a:p>
            <a:pPr algn="just" fontAlgn="base"/>
            <a:r>
              <a:rPr lang="tr-TR" sz="3000" b="1" dirty="0" smtClean="0"/>
              <a:t>Görevlendirme </a:t>
            </a:r>
            <a:r>
              <a:rPr lang="tr-TR" sz="3000" b="1" dirty="0"/>
              <a:t>onayında yer alması koşuluyla uçakla seyahat edilmesi </a:t>
            </a:r>
            <a:r>
              <a:rPr lang="tr-TR" sz="3000" dirty="0"/>
              <a:t>ve buna ilişkin yol giderinin ödenmesi mümkündür.​</a:t>
            </a:r>
          </a:p>
          <a:p>
            <a:pPr algn="just"/>
            <a:endParaRPr lang="tr-TR" dirty="0"/>
          </a:p>
        </p:txBody>
      </p:sp>
    </p:spTree>
    <p:extLst>
      <p:ext uri="{BB962C8B-B14F-4D97-AF65-F5344CB8AC3E}">
        <p14:creationId xmlns:p14="http://schemas.microsoft.com/office/powerpoint/2010/main" val="14112027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mn-lt"/>
              </a:rPr>
              <a:t>Memuriyet Mahalli İçinde Yol Masrafı</a:t>
            </a:r>
            <a:r>
              <a:rPr lang="tr-TR" dirty="0" smtClean="0"/>
              <a:t/>
            </a:r>
            <a:br>
              <a:rPr lang="tr-TR" dirty="0" smtClean="0"/>
            </a:br>
            <a:endParaRPr lang="tr-TR" dirty="0"/>
          </a:p>
        </p:txBody>
      </p:sp>
      <p:sp>
        <p:nvSpPr>
          <p:cNvPr id="3" name="İçerik Yer Tutucusu 2"/>
          <p:cNvSpPr>
            <a:spLocks noGrp="1"/>
          </p:cNvSpPr>
          <p:nvPr>
            <p:ph idx="1"/>
          </p:nvPr>
        </p:nvSpPr>
        <p:spPr/>
        <p:txBody>
          <a:bodyPr>
            <a:normAutofit/>
          </a:bodyPr>
          <a:lstStyle/>
          <a:p>
            <a:pPr algn="just" fontAlgn="base"/>
            <a:r>
              <a:rPr lang="tr-TR" b="1" dirty="0"/>
              <a:t>Memuriyet mahalli içerisinde bir görevin yerine getirilmesi için </a:t>
            </a:r>
            <a:r>
              <a:rPr lang="tr-TR" dirty="0"/>
              <a:t>memur ve hizmetlilerin geçici olarak görevlendirilmeleri mümkün olabilmektedir.​</a:t>
            </a:r>
          </a:p>
          <a:p>
            <a:pPr algn="just" fontAlgn="base"/>
            <a:r>
              <a:rPr lang="tr-TR" dirty="0"/>
              <a:t>Bu görevlendirmelerde </a:t>
            </a:r>
            <a:r>
              <a:rPr lang="tr-TR" b="1" dirty="0"/>
              <a:t>gündelik ödenmesi mümkün bulunmamakta sadece, mutat taşıt ücreti ödenebilmektedir. ​</a:t>
            </a:r>
          </a:p>
          <a:p>
            <a:pPr algn="just" fontAlgn="base"/>
            <a:r>
              <a:rPr lang="tr-TR" dirty="0"/>
              <a:t>Ancak yapılacak </a:t>
            </a:r>
            <a:r>
              <a:rPr lang="tr-TR" b="1" dirty="0"/>
              <a:t>işin </a:t>
            </a:r>
            <a:r>
              <a:rPr lang="tr-TR" b="1" dirty="0" err="1"/>
              <a:t>aciliyetine</a:t>
            </a:r>
            <a:r>
              <a:rPr lang="tr-TR" b="1" dirty="0"/>
              <a:t> göre veya zorunlu hallerde özel araç gideri de ödenebilmektedir. ​</a:t>
            </a:r>
          </a:p>
          <a:p>
            <a:pPr algn="just" fontAlgn="base"/>
            <a:r>
              <a:rPr lang="tr-TR" dirty="0"/>
              <a:t>Özel araçların kullanılabilmesi daire amirinin onayı ile mümkün olabilmektedir.​</a:t>
            </a:r>
          </a:p>
          <a:p>
            <a:pPr fontAlgn="base"/>
            <a:endParaRPr lang="tr-TR" dirty="0"/>
          </a:p>
          <a:p>
            <a:endParaRPr lang="tr-TR" dirty="0"/>
          </a:p>
        </p:txBody>
      </p:sp>
    </p:spTree>
    <p:extLst>
      <p:ext uri="{BB962C8B-B14F-4D97-AF65-F5344CB8AC3E}">
        <p14:creationId xmlns:p14="http://schemas.microsoft.com/office/powerpoint/2010/main" val="25593328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Yol Masrafına İlişkin 1 </a:t>
            </a:r>
            <a:r>
              <a:rPr lang="tr-TR" dirty="0" err="1" smtClean="0"/>
              <a:t>Nolu</a:t>
            </a:r>
            <a:r>
              <a:rPr lang="tr-TR" dirty="0" smtClean="0"/>
              <a:t> Cetvel</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95532514"/>
              </p:ext>
            </p:extLst>
          </p:nvPr>
        </p:nvGraphicFramePr>
        <p:xfrm>
          <a:off x="838200" y="1463040"/>
          <a:ext cx="10515600" cy="5334000"/>
        </p:xfrm>
        <a:graphic>
          <a:graphicData uri="http://schemas.openxmlformats.org/drawingml/2006/table">
            <a:tbl>
              <a:tblPr firstRow="1" bandRow="1">
                <a:tableStyleId>{5C22544A-7EE6-4342-B048-85BDC9FD1C3A}</a:tableStyleId>
              </a:tblPr>
              <a:tblGrid>
                <a:gridCol w="3505200"/>
                <a:gridCol w="3505200"/>
                <a:gridCol w="3505200"/>
              </a:tblGrid>
              <a:tr h="771504">
                <a:tc>
                  <a:txBody>
                    <a:bodyPr/>
                    <a:lstStyle/>
                    <a:p>
                      <a:pPr algn="ctr">
                        <a:lnSpc>
                          <a:spcPct val="150000"/>
                        </a:lnSpc>
                        <a:spcAft>
                          <a:spcPts val="0"/>
                        </a:spcAft>
                      </a:pPr>
                      <a:r>
                        <a:rPr lang="tr-TR" sz="1200" dirty="0">
                          <a:solidFill>
                            <a:srgbClr val="FF0000"/>
                          </a:solidFill>
                          <a:effectLst/>
                        </a:rPr>
                        <a:t>I inci Sütun</a:t>
                      </a:r>
                      <a:endParaRPr lang="tr-TR" sz="1200" dirty="0">
                        <a:solidFill>
                          <a:srgbClr val="FF0000"/>
                        </a:solidFill>
                        <a:effectLst/>
                        <a:latin typeface="Times New Roman"/>
                        <a:ea typeface="Times New Roman"/>
                      </a:endParaRPr>
                    </a:p>
                  </a:txBody>
                  <a:tcPr marL="25400" marR="25400" marT="0" marB="0"/>
                </a:tc>
                <a:tc>
                  <a:txBody>
                    <a:bodyPr/>
                    <a:lstStyle/>
                    <a:p>
                      <a:pPr algn="ctr">
                        <a:lnSpc>
                          <a:spcPct val="150000"/>
                        </a:lnSpc>
                        <a:spcAft>
                          <a:spcPts val="0"/>
                        </a:spcAft>
                      </a:pPr>
                      <a:r>
                        <a:rPr lang="tr-TR" sz="1200" dirty="0">
                          <a:solidFill>
                            <a:srgbClr val="FF0000"/>
                          </a:solidFill>
                          <a:effectLst/>
                        </a:rPr>
                        <a:t>II inci Sütun</a:t>
                      </a:r>
                      <a:endParaRPr lang="tr-TR" sz="1200" dirty="0">
                        <a:solidFill>
                          <a:srgbClr val="FF0000"/>
                        </a:solidFill>
                        <a:effectLst/>
                        <a:latin typeface="Times New Roman"/>
                        <a:ea typeface="Times New Roman"/>
                      </a:endParaRPr>
                    </a:p>
                  </a:txBody>
                  <a:tcPr marL="25400" marR="25400" marT="0" marB="0"/>
                </a:tc>
                <a:tc>
                  <a:txBody>
                    <a:bodyPr/>
                    <a:lstStyle/>
                    <a:p>
                      <a:pPr algn="ctr">
                        <a:lnSpc>
                          <a:spcPct val="150000"/>
                        </a:lnSpc>
                        <a:spcAft>
                          <a:spcPts val="0"/>
                        </a:spcAft>
                      </a:pPr>
                      <a:r>
                        <a:rPr lang="tr-TR" sz="1200" dirty="0">
                          <a:solidFill>
                            <a:srgbClr val="FF0000"/>
                          </a:solidFill>
                          <a:effectLst/>
                        </a:rPr>
                        <a:t>III üncü Sütun</a:t>
                      </a:r>
                      <a:endParaRPr lang="tr-TR" sz="1200" dirty="0">
                        <a:solidFill>
                          <a:srgbClr val="FF0000"/>
                        </a:solidFill>
                        <a:effectLst/>
                        <a:latin typeface="Times New Roman"/>
                        <a:ea typeface="Times New Roman"/>
                      </a:endParaRPr>
                    </a:p>
                  </a:txBody>
                  <a:tcPr marL="25400" marR="25400" marT="0" marB="0"/>
                </a:tc>
              </a:tr>
              <a:tr h="804606">
                <a:tc>
                  <a:txBody>
                    <a:bodyPr/>
                    <a:lstStyle/>
                    <a:p>
                      <a:pPr algn="just">
                        <a:lnSpc>
                          <a:spcPct val="150000"/>
                        </a:lnSpc>
                        <a:spcAft>
                          <a:spcPts val="0"/>
                        </a:spcAft>
                      </a:pPr>
                      <a:r>
                        <a:rPr lang="tr-TR" sz="1200" dirty="0">
                          <a:effectLst/>
                        </a:rPr>
                        <a:t>Görev unvanları veya aylık dereceleri</a:t>
                      </a:r>
                      <a:endParaRPr lang="tr-TR" sz="1200" dirty="0">
                        <a:effectLst/>
                        <a:latin typeface="Times New Roman"/>
                        <a:ea typeface="Times New Roman"/>
                      </a:endParaRPr>
                    </a:p>
                  </a:txBody>
                  <a:tcPr marL="25400" marR="25400" marT="0" marB="0"/>
                </a:tc>
                <a:tc>
                  <a:txBody>
                    <a:bodyPr/>
                    <a:lstStyle/>
                    <a:p>
                      <a:pPr algn="just">
                        <a:lnSpc>
                          <a:spcPct val="150000"/>
                        </a:lnSpc>
                        <a:spcAft>
                          <a:spcPts val="0"/>
                        </a:spcAft>
                      </a:pPr>
                      <a:r>
                        <a:rPr lang="tr-TR" sz="1200" dirty="0">
                          <a:effectLst/>
                        </a:rPr>
                        <a:t>Muayyen tarifeli taşıt ile seyahat (Vapur-Tren), (Eks­pres ve kuşet ücretleri dahil</a:t>
                      </a:r>
                      <a:r>
                        <a:rPr lang="tr-TR" sz="1200" dirty="0" smtClean="0">
                          <a:effectLst/>
                        </a:rPr>
                        <a:t>) </a:t>
                      </a:r>
                      <a:endParaRPr lang="tr-TR" sz="1200" dirty="0">
                        <a:effectLst/>
                        <a:latin typeface="Times New Roman"/>
                        <a:ea typeface="Times New Roman"/>
                      </a:endParaRPr>
                    </a:p>
                  </a:txBody>
                  <a:tcPr marL="25400" marR="25400" marT="0" marB="0"/>
                </a:tc>
                <a:tc>
                  <a:txBody>
                    <a:bodyPr/>
                    <a:lstStyle/>
                    <a:p>
                      <a:pPr algn="just">
                        <a:lnSpc>
                          <a:spcPct val="150000"/>
                        </a:lnSpc>
                        <a:spcAft>
                          <a:spcPts val="0"/>
                        </a:spcAft>
                      </a:pPr>
                      <a:r>
                        <a:rPr lang="tr-TR" sz="1200" dirty="0">
                          <a:effectLst/>
                        </a:rPr>
                        <a:t>Gayrimuayyen tarifeli taşıtlarla seyahat</a:t>
                      </a:r>
                      <a:endParaRPr lang="tr-TR" sz="1200" dirty="0">
                        <a:effectLst/>
                        <a:latin typeface="Times New Roman"/>
                        <a:ea typeface="Times New Roman"/>
                      </a:endParaRPr>
                    </a:p>
                  </a:txBody>
                  <a:tcPr marL="25400" marR="25400" marT="0" marB="0"/>
                </a:tc>
              </a:tr>
              <a:tr h="804606">
                <a:tc>
                  <a:txBody>
                    <a:bodyPr/>
                    <a:lstStyle/>
                    <a:p>
                      <a:pPr algn="just">
                        <a:lnSpc>
                          <a:spcPct val="150000"/>
                        </a:lnSpc>
                        <a:spcAft>
                          <a:spcPts val="0"/>
                        </a:spcAft>
                      </a:pPr>
                      <a:r>
                        <a:rPr lang="tr-TR" sz="1200" dirty="0">
                          <a:effectLst/>
                        </a:rPr>
                        <a:t>1.Yurt dışı seyahat­lerde uçaklarda birin­ci sınıf üzerinden seya­hat giderleri ödenenler. (Bkz. 29. </a:t>
                      </a:r>
                      <a:r>
                        <a:rPr lang="tr-TR" sz="1200" dirty="0" err="1">
                          <a:effectLst/>
                        </a:rPr>
                        <a:t>md.</a:t>
                      </a:r>
                      <a:r>
                        <a:rPr lang="tr-TR" sz="1200" dirty="0">
                          <a:effectLst/>
                        </a:rPr>
                        <a:t>)</a:t>
                      </a:r>
                      <a:endParaRPr lang="tr-TR" sz="1200" dirty="0">
                        <a:effectLst/>
                        <a:latin typeface="Times New Roman"/>
                        <a:ea typeface="Times New Roman"/>
                      </a:endParaRPr>
                    </a:p>
                  </a:txBody>
                  <a:tcPr marL="25400" marR="25400" marT="0" marB="0"/>
                </a:tc>
                <a:tc>
                  <a:txBody>
                    <a:bodyPr/>
                    <a:lstStyle/>
                    <a:p>
                      <a:pPr algn="just">
                        <a:lnSpc>
                          <a:spcPct val="150000"/>
                        </a:lnSpc>
                        <a:spcAft>
                          <a:spcPts val="0"/>
                        </a:spcAft>
                      </a:pPr>
                      <a:r>
                        <a:rPr lang="tr-TR" sz="1200" dirty="0">
                          <a:effectLst/>
                        </a:rPr>
                        <a:t>Yataklı vagon farkı dahil ol­duğu halde birinci mevki bi­let ücreti.</a:t>
                      </a:r>
                      <a:endParaRPr lang="tr-TR" sz="1200" dirty="0">
                        <a:effectLst/>
                        <a:latin typeface="Times New Roman"/>
                        <a:ea typeface="Times New Roman"/>
                      </a:endParaRPr>
                    </a:p>
                  </a:txBody>
                  <a:tcPr marL="25400" marR="25400" marT="0" marB="0"/>
                </a:tc>
                <a:tc>
                  <a:txBody>
                    <a:bodyPr/>
                    <a:lstStyle/>
                    <a:p>
                      <a:pPr algn="just">
                        <a:lnSpc>
                          <a:spcPct val="150000"/>
                        </a:lnSpc>
                        <a:spcAft>
                          <a:spcPts val="0"/>
                        </a:spcAft>
                      </a:pPr>
                      <a:r>
                        <a:rPr lang="tr-TR" sz="1200" dirty="0">
                          <a:effectLst/>
                        </a:rPr>
                        <a:t>Yapılan hakiki yol masrafı.</a:t>
                      </a:r>
                      <a:endParaRPr lang="tr-TR" sz="1200" dirty="0">
                        <a:effectLst/>
                        <a:latin typeface="Times New Roman"/>
                        <a:ea typeface="Times New Roman"/>
                      </a:endParaRPr>
                    </a:p>
                  </a:txBody>
                  <a:tcPr marL="25400" marR="25400" marT="0" marB="0"/>
                </a:tc>
              </a:tr>
              <a:tr h="1206911">
                <a:tc>
                  <a:txBody>
                    <a:bodyPr/>
                    <a:lstStyle/>
                    <a:p>
                      <a:pPr algn="just">
                        <a:lnSpc>
                          <a:spcPct val="150000"/>
                        </a:lnSpc>
                        <a:spcAft>
                          <a:spcPts val="0"/>
                        </a:spcAft>
                      </a:pPr>
                      <a:r>
                        <a:rPr lang="tr-TR" sz="1200" dirty="0">
                          <a:effectLst/>
                        </a:rPr>
                        <a:t>2.Aylık dereceleri 1 olan memur ve hizmetliler ile 33'üncü maddenin (b) </a:t>
                      </a:r>
                      <a:r>
                        <a:rPr lang="de-DE" sz="1200" dirty="0" err="1">
                          <a:effectLst/>
                        </a:rPr>
                        <a:t>bendi­ne</a:t>
                      </a:r>
                      <a:r>
                        <a:rPr lang="de-DE" sz="1200" dirty="0">
                          <a:effectLst/>
                        </a:rPr>
                        <a:t> </a:t>
                      </a:r>
                      <a:r>
                        <a:rPr lang="tr-TR" sz="1200" dirty="0">
                          <a:effectLst/>
                        </a:rPr>
                        <a:t>dahil olanlar.</a:t>
                      </a:r>
                      <a:endParaRPr lang="tr-TR" sz="1200" dirty="0">
                        <a:effectLst/>
                        <a:latin typeface="Times New Roman"/>
                        <a:ea typeface="Times New Roman"/>
                      </a:endParaRPr>
                    </a:p>
                  </a:txBody>
                  <a:tcPr marL="25400" marR="25400" marT="0" marB="0"/>
                </a:tc>
                <a:tc>
                  <a:txBody>
                    <a:bodyPr/>
                    <a:lstStyle/>
                    <a:p>
                      <a:pPr algn="just">
                        <a:lnSpc>
                          <a:spcPct val="150000"/>
                        </a:lnSpc>
                        <a:spcAft>
                          <a:spcPts val="0"/>
                        </a:spcAft>
                      </a:pPr>
                      <a:r>
                        <a:rPr lang="tr-TR" sz="1200" dirty="0">
                          <a:effectLst/>
                        </a:rPr>
                        <a:t>Yataklı vagon farkı dahil ol­duğu halde birinci mevki bilet ücreti.</a:t>
                      </a:r>
                      <a:endParaRPr lang="tr-TR" sz="1200" dirty="0">
                        <a:effectLst/>
                        <a:latin typeface="Times New Roman"/>
                        <a:ea typeface="Times New Roman"/>
                      </a:endParaRPr>
                    </a:p>
                  </a:txBody>
                  <a:tcPr marL="25400" marR="25400" marT="0" marB="0"/>
                </a:tc>
                <a:tc>
                  <a:txBody>
                    <a:bodyPr/>
                    <a:lstStyle/>
                    <a:p>
                      <a:pPr algn="just">
                        <a:lnSpc>
                          <a:spcPct val="150000"/>
                        </a:lnSpc>
                        <a:spcAft>
                          <a:spcPts val="0"/>
                        </a:spcAft>
                      </a:pPr>
                      <a:r>
                        <a:rPr lang="tr-TR" sz="1200" dirty="0" err="1">
                          <a:effectLst/>
                        </a:rPr>
                        <a:t>Mutad</a:t>
                      </a:r>
                      <a:r>
                        <a:rPr lang="tr-TR" sz="1200" dirty="0">
                          <a:effectLst/>
                        </a:rPr>
                        <a:t> ve ekonomik olan ta­şıtlara ait yol masrafı ve icap ve zaruret halinde kullanıla­cak diğer taşıtlara göre hakiki yol masrafı</a:t>
                      </a:r>
                      <a:endParaRPr lang="tr-TR" sz="1200" dirty="0">
                        <a:effectLst/>
                        <a:latin typeface="Times New Roman"/>
                        <a:ea typeface="Times New Roman"/>
                      </a:endParaRPr>
                    </a:p>
                  </a:txBody>
                  <a:tcPr marL="25400" marR="25400" marT="0" marB="0"/>
                </a:tc>
              </a:tr>
              <a:tr h="804606">
                <a:tc>
                  <a:txBody>
                    <a:bodyPr/>
                    <a:lstStyle/>
                    <a:p>
                      <a:pPr algn="just">
                        <a:lnSpc>
                          <a:spcPct val="150000"/>
                        </a:lnSpc>
                        <a:spcAft>
                          <a:spcPts val="0"/>
                        </a:spcAft>
                      </a:pPr>
                      <a:r>
                        <a:rPr lang="tr-TR" sz="1200">
                          <a:effectLst/>
                        </a:rPr>
                        <a:t>3.Yukarıda yazılı olanların dışında kalan aylık dereceleri 2-4 olanlar</a:t>
                      </a:r>
                      <a:endParaRPr lang="tr-TR" sz="1200">
                        <a:effectLst/>
                        <a:latin typeface="Times New Roman"/>
                        <a:ea typeface="Times New Roman"/>
                      </a:endParaRPr>
                    </a:p>
                  </a:txBody>
                  <a:tcPr marL="25400" marR="25400" marT="0" marB="0"/>
                </a:tc>
                <a:tc>
                  <a:txBody>
                    <a:bodyPr/>
                    <a:lstStyle/>
                    <a:p>
                      <a:pPr algn="just">
                        <a:lnSpc>
                          <a:spcPct val="150000"/>
                        </a:lnSpc>
                        <a:spcAft>
                          <a:spcPts val="0"/>
                        </a:spcAft>
                      </a:pPr>
                      <a:r>
                        <a:rPr lang="tr-TR" sz="1200" dirty="0">
                          <a:effectLst/>
                        </a:rPr>
                        <a:t>Birinci mevki bilet ücreti.</a:t>
                      </a:r>
                      <a:endParaRPr lang="tr-TR" sz="1200" dirty="0">
                        <a:effectLst/>
                        <a:latin typeface="Times New Roman"/>
                        <a:ea typeface="Times New Roman"/>
                      </a:endParaRPr>
                    </a:p>
                  </a:txBody>
                  <a:tcPr marL="25400" marR="25400" marT="0" marB="0"/>
                </a:tc>
                <a:tc>
                  <a:txBody>
                    <a:bodyPr/>
                    <a:lstStyle/>
                    <a:p>
                      <a:pPr algn="just">
                        <a:lnSpc>
                          <a:spcPct val="150000"/>
                        </a:lnSpc>
                        <a:spcAft>
                          <a:spcPts val="0"/>
                        </a:spcAft>
                      </a:pPr>
                      <a:r>
                        <a:rPr lang="tr-TR" sz="1200" dirty="0" err="1">
                          <a:effectLst/>
                        </a:rPr>
                        <a:t>Mutad</a:t>
                      </a:r>
                      <a:r>
                        <a:rPr lang="tr-TR" sz="1200" dirty="0">
                          <a:effectLst/>
                        </a:rPr>
                        <a:t> ve ekonomik olan ta­şıtlara ait hakiki yol masrafı.</a:t>
                      </a:r>
                      <a:endParaRPr lang="tr-TR" sz="1200" dirty="0">
                        <a:effectLst/>
                        <a:latin typeface="Times New Roman"/>
                        <a:ea typeface="Times New Roman"/>
                      </a:endParaRPr>
                    </a:p>
                  </a:txBody>
                  <a:tcPr marL="25400" marR="25400" marT="0" marB="0"/>
                </a:tc>
              </a:tr>
              <a:tr h="941767">
                <a:tc>
                  <a:txBody>
                    <a:bodyPr/>
                    <a:lstStyle/>
                    <a:p>
                      <a:pPr algn="just">
                        <a:lnSpc>
                          <a:spcPct val="150000"/>
                        </a:lnSpc>
                        <a:spcAft>
                          <a:spcPts val="0"/>
                        </a:spcAft>
                      </a:pPr>
                      <a:r>
                        <a:rPr lang="tr-TR" sz="1200">
                          <a:effectLst/>
                        </a:rPr>
                        <a:t>4.Aylık dereceleri 5 ve daha aşağı derece olan me­mur ve hizmetliler.</a:t>
                      </a:r>
                      <a:endParaRPr lang="tr-TR" sz="1200">
                        <a:effectLst/>
                        <a:latin typeface="Times New Roman"/>
                        <a:ea typeface="Times New Roman"/>
                      </a:endParaRPr>
                    </a:p>
                  </a:txBody>
                  <a:tcPr marL="25400" marR="25400" marT="0" marB="0"/>
                </a:tc>
                <a:tc>
                  <a:txBody>
                    <a:bodyPr/>
                    <a:lstStyle/>
                    <a:p>
                      <a:pPr algn="just">
                        <a:lnSpc>
                          <a:spcPct val="150000"/>
                        </a:lnSpc>
                        <a:spcAft>
                          <a:spcPts val="0"/>
                        </a:spcAft>
                      </a:pPr>
                      <a:r>
                        <a:rPr lang="tr-TR" sz="1200">
                          <a:effectLst/>
                        </a:rPr>
                        <a:t>İkinci mevki bilet ücreti.</a:t>
                      </a:r>
                      <a:endParaRPr lang="tr-TR" sz="1200">
                        <a:effectLst/>
                        <a:latin typeface="Times New Roman"/>
                        <a:ea typeface="Times New Roman"/>
                      </a:endParaRPr>
                    </a:p>
                  </a:txBody>
                  <a:tcPr marL="25400" marR="25400" marT="0" marB="0"/>
                </a:tc>
                <a:tc>
                  <a:txBody>
                    <a:bodyPr/>
                    <a:lstStyle/>
                    <a:p>
                      <a:pPr algn="just">
                        <a:lnSpc>
                          <a:spcPct val="150000"/>
                        </a:lnSpc>
                        <a:spcAft>
                          <a:spcPts val="0"/>
                        </a:spcAft>
                      </a:pPr>
                      <a:r>
                        <a:rPr lang="tr-TR" sz="1200" dirty="0" err="1">
                          <a:effectLst/>
                        </a:rPr>
                        <a:t>Mutad</a:t>
                      </a:r>
                      <a:r>
                        <a:rPr lang="tr-TR" sz="1200" dirty="0">
                          <a:effectLst/>
                        </a:rPr>
                        <a:t> ve ekonomik olan taşıtlara ait hakiki yol masrafı.</a:t>
                      </a:r>
                      <a:endParaRPr lang="tr-TR" sz="1200" dirty="0">
                        <a:effectLst/>
                        <a:latin typeface="Times New Roman"/>
                        <a:ea typeface="Times New Roman"/>
                      </a:endParaRPr>
                    </a:p>
                  </a:txBody>
                  <a:tcPr marL="25400" marR="25400" marT="0" marB="0"/>
                </a:tc>
              </a:tr>
            </a:tbl>
          </a:graphicData>
        </a:graphic>
      </p:graphicFrame>
    </p:spTree>
    <p:extLst>
      <p:ext uri="{BB962C8B-B14F-4D97-AF65-F5344CB8AC3E}">
        <p14:creationId xmlns:p14="http://schemas.microsoft.com/office/powerpoint/2010/main" val="36849817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Cetvele İlişkin Açıklamalar</a:t>
            </a:r>
            <a:endParaRPr lang="tr-TR" dirty="0"/>
          </a:p>
        </p:txBody>
      </p:sp>
      <p:sp>
        <p:nvSpPr>
          <p:cNvPr id="3" name="İçerik Yer Tutucusu 2"/>
          <p:cNvSpPr>
            <a:spLocks noGrp="1"/>
          </p:cNvSpPr>
          <p:nvPr>
            <p:ph idx="1"/>
          </p:nvPr>
        </p:nvSpPr>
        <p:spPr/>
        <p:txBody>
          <a:bodyPr/>
          <a:lstStyle/>
          <a:p>
            <a:pPr marL="273050" lvl="0" indent="-273050" fontAlgn="base">
              <a:lnSpc>
                <a:spcPct val="100000"/>
              </a:lnSpc>
              <a:spcBef>
                <a:spcPct val="20000"/>
              </a:spcBef>
              <a:spcAft>
                <a:spcPct val="0"/>
              </a:spcAft>
              <a:buClr>
                <a:srgbClr val="0BD0D9"/>
              </a:buClr>
              <a:buSzPct val="95000"/>
              <a:buFont typeface="Wingdings 2" panose="05020102010507070707" pitchFamily="18" charset="2"/>
              <a:buChar char=""/>
              <a:defRPr/>
            </a:pPr>
            <a:r>
              <a:rPr lang="tr-TR" sz="2000" dirty="0">
                <a:solidFill>
                  <a:prstClr val="black"/>
                </a:solidFill>
              </a:rPr>
              <a:t>1. </a:t>
            </a:r>
            <a:r>
              <a:rPr lang="tr-TR" sz="2000" dirty="0">
                <a:solidFill>
                  <a:srgbClr val="FF0000"/>
                </a:solidFill>
              </a:rPr>
              <a:t>Cetvelin 1, 2 ve 3'üncü sıralarında gösterilenler uçakla seyahat edebilirler. </a:t>
            </a:r>
            <a:r>
              <a:rPr lang="tr-TR" sz="2000" dirty="0">
                <a:solidFill>
                  <a:prstClr val="black"/>
                </a:solidFill>
              </a:rPr>
              <a:t>Diğerlerinin uçakla seyahati zorunlu hallere münhasır olmak ve dairelerince lüzum gösteril­mesi veya tasvip olunması ile mümkündür.</a:t>
            </a:r>
          </a:p>
          <a:p>
            <a:pPr marL="273050" lvl="0" indent="-273050" fontAlgn="base">
              <a:lnSpc>
                <a:spcPct val="100000"/>
              </a:lnSpc>
              <a:spcBef>
                <a:spcPct val="20000"/>
              </a:spcBef>
              <a:spcAft>
                <a:spcPct val="0"/>
              </a:spcAft>
              <a:buClr>
                <a:srgbClr val="0BD0D9"/>
              </a:buClr>
              <a:buSzPct val="95000"/>
              <a:buFont typeface="Wingdings 2" panose="05020102010507070707" pitchFamily="18" charset="2"/>
              <a:buChar char=""/>
              <a:defRPr/>
            </a:pPr>
            <a:r>
              <a:rPr lang="tr-TR" sz="2000" dirty="0">
                <a:solidFill>
                  <a:prstClr val="black"/>
                </a:solidFill>
              </a:rPr>
              <a:t>2. Muayyen tarifeli olmayan taşıtlarla seyahatte, "</a:t>
            </a:r>
            <a:r>
              <a:rPr lang="tr-TR" sz="2000" dirty="0" err="1">
                <a:solidFill>
                  <a:prstClr val="black"/>
                </a:solidFill>
              </a:rPr>
              <a:t>Mutad</a:t>
            </a:r>
            <a:r>
              <a:rPr lang="tr-TR" sz="2000" dirty="0">
                <a:solidFill>
                  <a:prstClr val="black"/>
                </a:solidFill>
              </a:rPr>
              <a:t> ve ekonomik olan taşıt" dan maksat, iki mahal arasında </a:t>
            </a:r>
            <a:r>
              <a:rPr lang="tr-TR" sz="2000" dirty="0" err="1">
                <a:solidFill>
                  <a:prstClr val="black"/>
                </a:solidFill>
              </a:rPr>
              <a:t>mutad</a:t>
            </a:r>
            <a:r>
              <a:rPr lang="tr-TR" sz="2000" dirty="0">
                <a:solidFill>
                  <a:prstClr val="black"/>
                </a:solidFill>
              </a:rPr>
              <a:t> olarak otomobil, otobüs gibi taşıtlar işlemekte ise bunlardan </a:t>
            </a:r>
            <a:r>
              <a:rPr lang="tr-TR" sz="2000" u="sng" dirty="0">
                <a:solidFill>
                  <a:srgbClr val="FF0000"/>
                </a:solidFill>
              </a:rPr>
              <a:t>ucuz olanıdır</a:t>
            </a:r>
            <a:r>
              <a:rPr lang="tr-TR" sz="2000" dirty="0">
                <a:solidFill>
                  <a:prstClr val="black"/>
                </a:solidFill>
              </a:rPr>
              <a:t>.</a:t>
            </a:r>
          </a:p>
          <a:p>
            <a:pPr marL="273050" lvl="0" indent="-273050" fontAlgn="base">
              <a:lnSpc>
                <a:spcPct val="100000"/>
              </a:lnSpc>
              <a:spcBef>
                <a:spcPct val="20000"/>
              </a:spcBef>
              <a:spcAft>
                <a:spcPct val="0"/>
              </a:spcAft>
              <a:buClr>
                <a:srgbClr val="0BD0D9"/>
              </a:buClr>
              <a:buSzPct val="95000"/>
              <a:buFont typeface="Wingdings 2" panose="05020102010507070707" pitchFamily="18" charset="2"/>
              <a:buChar char=""/>
              <a:defRPr/>
            </a:pPr>
            <a:r>
              <a:rPr lang="tr-TR" sz="2000" dirty="0">
                <a:solidFill>
                  <a:prstClr val="black"/>
                </a:solidFill>
              </a:rPr>
              <a:t>3. Yukarıdaki cetvele göre </a:t>
            </a:r>
            <a:r>
              <a:rPr lang="tr-TR" sz="2000" dirty="0" err="1">
                <a:solidFill>
                  <a:prstClr val="black"/>
                </a:solidFill>
              </a:rPr>
              <a:t>müstehak</a:t>
            </a:r>
            <a:r>
              <a:rPr lang="tr-TR" sz="2000" dirty="0">
                <a:solidFill>
                  <a:prstClr val="black"/>
                </a:solidFill>
              </a:rPr>
              <a:t> bulundukları mevki ücretinden fazla bir şey ödenmemek şartıyla, daha pahalı mevkii ile seyahat edilebilir.</a:t>
            </a:r>
          </a:p>
          <a:p>
            <a:pPr marL="273050" lvl="0" indent="-273050" fontAlgn="base">
              <a:lnSpc>
                <a:spcPct val="100000"/>
              </a:lnSpc>
              <a:spcBef>
                <a:spcPct val="20000"/>
              </a:spcBef>
              <a:spcAft>
                <a:spcPct val="0"/>
              </a:spcAft>
              <a:buClr>
                <a:srgbClr val="0BD0D9"/>
              </a:buClr>
              <a:buSzPct val="95000"/>
              <a:buFont typeface="Wingdings 2" panose="05020102010507070707" pitchFamily="18" charset="2"/>
              <a:buChar char=""/>
              <a:defRPr/>
            </a:pPr>
            <a:r>
              <a:rPr lang="tr-TR" sz="2000" dirty="0">
                <a:solidFill>
                  <a:prstClr val="black"/>
                </a:solidFill>
              </a:rPr>
              <a:t>4. Muayyen tarifeli taşıtlarda yemeksiz bilet ücreti, yemeksiz biletin temini mümkün olmadığı hallerde ise yemekli ücreti ödenir.</a:t>
            </a:r>
          </a:p>
          <a:p>
            <a:pPr marL="273050" lvl="0" indent="-273050" fontAlgn="base">
              <a:lnSpc>
                <a:spcPct val="100000"/>
              </a:lnSpc>
              <a:spcBef>
                <a:spcPct val="20000"/>
              </a:spcBef>
              <a:spcAft>
                <a:spcPct val="0"/>
              </a:spcAft>
              <a:buClr>
                <a:srgbClr val="0BD0D9"/>
              </a:buClr>
              <a:buSzPct val="95000"/>
              <a:buFont typeface="Wingdings 2" panose="05020102010507070707" pitchFamily="18" charset="2"/>
              <a:buChar char=""/>
              <a:defRPr/>
            </a:pPr>
            <a:r>
              <a:rPr lang="tr-TR" sz="2000" dirty="0">
                <a:solidFill>
                  <a:prstClr val="black"/>
                </a:solidFill>
              </a:rPr>
              <a:t>5. Özel otomobilleriyle seyahat edenlere, </a:t>
            </a:r>
            <a:r>
              <a:rPr lang="tr-TR" sz="2000" u="sng" dirty="0" err="1">
                <a:solidFill>
                  <a:srgbClr val="FF0000"/>
                </a:solidFill>
              </a:rPr>
              <a:t>müstehak</a:t>
            </a:r>
            <a:r>
              <a:rPr lang="tr-TR" sz="2000" u="sng" dirty="0">
                <a:solidFill>
                  <a:srgbClr val="FF0000"/>
                </a:solidFill>
              </a:rPr>
              <a:t> oldukları taşıt ücreti</a:t>
            </a:r>
            <a:r>
              <a:rPr lang="tr-TR" sz="2000" dirty="0">
                <a:solidFill>
                  <a:prstClr val="black"/>
                </a:solidFill>
              </a:rPr>
              <a:t> ile </a:t>
            </a:r>
            <a:r>
              <a:rPr lang="tr-TR" sz="2000" u="sng" dirty="0">
                <a:solidFill>
                  <a:srgbClr val="FF0000"/>
                </a:solidFill>
              </a:rPr>
              <a:t>bu taşıta göre geçecek günler için verilmesi gereken gündelikten fazla ödeme yapılmaz</a:t>
            </a:r>
            <a:r>
              <a:rPr lang="tr-TR" sz="2000" dirty="0">
                <a:solidFill>
                  <a:prstClr val="black"/>
                </a:solidFill>
              </a:rPr>
              <a:t>.</a:t>
            </a:r>
          </a:p>
          <a:p>
            <a:endParaRPr lang="tr-TR" dirty="0"/>
          </a:p>
        </p:txBody>
      </p:sp>
    </p:spTree>
    <p:extLst>
      <p:ext uri="{BB962C8B-B14F-4D97-AF65-F5344CB8AC3E}">
        <p14:creationId xmlns:p14="http://schemas.microsoft.com/office/powerpoint/2010/main" val="30328646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mn-lt"/>
              </a:rPr>
              <a:t>Harcırah Hesabında Esas Tutulacak Aylıklar</a:t>
            </a:r>
            <a:endParaRPr lang="tr-TR" dirty="0">
              <a:latin typeface="+mn-lt"/>
            </a:endParaRPr>
          </a:p>
        </p:txBody>
      </p:sp>
      <p:sp>
        <p:nvSpPr>
          <p:cNvPr id="3" name="İçerik Yer Tutucusu 2"/>
          <p:cNvSpPr>
            <a:spLocks noGrp="1"/>
          </p:cNvSpPr>
          <p:nvPr>
            <p:ph idx="1"/>
          </p:nvPr>
        </p:nvSpPr>
        <p:spPr/>
        <p:txBody>
          <a:bodyPr>
            <a:normAutofit/>
          </a:bodyPr>
          <a:lstStyle/>
          <a:p>
            <a:pPr algn="just"/>
            <a:r>
              <a:rPr lang="tr-TR" dirty="0" smtClean="0"/>
              <a:t>Harcırahın </a:t>
            </a:r>
            <a:r>
              <a:rPr lang="tr-TR" dirty="0"/>
              <a:t>verilmesinde </a:t>
            </a:r>
            <a:r>
              <a:rPr lang="tr-TR" b="1" dirty="0"/>
              <a:t>memurun fiilen almakta olduğu aylık derecesi </a:t>
            </a:r>
            <a:r>
              <a:rPr lang="tr-TR" dirty="0"/>
              <a:t>esas alınır. </a:t>
            </a:r>
          </a:p>
          <a:p>
            <a:pPr algn="just"/>
            <a:r>
              <a:rPr lang="tr-TR" b="1" dirty="0" smtClean="0"/>
              <a:t>Hizmetlilerin </a:t>
            </a:r>
            <a:r>
              <a:rPr lang="tr-TR" b="1" dirty="0"/>
              <a:t>harcırahı, aldıkları aylık ücret</a:t>
            </a:r>
            <a:r>
              <a:rPr lang="tr-TR" dirty="0"/>
              <a:t> veya ödeneklerine; gündelik ile çalışanların harcırahı da gündeliklerinin 30 katına en yakın memur aylık </a:t>
            </a:r>
            <a:r>
              <a:rPr lang="tr-TR" b="1" dirty="0"/>
              <a:t>tutarı üzerinden hesaplanır.</a:t>
            </a:r>
            <a:r>
              <a:rPr lang="tr-TR" dirty="0"/>
              <a:t> Şu kadar ki (Ödenek mukabili çalışanlar hariç) </a:t>
            </a:r>
            <a:r>
              <a:rPr lang="tr-TR" b="1" dirty="0"/>
              <a:t>bunların harcırahları hiçbir suretle </a:t>
            </a:r>
            <a:r>
              <a:rPr lang="tr-TR" b="1" dirty="0" smtClean="0"/>
              <a:t>4. </a:t>
            </a:r>
            <a:r>
              <a:rPr lang="tr-TR" b="1" dirty="0"/>
              <a:t>derecedeki memurlara verilen miktarı geçemez. </a:t>
            </a:r>
          </a:p>
          <a:p>
            <a:pPr algn="just"/>
            <a:r>
              <a:rPr lang="tr-TR" b="1" dirty="0" smtClean="0"/>
              <a:t>Terfi </a:t>
            </a:r>
            <a:r>
              <a:rPr lang="tr-TR" b="1" dirty="0"/>
              <a:t>suretiyle atananların harcırahı, terfi ettikleri aylık derecesi üzerinden ödenir. </a:t>
            </a:r>
          </a:p>
          <a:p>
            <a:endParaRPr lang="tr-TR" dirty="0"/>
          </a:p>
        </p:txBody>
      </p:sp>
    </p:spTree>
    <p:extLst>
      <p:ext uri="{BB962C8B-B14F-4D97-AF65-F5344CB8AC3E}">
        <p14:creationId xmlns:p14="http://schemas.microsoft.com/office/powerpoint/2010/main" val="28127563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mn-lt"/>
              </a:rPr>
              <a:t>Memur / Hizmetli Olmayanların Harcırahları </a:t>
            </a:r>
            <a:endParaRPr lang="tr-TR" dirty="0">
              <a:latin typeface="+mn-lt"/>
            </a:endParaRPr>
          </a:p>
        </p:txBody>
      </p:sp>
      <p:sp>
        <p:nvSpPr>
          <p:cNvPr id="3" name="İçerik Yer Tutucusu 2"/>
          <p:cNvSpPr>
            <a:spLocks noGrp="1"/>
          </p:cNvSpPr>
          <p:nvPr>
            <p:ph idx="1"/>
          </p:nvPr>
        </p:nvSpPr>
        <p:spPr/>
        <p:txBody>
          <a:bodyPr>
            <a:normAutofit lnSpcReduction="10000"/>
          </a:bodyPr>
          <a:lstStyle/>
          <a:p>
            <a:pPr algn="just"/>
            <a:r>
              <a:rPr lang="tr-TR" b="1" dirty="0" smtClean="0"/>
              <a:t>Memur </a:t>
            </a:r>
            <a:r>
              <a:rPr lang="tr-TR" b="1" dirty="0"/>
              <a:t>veya hizmetli olmadıkları halde bu Kanuna tabi kurumlarca geçici bir görev ile görevlendirilenlere</a:t>
            </a:r>
            <a:r>
              <a:rPr lang="tr-TR" dirty="0"/>
              <a:t> verilecek yol masrafı ve gündelik, bunların bilgi seviyeleri ve faaliyet sahaları ile mahalli şartlar dikkate alınarak </a:t>
            </a:r>
            <a:r>
              <a:rPr lang="tr-TR" b="1" dirty="0" smtClean="0"/>
              <a:t>4. </a:t>
            </a:r>
            <a:r>
              <a:rPr lang="tr-TR" b="1" dirty="0"/>
              <a:t>dereceye kadar olan memurlardan herhangi birine verilen yol masrafı ve gündeliğe kıyasen ilgili kurumca takdir olunur. </a:t>
            </a:r>
            <a:endParaRPr lang="tr-TR" b="1" dirty="0" smtClean="0"/>
          </a:p>
          <a:p>
            <a:pPr algn="just"/>
            <a:r>
              <a:rPr lang="tr-TR" dirty="0" smtClean="0"/>
              <a:t>Ancak</a:t>
            </a:r>
            <a:r>
              <a:rPr lang="tr-TR" dirty="0"/>
              <a:t>, ilgili Bakanlığın teklifi ve Maliye Bakanlığının olumlu görüşü üzerine, bu gibi kimselerden </a:t>
            </a:r>
            <a:r>
              <a:rPr lang="tr-TR" dirty="0" smtClean="0"/>
              <a:t>icap </a:t>
            </a:r>
            <a:r>
              <a:rPr lang="tr-TR" dirty="0"/>
              <a:t>edenlere </a:t>
            </a:r>
            <a:r>
              <a:rPr lang="tr-TR" dirty="0" smtClean="0"/>
              <a:t>4. </a:t>
            </a:r>
            <a:r>
              <a:rPr lang="tr-TR" dirty="0"/>
              <a:t>dereceden daha yüksek memurlara ödenebilecek yol masrafı ve gündelik verilebilir. </a:t>
            </a:r>
            <a:endParaRPr lang="tr-TR" dirty="0" smtClean="0"/>
          </a:p>
          <a:p>
            <a:pPr algn="just"/>
            <a:r>
              <a:rPr lang="tr-TR" dirty="0" smtClean="0"/>
              <a:t>Sözleşmeli </a:t>
            </a:r>
            <a:r>
              <a:rPr lang="tr-TR" dirty="0"/>
              <a:t>olarak çalıştırılıp da </a:t>
            </a:r>
            <a:r>
              <a:rPr lang="tr-TR" b="1" dirty="0"/>
              <a:t>sözleşmelerinde verilecek harcırah belirtilmiş olan kimseler hakkında bu madde hükmü uygulanmaz. </a:t>
            </a:r>
          </a:p>
          <a:p>
            <a:pPr algn="just"/>
            <a:endParaRPr lang="tr-TR" dirty="0"/>
          </a:p>
          <a:p>
            <a:pPr algn="just"/>
            <a:endParaRPr lang="tr-TR" b="1" dirty="0"/>
          </a:p>
          <a:p>
            <a:endParaRPr lang="tr-TR" dirty="0"/>
          </a:p>
        </p:txBody>
      </p:sp>
    </p:spTree>
    <p:extLst>
      <p:ext uri="{BB962C8B-B14F-4D97-AF65-F5344CB8AC3E}">
        <p14:creationId xmlns:p14="http://schemas.microsoft.com/office/powerpoint/2010/main" val="2232439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a:t>
            </a:r>
            <a:endParaRPr lang="tr-TR" dirty="0"/>
          </a:p>
        </p:txBody>
      </p:sp>
      <p:sp>
        <p:nvSpPr>
          <p:cNvPr id="3" name="İçerik Yer Tutucusu 2"/>
          <p:cNvSpPr>
            <a:spLocks noGrp="1"/>
          </p:cNvSpPr>
          <p:nvPr>
            <p:ph idx="1"/>
          </p:nvPr>
        </p:nvSpPr>
        <p:spPr/>
        <p:txBody>
          <a:bodyPr/>
          <a:lstStyle/>
          <a:p>
            <a:pPr marL="0" indent="0" algn="just">
              <a:buNone/>
            </a:pPr>
            <a:r>
              <a:rPr lang="tr-TR" dirty="0" smtClean="0"/>
              <a:t>*  </a:t>
            </a:r>
            <a:r>
              <a:rPr lang="tr-TR" sz="3600" dirty="0" smtClean="0"/>
              <a:t>Bu slayt</a:t>
            </a:r>
            <a:r>
              <a:rPr lang="tr-TR" sz="3600" smtClean="0"/>
              <a:t>, Üniversitenin, </a:t>
            </a:r>
            <a:r>
              <a:rPr lang="tr-TR" sz="3600" dirty="0" smtClean="0"/>
              <a:t>ödeneklerin etkin ve verimli kullanılmasını temin etmek üzere aldığı tedbirler saklı kalmak kaydıyla, harcırah </a:t>
            </a:r>
            <a:r>
              <a:rPr lang="tr-TR" sz="3600" dirty="0"/>
              <a:t>mevzuatı genel hükümlerine göre </a:t>
            </a:r>
            <a:r>
              <a:rPr lang="tr-TR" sz="3600" dirty="0" smtClean="0"/>
              <a:t>hazırlanmıştır.</a:t>
            </a:r>
            <a:endParaRPr lang="tr-TR" sz="3600" dirty="0"/>
          </a:p>
        </p:txBody>
      </p:sp>
    </p:spTree>
    <p:extLst>
      <p:ext uri="{BB962C8B-B14F-4D97-AF65-F5344CB8AC3E}">
        <p14:creationId xmlns:p14="http://schemas.microsoft.com/office/powerpoint/2010/main" val="28553565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mn-lt"/>
              </a:rPr>
              <a:t>Gündeliklerin Belirlenmesi</a:t>
            </a:r>
            <a:r>
              <a:rPr lang="tr-TR" dirty="0" smtClean="0"/>
              <a:t/>
            </a:r>
            <a:br>
              <a:rPr lang="tr-TR" dirty="0" smtClean="0"/>
            </a:br>
            <a:endParaRPr lang="tr-TR" dirty="0"/>
          </a:p>
        </p:txBody>
      </p:sp>
      <p:sp>
        <p:nvSpPr>
          <p:cNvPr id="3" name="İçerik Yer Tutucusu 2"/>
          <p:cNvSpPr>
            <a:spLocks noGrp="1"/>
          </p:cNvSpPr>
          <p:nvPr>
            <p:ph idx="1"/>
          </p:nvPr>
        </p:nvSpPr>
        <p:spPr/>
        <p:txBody>
          <a:bodyPr/>
          <a:lstStyle/>
          <a:p>
            <a:pPr marL="0" indent="0">
              <a:buNone/>
            </a:pPr>
            <a:r>
              <a:rPr lang="tr-TR" b="1" dirty="0" smtClean="0"/>
              <a:t>Yurt </a:t>
            </a:r>
            <a:r>
              <a:rPr lang="tr-TR" b="1" dirty="0"/>
              <a:t>içi gündelikler; </a:t>
            </a:r>
            <a:endParaRPr lang="tr-TR" dirty="0"/>
          </a:p>
          <a:p>
            <a:r>
              <a:rPr lang="tr-TR" dirty="0" smtClean="0"/>
              <a:t>Her </a:t>
            </a:r>
            <a:r>
              <a:rPr lang="tr-TR" dirty="0"/>
              <a:t>yıl Merkezi Yönetim Bütçe Kanunu ile belirlenir. (H Cetveli) </a:t>
            </a:r>
          </a:p>
          <a:p>
            <a:endParaRPr lang="tr-TR" dirty="0"/>
          </a:p>
          <a:p>
            <a:pPr marL="0" indent="0">
              <a:buNone/>
            </a:pPr>
            <a:r>
              <a:rPr lang="tr-TR" b="1" dirty="0"/>
              <a:t>Yurtdışı gündelikler; </a:t>
            </a:r>
            <a:endParaRPr lang="tr-TR" dirty="0"/>
          </a:p>
          <a:p>
            <a:r>
              <a:rPr lang="tr-TR" dirty="0" smtClean="0"/>
              <a:t>Maliye </a:t>
            </a:r>
            <a:r>
              <a:rPr lang="tr-TR" dirty="0"/>
              <a:t>Bakanlığının teklifi üzerine her yıl Bakanlar Kurulu Kararı ile belirlenir. </a:t>
            </a:r>
          </a:p>
          <a:p>
            <a:endParaRPr lang="tr-TR" dirty="0"/>
          </a:p>
        </p:txBody>
      </p:sp>
    </p:spTree>
    <p:extLst>
      <p:ext uri="{BB962C8B-B14F-4D97-AF65-F5344CB8AC3E}">
        <p14:creationId xmlns:p14="http://schemas.microsoft.com/office/powerpoint/2010/main" val="35782232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smtClean="0">
                <a:latin typeface="+mn-lt"/>
              </a:rPr>
              <a:t>01.01.2016-31.03.2016 Tarihlerinde Yurtiçinde Verilecek Gündelik Miktarları</a:t>
            </a:r>
            <a:endParaRPr lang="tr-TR" dirty="0">
              <a:latin typeface="+mn-lt"/>
            </a:endParaRPr>
          </a:p>
        </p:txBody>
      </p:sp>
      <p:sp>
        <p:nvSpPr>
          <p:cNvPr id="3" name="İçerik Yer Tutucusu 2"/>
          <p:cNvSpPr>
            <a:spLocks noGrp="1"/>
          </p:cNvSpPr>
          <p:nvPr>
            <p:ph idx="1"/>
          </p:nvPr>
        </p:nvSpPr>
        <p:spPr/>
        <p:txBody>
          <a:bodyPr/>
          <a:lstStyle/>
          <a:p>
            <a:endParaRPr lang="tr-TR" dirty="0"/>
          </a:p>
          <a:p>
            <a:pPr marL="0" indent="0">
              <a:buNone/>
            </a:pPr>
            <a:r>
              <a:rPr lang="tr-TR" dirty="0"/>
              <a:t>Memur ve Hizmetlilerden </a:t>
            </a:r>
          </a:p>
          <a:p>
            <a:r>
              <a:rPr lang="tr-TR" dirty="0" smtClean="0"/>
              <a:t>Ek </a:t>
            </a:r>
            <a:r>
              <a:rPr lang="tr-TR" dirty="0"/>
              <a:t>göstergesi 8000 ve daha yüksek kadrolarda </a:t>
            </a:r>
            <a:r>
              <a:rPr lang="tr-TR" dirty="0" smtClean="0"/>
              <a:t>bulunanlara        45,92 </a:t>
            </a:r>
            <a:endParaRPr lang="tr-TR" dirty="0"/>
          </a:p>
          <a:p>
            <a:r>
              <a:rPr lang="tr-TR" dirty="0" smtClean="0"/>
              <a:t>Ek </a:t>
            </a:r>
            <a:r>
              <a:rPr lang="tr-TR" dirty="0"/>
              <a:t>göstergesi 5800 (dahil)-8000 (hariç) </a:t>
            </a:r>
            <a:r>
              <a:rPr lang="tr-TR" dirty="0" smtClean="0"/>
              <a:t>kadrolarda bulunanlara 42,72 </a:t>
            </a:r>
            <a:endParaRPr lang="tr-TR" dirty="0"/>
          </a:p>
          <a:p>
            <a:r>
              <a:rPr lang="tr-TR" dirty="0" smtClean="0"/>
              <a:t>Ek </a:t>
            </a:r>
            <a:r>
              <a:rPr lang="tr-TR" dirty="0"/>
              <a:t>göstergesi 3000 (dahil)-5800 (hariç) </a:t>
            </a:r>
            <a:r>
              <a:rPr lang="tr-TR" dirty="0" smtClean="0"/>
              <a:t>kadrolarda bulunanlara 40,05 </a:t>
            </a:r>
            <a:endParaRPr lang="tr-TR" dirty="0"/>
          </a:p>
          <a:p>
            <a:r>
              <a:rPr lang="it-IT" dirty="0" smtClean="0"/>
              <a:t>Aylık/kadro </a:t>
            </a:r>
            <a:r>
              <a:rPr lang="it-IT" dirty="0"/>
              <a:t>derecesi 1-4 </a:t>
            </a:r>
            <a:r>
              <a:rPr lang="it-IT" dirty="0" smtClean="0"/>
              <a:t>olanlar</a:t>
            </a:r>
            <a:r>
              <a:rPr lang="tr-TR" dirty="0" smtClean="0"/>
              <a:t>a 35,24</a:t>
            </a:r>
            <a:endParaRPr lang="it-IT" dirty="0"/>
          </a:p>
          <a:p>
            <a:r>
              <a:rPr lang="it-IT" dirty="0" smtClean="0"/>
              <a:t>Aylık/kadro </a:t>
            </a:r>
            <a:r>
              <a:rPr lang="it-IT" dirty="0"/>
              <a:t>derecesi 5-15 olanlar </a:t>
            </a:r>
            <a:r>
              <a:rPr lang="it-IT" dirty="0" smtClean="0"/>
              <a:t>3</a:t>
            </a:r>
            <a:r>
              <a:rPr lang="tr-TR" dirty="0" smtClean="0"/>
              <a:t>4,18</a:t>
            </a:r>
            <a:r>
              <a:rPr lang="it-IT" dirty="0" smtClean="0"/>
              <a:t> </a:t>
            </a:r>
            <a:endParaRPr lang="tr-TR" dirty="0"/>
          </a:p>
        </p:txBody>
      </p:sp>
    </p:spTree>
    <p:extLst>
      <p:ext uri="{BB962C8B-B14F-4D97-AF65-F5344CB8AC3E}">
        <p14:creationId xmlns:p14="http://schemas.microsoft.com/office/powerpoint/2010/main" val="34469510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mn-lt"/>
              </a:rPr>
              <a:t>Geçici Görev Harcırahı</a:t>
            </a:r>
            <a:endParaRPr lang="tr-TR" dirty="0">
              <a:latin typeface="+mn-lt"/>
            </a:endParaRPr>
          </a:p>
        </p:txBody>
      </p:sp>
      <p:sp>
        <p:nvSpPr>
          <p:cNvPr id="3" name="İçerik Yer Tutucusu 2"/>
          <p:cNvSpPr>
            <a:spLocks noGrp="1"/>
          </p:cNvSpPr>
          <p:nvPr>
            <p:ph idx="1"/>
          </p:nvPr>
        </p:nvSpPr>
        <p:spPr/>
        <p:txBody>
          <a:bodyPr>
            <a:normAutofit fontScale="92500" lnSpcReduction="20000"/>
          </a:bodyPr>
          <a:lstStyle/>
          <a:p>
            <a:pPr algn="just"/>
            <a:r>
              <a:rPr lang="tr-TR" dirty="0" smtClean="0"/>
              <a:t>Kanun </a:t>
            </a:r>
            <a:r>
              <a:rPr lang="tr-TR" dirty="0"/>
              <a:t>kapsamında yer alan kurumlara ait bir görevin yerine getirilmesi amacıyla </a:t>
            </a:r>
            <a:r>
              <a:rPr lang="tr-TR" b="1" dirty="0"/>
              <a:t>geçici olarak yurt içinde veya dışında başka bir yere </a:t>
            </a:r>
            <a:r>
              <a:rPr lang="tr-TR" b="1" dirty="0" smtClean="0"/>
              <a:t>gönderilenler</a:t>
            </a:r>
            <a:r>
              <a:rPr lang="tr-TR" dirty="0" smtClean="0"/>
              <a:t>, </a:t>
            </a:r>
            <a:endParaRPr lang="tr-TR" dirty="0"/>
          </a:p>
          <a:p>
            <a:pPr algn="just"/>
            <a:r>
              <a:rPr lang="tr-TR" b="1" dirty="0" smtClean="0"/>
              <a:t>Memuriyet </a:t>
            </a:r>
            <a:r>
              <a:rPr lang="tr-TR" b="1" dirty="0"/>
              <a:t>merkezlerinin bulunduğu mahal dışındaki bir göreve vekaleten </a:t>
            </a:r>
            <a:r>
              <a:rPr lang="tr-TR" b="1" dirty="0" smtClean="0"/>
              <a:t>gönderilenler</a:t>
            </a:r>
            <a:r>
              <a:rPr lang="tr-TR" dirty="0" smtClean="0"/>
              <a:t>e ödenen </a:t>
            </a:r>
          </a:p>
          <a:p>
            <a:r>
              <a:rPr lang="tr-TR" dirty="0" smtClean="0"/>
              <a:t>Yol </a:t>
            </a:r>
            <a:endParaRPr lang="tr-TR" dirty="0"/>
          </a:p>
          <a:p>
            <a:r>
              <a:rPr lang="tr-TR" dirty="0" smtClean="0"/>
              <a:t>Gündelik </a:t>
            </a:r>
            <a:endParaRPr lang="tr-TR" dirty="0"/>
          </a:p>
          <a:p>
            <a:r>
              <a:rPr lang="tr-TR" dirty="0" smtClean="0"/>
              <a:t>Bagaj </a:t>
            </a:r>
            <a:r>
              <a:rPr lang="tr-TR" dirty="0"/>
              <a:t>ve hamal </a:t>
            </a:r>
          </a:p>
          <a:p>
            <a:r>
              <a:rPr lang="tr-TR" dirty="0"/>
              <a:t>İkametgah veya vazife mahalli ile istasyon, iskele veya durak arasındaki </a:t>
            </a:r>
            <a:r>
              <a:rPr lang="tr-TR" dirty="0" smtClean="0"/>
              <a:t>taşıt </a:t>
            </a:r>
            <a:r>
              <a:rPr lang="tr-TR" dirty="0"/>
              <a:t>gideri,​</a:t>
            </a:r>
          </a:p>
          <a:p>
            <a:r>
              <a:rPr lang="tr-TR" dirty="0" smtClean="0"/>
              <a:t>Konaklama </a:t>
            </a:r>
            <a:endParaRPr lang="tr-TR" dirty="0"/>
          </a:p>
          <a:p>
            <a:pPr marL="0" indent="0">
              <a:buNone/>
            </a:pPr>
            <a:r>
              <a:rPr lang="tr-TR" dirty="0" smtClean="0"/>
              <a:t>giderlerinden </a:t>
            </a:r>
            <a:r>
              <a:rPr lang="tr-TR" dirty="0"/>
              <a:t>tamamı </a:t>
            </a:r>
            <a:r>
              <a:rPr lang="tr-TR" dirty="0" smtClean="0"/>
              <a:t>ya da </a:t>
            </a:r>
            <a:r>
              <a:rPr lang="tr-TR" dirty="0"/>
              <a:t>bir kaçını içerir. </a:t>
            </a:r>
          </a:p>
          <a:p>
            <a:endParaRPr lang="tr-TR" dirty="0"/>
          </a:p>
        </p:txBody>
      </p:sp>
    </p:spTree>
    <p:extLst>
      <p:ext uri="{BB962C8B-B14F-4D97-AF65-F5344CB8AC3E}">
        <p14:creationId xmlns:p14="http://schemas.microsoft.com/office/powerpoint/2010/main" val="32393951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mn-lt"/>
              </a:rPr>
              <a:t>Konaklama Gideri</a:t>
            </a:r>
            <a:endParaRPr lang="tr-TR" dirty="0">
              <a:latin typeface="+mn-lt"/>
            </a:endParaRPr>
          </a:p>
        </p:txBody>
      </p:sp>
      <p:sp>
        <p:nvSpPr>
          <p:cNvPr id="3" name="İçerik Yer Tutucusu 2"/>
          <p:cNvSpPr>
            <a:spLocks noGrp="1"/>
          </p:cNvSpPr>
          <p:nvPr>
            <p:ph idx="1"/>
          </p:nvPr>
        </p:nvSpPr>
        <p:spPr/>
        <p:txBody>
          <a:bodyPr>
            <a:normAutofit/>
          </a:bodyPr>
          <a:lstStyle/>
          <a:p>
            <a:pPr marL="0" indent="0">
              <a:buNone/>
            </a:pPr>
            <a:r>
              <a:rPr lang="tr-TR" dirty="0" smtClean="0"/>
              <a:t>Geçici </a:t>
            </a:r>
            <a:r>
              <a:rPr lang="tr-TR" dirty="0"/>
              <a:t>görevle başka yere </a:t>
            </a:r>
            <a:r>
              <a:rPr lang="tr-TR" dirty="0" smtClean="0"/>
              <a:t>gönderilenlerden,</a:t>
            </a:r>
          </a:p>
          <a:p>
            <a:pPr algn="just"/>
            <a:r>
              <a:rPr lang="tr-TR" b="1" dirty="0" smtClean="0"/>
              <a:t>yurt </a:t>
            </a:r>
            <a:r>
              <a:rPr lang="tr-TR" b="1" dirty="0"/>
              <a:t>içinde </a:t>
            </a:r>
            <a:r>
              <a:rPr lang="tr-TR" dirty="0"/>
              <a:t>yatacak yer temini için ödedikleri ücretleri </a:t>
            </a:r>
            <a:r>
              <a:rPr lang="tr-TR" b="1" dirty="0"/>
              <a:t>belgelendirmeleri koşuluyla </a:t>
            </a:r>
            <a:r>
              <a:rPr lang="tr-TR" dirty="0"/>
              <a:t>ve </a:t>
            </a:r>
            <a:r>
              <a:rPr lang="tr-TR" b="1" dirty="0"/>
              <a:t>belge bedelini aşmamak üzere </a:t>
            </a:r>
            <a:r>
              <a:rPr lang="tr-TR" dirty="0"/>
              <a:t>gündeliklerinin tamamına kadar olan kısmı “konaklama gideri” olarak ayrıca ödenir</a:t>
            </a:r>
            <a:r>
              <a:rPr lang="tr-TR" dirty="0" smtClean="0"/>
              <a:t>.</a:t>
            </a:r>
          </a:p>
          <a:p>
            <a:r>
              <a:rPr lang="tr-TR" dirty="0" smtClean="0"/>
              <a:t>2016 Yılı Merkezi Yönetim Geçici </a:t>
            </a:r>
            <a:r>
              <a:rPr lang="tr-TR" dirty="0"/>
              <a:t>Bütçe </a:t>
            </a:r>
            <a:r>
              <a:rPr lang="tr-TR" dirty="0" smtClean="0"/>
              <a:t>Kanunu uyarınca, konaklamaya ilişkin olarak 2015 yılı </a:t>
            </a:r>
            <a:r>
              <a:rPr lang="tr-TR" dirty="0"/>
              <a:t>Merkezi Yönetim </a:t>
            </a:r>
            <a:r>
              <a:rPr lang="tr-TR" dirty="0" smtClean="0"/>
              <a:t>Bütçe Kanununda yer alan gündeliklerin % </a:t>
            </a:r>
            <a:r>
              <a:rPr lang="tr-TR" dirty="0"/>
              <a:t>50 artırımlı olarak </a:t>
            </a:r>
            <a:r>
              <a:rPr lang="tr-TR" dirty="0" smtClean="0"/>
              <a:t>uygulanmasına devam edilecektir.</a:t>
            </a:r>
            <a:endParaRPr lang="tr-TR" dirty="0"/>
          </a:p>
          <a:p>
            <a:pPr marL="0" indent="0" algn="just">
              <a:buNone/>
            </a:pPr>
            <a:r>
              <a:rPr lang="tr-TR" dirty="0" smtClean="0"/>
              <a:t> </a:t>
            </a:r>
            <a:endParaRPr lang="tr-TR" dirty="0"/>
          </a:p>
          <a:p>
            <a:endParaRPr lang="tr-TR" dirty="0"/>
          </a:p>
          <a:p>
            <a:endParaRPr lang="tr-TR" dirty="0"/>
          </a:p>
        </p:txBody>
      </p:sp>
    </p:spTree>
    <p:extLst>
      <p:ext uri="{BB962C8B-B14F-4D97-AF65-F5344CB8AC3E}">
        <p14:creationId xmlns:p14="http://schemas.microsoft.com/office/powerpoint/2010/main" val="7948572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mn-lt"/>
              </a:rPr>
              <a:t>Geçici Görev Gündeliğinin Verileceği Azami Süreler</a:t>
            </a:r>
            <a:endParaRPr lang="tr-TR" dirty="0">
              <a:latin typeface="+mn-lt"/>
            </a:endParaRPr>
          </a:p>
        </p:txBody>
      </p:sp>
      <p:sp>
        <p:nvSpPr>
          <p:cNvPr id="3" name="Metin Yer Tutucusu 2"/>
          <p:cNvSpPr>
            <a:spLocks noGrp="1"/>
          </p:cNvSpPr>
          <p:nvPr>
            <p:ph type="body" idx="1"/>
          </p:nvPr>
        </p:nvSpPr>
        <p:spPr/>
        <p:txBody>
          <a:bodyPr>
            <a:normAutofit/>
          </a:bodyPr>
          <a:lstStyle/>
          <a:p>
            <a:r>
              <a:rPr lang="tr-TR" sz="3200" dirty="0" smtClean="0"/>
              <a:t>Yurt içinde </a:t>
            </a:r>
            <a:endParaRPr lang="tr-TR" sz="3200" dirty="0"/>
          </a:p>
        </p:txBody>
      </p:sp>
      <p:sp>
        <p:nvSpPr>
          <p:cNvPr id="4" name="İçerik Yer Tutucusu 3"/>
          <p:cNvSpPr>
            <a:spLocks noGrp="1"/>
          </p:cNvSpPr>
          <p:nvPr>
            <p:ph sz="half" idx="2"/>
          </p:nvPr>
        </p:nvSpPr>
        <p:spPr>
          <a:xfrm>
            <a:off x="839788" y="2505075"/>
            <a:ext cx="5157787" cy="3219864"/>
          </a:xfrm>
        </p:spPr>
        <p:txBody>
          <a:bodyPr/>
          <a:lstStyle/>
          <a:p>
            <a:r>
              <a:rPr lang="tr-TR" dirty="0" smtClean="0"/>
              <a:t>Bir </a:t>
            </a:r>
            <a:r>
              <a:rPr lang="tr-TR" dirty="0"/>
              <a:t>yıllık dönem zarfında aynı yerde, aynı iş için ve aynı şahsa 180 günden fazla olmamak üzere; </a:t>
            </a:r>
          </a:p>
          <a:p>
            <a:r>
              <a:rPr lang="tr-TR" dirty="0" smtClean="0"/>
              <a:t>İlk </a:t>
            </a:r>
            <a:r>
              <a:rPr lang="tr-TR" dirty="0"/>
              <a:t>90 gün için tam </a:t>
            </a:r>
          </a:p>
          <a:p>
            <a:r>
              <a:rPr lang="tr-TR" dirty="0" smtClean="0"/>
              <a:t>Takip eden </a:t>
            </a:r>
            <a:r>
              <a:rPr lang="tr-TR" dirty="0"/>
              <a:t>90 gün için 2/3 oranında ödenir </a:t>
            </a:r>
          </a:p>
          <a:p>
            <a:endParaRPr lang="tr-TR" dirty="0"/>
          </a:p>
        </p:txBody>
      </p:sp>
      <p:sp>
        <p:nvSpPr>
          <p:cNvPr id="5" name="Metin Yer Tutucusu 4"/>
          <p:cNvSpPr>
            <a:spLocks noGrp="1"/>
          </p:cNvSpPr>
          <p:nvPr>
            <p:ph type="body" sz="quarter" idx="3"/>
          </p:nvPr>
        </p:nvSpPr>
        <p:spPr/>
        <p:txBody>
          <a:bodyPr>
            <a:normAutofit/>
          </a:bodyPr>
          <a:lstStyle/>
          <a:p>
            <a:r>
              <a:rPr lang="tr-TR" sz="3200" dirty="0" smtClean="0"/>
              <a:t>Yurtdışında</a:t>
            </a:r>
            <a:endParaRPr lang="tr-TR" sz="3200" dirty="0"/>
          </a:p>
        </p:txBody>
      </p:sp>
      <p:sp>
        <p:nvSpPr>
          <p:cNvPr id="6" name="İçerik Yer Tutucusu 5"/>
          <p:cNvSpPr>
            <a:spLocks noGrp="1"/>
          </p:cNvSpPr>
          <p:nvPr>
            <p:ph sz="quarter" idx="4"/>
          </p:nvPr>
        </p:nvSpPr>
        <p:spPr/>
        <p:txBody>
          <a:bodyPr/>
          <a:lstStyle/>
          <a:p>
            <a:r>
              <a:rPr lang="tr-TR" dirty="0" smtClean="0"/>
              <a:t>İlk </a:t>
            </a:r>
            <a:r>
              <a:rPr lang="tr-TR" dirty="0"/>
              <a:t>180 gün tam </a:t>
            </a:r>
          </a:p>
          <a:p>
            <a:r>
              <a:rPr lang="tr-TR" dirty="0" smtClean="0"/>
              <a:t>Müteakip </a:t>
            </a:r>
            <a:r>
              <a:rPr lang="tr-TR" dirty="0"/>
              <a:t>günler için 2/3 oranında ödenir </a:t>
            </a:r>
          </a:p>
          <a:p>
            <a:endParaRPr lang="tr-TR" dirty="0"/>
          </a:p>
        </p:txBody>
      </p:sp>
    </p:spTree>
    <p:extLst>
      <p:ext uri="{BB962C8B-B14F-4D97-AF65-F5344CB8AC3E}">
        <p14:creationId xmlns:p14="http://schemas.microsoft.com/office/powerpoint/2010/main" val="30353615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latin typeface="+mn-lt"/>
              </a:rPr>
              <a:t>Geçici Görev Gündeliğinin Verileceği Azami Süreler</a:t>
            </a:r>
          </a:p>
        </p:txBody>
      </p:sp>
      <p:sp>
        <p:nvSpPr>
          <p:cNvPr id="3" name="İçerik Yer Tutucusu 2"/>
          <p:cNvSpPr>
            <a:spLocks noGrp="1"/>
          </p:cNvSpPr>
          <p:nvPr>
            <p:ph idx="1"/>
          </p:nvPr>
        </p:nvSpPr>
        <p:spPr/>
        <p:txBody>
          <a:bodyPr/>
          <a:lstStyle/>
          <a:p>
            <a:endParaRPr lang="tr-TR" dirty="0"/>
          </a:p>
          <a:p>
            <a:pPr algn="just"/>
            <a:r>
              <a:rPr lang="tr-TR" dirty="0" smtClean="0"/>
              <a:t>Geçici </a:t>
            </a:r>
            <a:r>
              <a:rPr lang="tr-TR" dirty="0"/>
              <a:t>görevlendirmelerde meydana gelecek ara vermeler bu müddetleri veya gündelik miktarını artırmaya neden olamaz. </a:t>
            </a:r>
          </a:p>
          <a:p>
            <a:r>
              <a:rPr lang="tr-TR" dirty="0" smtClean="0"/>
              <a:t>Kanunun 42. </a:t>
            </a:r>
            <a:r>
              <a:rPr lang="tr-TR" dirty="0"/>
              <a:t>maddesinde belirtilen istisnalar saklıdır. </a:t>
            </a:r>
          </a:p>
          <a:p>
            <a:endParaRPr lang="tr-TR" dirty="0"/>
          </a:p>
        </p:txBody>
      </p:sp>
    </p:spTree>
    <p:extLst>
      <p:ext uri="{BB962C8B-B14F-4D97-AF65-F5344CB8AC3E}">
        <p14:creationId xmlns:p14="http://schemas.microsoft.com/office/powerpoint/2010/main" val="16880424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mn-lt"/>
              </a:rPr>
              <a:t>Bir Günden Az Süreli Görevlendirmeler</a:t>
            </a:r>
            <a:endParaRPr lang="tr-TR" dirty="0">
              <a:latin typeface="+mn-lt"/>
            </a:endParaRPr>
          </a:p>
        </p:txBody>
      </p:sp>
      <p:sp>
        <p:nvSpPr>
          <p:cNvPr id="3" name="İçerik Yer Tutucusu 2"/>
          <p:cNvSpPr>
            <a:spLocks noGrp="1"/>
          </p:cNvSpPr>
          <p:nvPr>
            <p:ph idx="1"/>
          </p:nvPr>
        </p:nvSpPr>
        <p:spPr/>
        <p:txBody>
          <a:bodyPr/>
          <a:lstStyle/>
          <a:p>
            <a:pPr algn="just"/>
            <a:r>
              <a:rPr lang="tr-TR" dirty="0" smtClean="0"/>
              <a:t>Resmi </a:t>
            </a:r>
            <a:r>
              <a:rPr lang="tr-TR" dirty="0"/>
              <a:t>bir görevle memuriyet mahalli içinde bir yere gönderilenlere gündelik verilmez. </a:t>
            </a:r>
          </a:p>
          <a:p>
            <a:pPr algn="just"/>
            <a:r>
              <a:rPr lang="tr-TR" dirty="0" smtClean="0"/>
              <a:t>Geçici </a:t>
            </a:r>
            <a:r>
              <a:rPr lang="tr-TR" dirty="0"/>
              <a:t>bir görevle memuriyet mahalli dışındaki bir yere gönderilenlerden, buralarda ve yolda öğle (saat 13.00) ve akşam (saat 19.00) yemeği zamanlarından birini geçirenlere 1/3, ikisini geçirenlere 2/3 oranında ve geceyi de geçirenlere tam gündelik verilir</a:t>
            </a:r>
            <a:r>
              <a:rPr lang="tr-TR" dirty="0" smtClean="0"/>
              <a:t>.</a:t>
            </a:r>
          </a:p>
          <a:p>
            <a:pPr algn="just"/>
            <a:r>
              <a:rPr lang="tr-TR" dirty="0" smtClean="0"/>
              <a:t>Gecenin tanımı Türk Ceza Kanununda yapılmıştır. ‘Güneş battıktan bir saat sonra başlayan ve güneşin doğmasından bir saat öncesine kadar devam eden süre’  </a:t>
            </a:r>
            <a:endParaRPr lang="tr-TR" dirty="0"/>
          </a:p>
          <a:p>
            <a:endParaRPr lang="tr-TR" dirty="0"/>
          </a:p>
        </p:txBody>
      </p:sp>
    </p:spTree>
    <p:extLst>
      <p:ext uri="{BB962C8B-B14F-4D97-AF65-F5344CB8AC3E}">
        <p14:creationId xmlns:p14="http://schemas.microsoft.com/office/powerpoint/2010/main" val="22842310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172817"/>
            <a:ext cx="10515600" cy="914400"/>
          </a:xfrm>
        </p:spPr>
        <p:txBody>
          <a:bodyPr>
            <a:normAutofit fontScale="90000"/>
          </a:bodyPr>
          <a:lstStyle/>
          <a:p>
            <a:r>
              <a:rPr lang="tr-TR" b="1" dirty="0" smtClean="0"/>
              <a:t/>
            </a:r>
            <a:br>
              <a:rPr lang="tr-TR" b="1" dirty="0" smtClean="0"/>
            </a:br>
            <a:r>
              <a:rPr lang="tr-TR" dirty="0" smtClean="0">
                <a:latin typeface="+mn-lt"/>
              </a:rPr>
              <a:t>Ehliyet Tespiti İçin Görevlendirilenlere Verilecek Gündelik</a:t>
            </a:r>
            <a:r>
              <a:rPr lang="tr-TR" b="1" dirty="0" smtClean="0">
                <a:latin typeface="+mn-lt"/>
              </a:rPr>
              <a:t/>
            </a:r>
            <a:br>
              <a:rPr lang="tr-TR" b="1" dirty="0" smtClean="0">
                <a:latin typeface="+mn-lt"/>
              </a:rPr>
            </a:br>
            <a:r>
              <a:rPr lang="tr-TR" b="1" dirty="0"/>
              <a:t/>
            </a:r>
            <a:br>
              <a:rPr lang="tr-TR" b="1" dirty="0"/>
            </a:br>
            <a:endParaRPr lang="tr-TR" b="1" dirty="0"/>
          </a:p>
        </p:txBody>
      </p:sp>
      <p:sp>
        <p:nvSpPr>
          <p:cNvPr id="3" name="İçerik Yer Tutucusu 2"/>
          <p:cNvSpPr>
            <a:spLocks noGrp="1"/>
          </p:cNvSpPr>
          <p:nvPr>
            <p:ph idx="1"/>
          </p:nvPr>
        </p:nvSpPr>
        <p:spPr>
          <a:xfrm>
            <a:off x="838200" y="2405269"/>
            <a:ext cx="10515600" cy="3771693"/>
          </a:xfrm>
        </p:spPr>
        <p:txBody>
          <a:bodyPr/>
          <a:lstStyle/>
          <a:p>
            <a:pPr algn="just"/>
            <a:r>
              <a:rPr lang="tr-TR" dirty="0"/>
              <a:t>Memuriyet mahalli dışına görevlerine ait mesleki yeterlilik için gönderilenlere gidiş dönüş için yol masrafı, gündelik ile gönderildikleri yerde geçen sürenin en fazla 7 gün için gündelik verilir. </a:t>
            </a:r>
          </a:p>
          <a:p>
            <a:endParaRPr lang="tr-TR" dirty="0"/>
          </a:p>
        </p:txBody>
      </p:sp>
    </p:spTree>
    <p:extLst>
      <p:ext uri="{BB962C8B-B14F-4D97-AF65-F5344CB8AC3E}">
        <p14:creationId xmlns:p14="http://schemas.microsoft.com/office/powerpoint/2010/main" val="9406993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mn-lt"/>
              </a:rPr>
              <a:t>Yurtiçi ve Yurtdışında Kurslara Katılanlara Verilecek Gündelik </a:t>
            </a:r>
            <a:endParaRPr lang="tr-TR" dirty="0">
              <a:latin typeface="+mn-lt"/>
            </a:endParaRPr>
          </a:p>
        </p:txBody>
      </p:sp>
      <p:sp>
        <p:nvSpPr>
          <p:cNvPr id="3" name="İçerik Yer Tutucusu 2"/>
          <p:cNvSpPr>
            <a:spLocks noGrp="1"/>
          </p:cNvSpPr>
          <p:nvPr>
            <p:ph idx="1"/>
          </p:nvPr>
        </p:nvSpPr>
        <p:spPr/>
        <p:txBody>
          <a:bodyPr>
            <a:normAutofit lnSpcReduction="10000"/>
          </a:bodyPr>
          <a:lstStyle/>
          <a:p>
            <a:pPr algn="just"/>
            <a:r>
              <a:rPr lang="tr-TR" dirty="0" smtClean="0"/>
              <a:t>Mesleki </a:t>
            </a:r>
            <a:r>
              <a:rPr lang="tr-TR" dirty="0"/>
              <a:t>bilgilerini artırmak amacıyla memuriyet mahalli dışında açılan kurs veya okullara gönderilenlere, bu Kanuna göre geçici görev gündeliği verilir. </a:t>
            </a:r>
          </a:p>
          <a:p>
            <a:pPr algn="just"/>
            <a:r>
              <a:rPr lang="tr-TR" dirty="0" smtClean="0"/>
              <a:t>Bu </a:t>
            </a:r>
            <a:r>
              <a:rPr lang="tr-TR" dirty="0"/>
              <a:t>maksatla yabancı memleketlere gönderilenlere özel anlaşmaları gereğince, yabancı devlet, uluslararası kuruluş veya resmi diğer kuruluşlar tarafından ödeme yapıldığı takdirde bu ödemeler gündeliklerinden </a:t>
            </a:r>
            <a:r>
              <a:rPr lang="tr-TR" dirty="0" smtClean="0"/>
              <a:t>indirilir.</a:t>
            </a:r>
          </a:p>
          <a:p>
            <a:pPr algn="just"/>
            <a:r>
              <a:rPr lang="tr-TR" dirty="0" smtClean="0"/>
              <a:t>Yurtiçinden </a:t>
            </a:r>
            <a:r>
              <a:rPr lang="tr-TR" dirty="0"/>
              <a:t>veya yurtdışından sağlanan burslara dayanılarak veya aylıkları transfer edilmek suretiyle staj ve öğrenim amacıyla yurtdışına gönderilenlere bu madde hükmü uygulanmaz. Bunlara ilgili kanun hükümlerine göre </a:t>
            </a:r>
            <a:r>
              <a:rPr lang="tr-TR" dirty="0" err="1"/>
              <a:t>müstehak</a:t>
            </a:r>
            <a:r>
              <a:rPr lang="tr-TR" dirty="0"/>
              <a:t> oldukları ödeme yapılır. </a:t>
            </a:r>
          </a:p>
          <a:p>
            <a:pPr algn="just"/>
            <a:endParaRPr lang="tr-TR" dirty="0"/>
          </a:p>
          <a:p>
            <a:endParaRPr lang="tr-TR" dirty="0"/>
          </a:p>
        </p:txBody>
      </p:sp>
    </p:spTree>
    <p:extLst>
      <p:ext uri="{BB962C8B-B14F-4D97-AF65-F5344CB8AC3E}">
        <p14:creationId xmlns:p14="http://schemas.microsoft.com/office/powerpoint/2010/main" val="2328157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1021715"/>
          </a:xfrm>
        </p:spPr>
        <p:txBody>
          <a:bodyPr>
            <a:normAutofit fontScale="90000"/>
          </a:bodyPr>
          <a:lstStyle/>
          <a:p>
            <a:r>
              <a:rPr lang="tr-TR" dirty="0" smtClean="0">
                <a:latin typeface="+mn-lt"/>
              </a:rPr>
              <a:t>Geçici Görevli Bulunulan Yerde Hastalananların Yevmiyeleri</a:t>
            </a:r>
            <a:endParaRPr lang="tr-TR" dirty="0">
              <a:latin typeface="+mn-lt"/>
            </a:endParaRPr>
          </a:p>
        </p:txBody>
      </p:sp>
      <p:sp>
        <p:nvSpPr>
          <p:cNvPr id="3" name="İçerik Yer Tutucusu 2"/>
          <p:cNvSpPr>
            <a:spLocks noGrp="1"/>
          </p:cNvSpPr>
          <p:nvPr>
            <p:ph idx="1"/>
          </p:nvPr>
        </p:nvSpPr>
        <p:spPr/>
        <p:txBody>
          <a:bodyPr/>
          <a:lstStyle/>
          <a:p>
            <a:pPr algn="just"/>
            <a:r>
              <a:rPr lang="tr-TR" dirty="0" smtClean="0"/>
              <a:t>Geçici </a:t>
            </a:r>
            <a:r>
              <a:rPr lang="tr-TR" dirty="0"/>
              <a:t>görevin yürütüldüğü yerde hastalanmaları sebebiyle görevini yerine getiremeyen memur ve hizmetlilere, bu sebeple vazife göremedikleri günlerin en çok yedi günü için gündelik verilebilir. </a:t>
            </a:r>
            <a:endParaRPr lang="tr-TR" dirty="0" smtClean="0"/>
          </a:p>
          <a:p>
            <a:pPr algn="just"/>
            <a:r>
              <a:rPr lang="tr-TR" dirty="0" smtClean="0"/>
              <a:t>Hastanede </a:t>
            </a:r>
            <a:r>
              <a:rPr lang="tr-TR" dirty="0"/>
              <a:t>yatırılmak suretiyle tedavi masraflarının kurumlarınca ödenmesi halinde bu günler için gündelik verilmez. </a:t>
            </a:r>
          </a:p>
          <a:p>
            <a:pPr algn="just"/>
            <a:endParaRPr lang="tr-TR" dirty="0"/>
          </a:p>
          <a:p>
            <a:endParaRPr lang="tr-TR" dirty="0"/>
          </a:p>
        </p:txBody>
      </p:sp>
    </p:spTree>
    <p:extLst>
      <p:ext uri="{BB962C8B-B14F-4D97-AF65-F5344CB8AC3E}">
        <p14:creationId xmlns:p14="http://schemas.microsoft.com/office/powerpoint/2010/main" val="27987210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mn-lt"/>
              </a:rPr>
              <a:t>Kaynaklar</a:t>
            </a:r>
            <a:endParaRPr lang="tr-TR" dirty="0">
              <a:latin typeface="+mn-lt"/>
            </a:endParaRPr>
          </a:p>
        </p:txBody>
      </p:sp>
      <p:sp>
        <p:nvSpPr>
          <p:cNvPr id="3" name="İçerik Yer Tutucusu 2"/>
          <p:cNvSpPr>
            <a:spLocks noGrp="1"/>
          </p:cNvSpPr>
          <p:nvPr>
            <p:ph idx="1"/>
          </p:nvPr>
        </p:nvSpPr>
        <p:spPr>
          <a:xfrm>
            <a:off x="838200" y="1690688"/>
            <a:ext cx="10515600" cy="4486275"/>
          </a:xfrm>
        </p:spPr>
        <p:txBody>
          <a:bodyPr>
            <a:normAutofit fontScale="85000" lnSpcReduction="20000"/>
          </a:bodyPr>
          <a:lstStyle/>
          <a:p>
            <a:r>
              <a:rPr lang="tr-TR" sz="3000" dirty="0" smtClean="0"/>
              <a:t>6245 </a:t>
            </a:r>
            <a:r>
              <a:rPr lang="tr-TR" sz="3000" dirty="0"/>
              <a:t>sayılı </a:t>
            </a:r>
            <a:r>
              <a:rPr lang="tr-TR" sz="3000" dirty="0" smtClean="0"/>
              <a:t>Harcırah Kanunu</a:t>
            </a:r>
          </a:p>
          <a:p>
            <a:r>
              <a:rPr lang="tr-TR" sz="3000" dirty="0" smtClean="0"/>
              <a:t>27.11.2014 tarih ve 29188 sayılı Resmi Gazetede yayımlanan ‘39 Seri </a:t>
            </a:r>
            <a:r>
              <a:rPr lang="tr-TR" sz="3000" dirty="0" err="1" smtClean="0"/>
              <a:t>Nolu</a:t>
            </a:r>
            <a:r>
              <a:rPr lang="tr-TR" sz="3000" dirty="0" smtClean="0"/>
              <a:t> Harcırah Kanunu Genel Tebliği’</a:t>
            </a:r>
            <a:endParaRPr lang="tr-TR" sz="3000" dirty="0"/>
          </a:p>
          <a:p>
            <a:pPr algn="just"/>
            <a:r>
              <a:rPr lang="tr-TR" sz="3000" dirty="0" smtClean="0"/>
              <a:t>10.01.2016 tarih </a:t>
            </a:r>
            <a:r>
              <a:rPr lang="tr-TR" sz="3000" dirty="0"/>
              <a:t>ve </a:t>
            </a:r>
            <a:r>
              <a:rPr lang="tr-TR" sz="3000" dirty="0" smtClean="0"/>
              <a:t>29589 </a:t>
            </a:r>
            <a:r>
              <a:rPr lang="tr-TR" sz="3000" dirty="0"/>
              <a:t>sayılı Resmi </a:t>
            </a:r>
            <a:r>
              <a:rPr lang="tr-TR" sz="3000" dirty="0" smtClean="0"/>
              <a:t>Gazetede </a:t>
            </a:r>
            <a:r>
              <a:rPr lang="tr-TR" sz="3000" dirty="0"/>
              <a:t>yayımlanan </a:t>
            </a:r>
            <a:r>
              <a:rPr lang="tr-TR" sz="3000" dirty="0" smtClean="0"/>
              <a:t>‘Kuzey </a:t>
            </a:r>
            <a:r>
              <a:rPr lang="tr-TR" sz="3000" dirty="0"/>
              <a:t>Kıbrıs Türk Cumhuriyeti’ne Yapılacak Yolculuklarda Verilecek Gündeliklere Dair </a:t>
            </a:r>
            <a:r>
              <a:rPr lang="tr-TR" sz="3000" dirty="0" smtClean="0"/>
              <a:t>Karar’ </a:t>
            </a:r>
            <a:r>
              <a:rPr lang="tr-TR" sz="3000" dirty="0"/>
              <a:t>ile </a:t>
            </a:r>
            <a:r>
              <a:rPr lang="tr-TR" sz="3000" dirty="0" smtClean="0"/>
              <a:t>‘Yurtdışı </a:t>
            </a:r>
            <a:r>
              <a:rPr lang="tr-TR" sz="3000" dirty="0"/>
              <a:t>Gündeliklerine Dair </a:t>
            </a:r>
            <a:r>
              <a:rPr lang="tr-TR" sz="3000" dirty="0" smtClean="0"/>
              <a:t>Karar’</a:t>
            </a:r>
          </a:p>
          <a:p>
            <a:pPr algn="just"/>
            <a:r>
              <a:rPr lang="tr-TR" sz="3000" dirty="0" smtClean="0"/>
              <a:t>07.01.1983 tarih ve 18214 sayılı Resmi Gazetede yayımlanan ‘Yurtiçinde ve Dışında Görevlendirmelerde Uyulacak Esaslara İlişkin Yönetmelik’ </a:t>
            </a:r>
            <a:endParaRPr lang="tr-TR" sz="3000" dirty="0"/>
          </a:p>
          <a:p>
            <a:pPr algn="just"/>
            <a:r>
              <a:rPr lang="tr-TR" sz="3000" dirty="0" smtClean="0"/>
              <a:t>23.12.2015 tarih </a:t>
            </a:r>
            <a:r>
              <a:rPr lang="tr-TR" sz="3000" dirty="0"/>
              <a:t>ve </a:t>
            </a:r>
            <a:r>
              <a:rPr lang="tr-TR" sz="3000" dirty="0" smtClean="0"/>
              <a:t>29571 </a:t>
            </a:r>
            <a:r>
              <a:rPr lang="tr-TR" sz="3000" dirty="0"/>
              <a:t>sayılı Resmi </a:t>
            </a:r>
            <a:r>
              <a:rPr lang="tr-TR" sz="3000" dirty="0" smtClean="0"/>
              <a:t>Gazetede </a:t>
            </a:r>
            <a:r>
              <a:rPr lang="tr-TR" sz="3000" dirty="0"/>
              <a:t>yayımlanan </a:t>
            </a:r>
            <a:r>
              <a:rPr lang="tr-TR" sz="3000" dirty="0" smtClean="0"/>
              <a:t>Merkezi Yönetim Geçici Bütçe </a:t>
            </a:r>
            <a:r>
              <a:rPr lang="tr-TR" sz="3000" dirty="0"/>
              <a:t>Kanunu </a:t>
            </a:r>
            <a:r>
              <a:rPr lang="tr-TR" sz="3000" dirty="0" smtClean="0"/>
              <a:t>3.md 3.fıkra/a bendi (01.01.2016-31.03.2016 dönemi için ), Yılı Bütçe Kanunları H Cetveli</a:t>
            </a:r>
          </a:p>
          <a:p>
            <a:pPr algn="just"/>
            <a:r>
              <a:rPr lang="tr-TR" sz="3000" dirty="0" smtClean="0"/>
              <a:t>Bütçe ve Mali Kontrol Genel Müdürlüğü eğitim dokümanları</a:t>
            </a:r>
          </a:p>
          <a:p>
            <a:pPr algn="just"/>
            <a:endParaRPr lang="tr-TR" sz="3000" dirty="0"/>
          </a:p>
          <a:p>
            <a:endParaRPr lang="tr-TR" dirty="0"/>
          </a:p>
        </p:txBody>
      </p:sp>
    </p:spTree>
    <p:extLst>
      <p:ext uri="{BB962C8B-B14F-4D97-AF65-F5344CB8AC3E}">
        <p14:creationId xmlns:p14="http://schemas.microsoft.com/office/powerpoint/2010/main" val="18610936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smtClean="0">
                <a:latin typeface="+mn-lt"/>
              </a:rPr>
              <a:t>Sürekli veya Geçici Görev Halinde Yolda Veya Göreve Başlamadan Vefat Edenlerin Harcırahı</a:t>
            </a:r>
            <a:endParaRPr lang="tr-TR" dirty="0">
              <a:latin typeface="+mn-lt"/>
            </a:endParaRPr>
          </a:p>
        </p:txBody>
      </p:sp>
      <p:sp>
        <p:nvSpPr>
          <p:cNvPr id="3" name="İçerik Yer Tutucusu 2"/>
          <p:cNvSpPr>
            <a:spLocks noGrp="1"/>
          </p:cNvSpPr>
          <p:nvPr>
            <p:ph idx="1"/>
          </p:nvPr>
        </p:nvSpPr>
        <p:spPr/>
        <p:txBody>
          <a:bodyPr>
            <a:normAutofit fontScale="85000" lnSpcReduction="20000"/>
          </a:bodyPr>
          <a:lstStyle/>
          <a:p>
            <a:pPr marL="274320" indent="-274320" algn="just">
              <a:buClr>
                <a:schemeClr val="accent3"/>
              </a:buClr>
              <a:buNone/>
              <a:defRPr/>
            </a:pPr>
            <a:r>
              <a:rPr lang="tr-TR" dirty="0" smtClean="0">
                <a:latin typeface="Arial" pitchFamily="34" charset="0"/>
                <a:cs typeface="Arial" pitchFamily="34" charset="0"/>
              </a:rPr>
              <a:t>    </a:t>
            </a:r>
            <a:r>
              <a:rPr lang="tr-TR" dirty="0" smtClean="0">
                <a:cs typeface="Arial" pitchFamily="34" charset="0"/>
              </a:rPr>
              <a:t>Yurt </a:t>
            </a:r>
            <a:r>
              <a:rPr lang="tr-TR" dirty="0">
                <a:cs typeface="Arial" pitchFamily="34" charset="0"/>
              </a:rPr>
              <a:t>içinde veya dışında bir göreve gönderilenler, yeni görev yerlerine intikalleri sırasında yolda veya yeni görev yerlerinde işe başlamamış oldukları halde yeni vazife mahallerinde vefat ettikleri takdirde;</a:t>
            </a:r>
          </a:p>
          <a:p>
            <a:pPr marL="274320" indent="-274320" algn="just">
              <a:buClr>
                <a:schemeClr val="accent3"/>
              </a:buClr>
              <a:buNone/>
              <a:defRPr/>
            </a:pPr>
            <a:r>
              <a:rPr lang="tr-TR" dirty="0">
                <a:cs typeface="Arial" pitchFamily="34" charset="0"/>
              </a:rPr>
              <a:t>	a- Eski görev yerlerinden ölüm mahalline kadar olan harcırahları hesap edilir. Hesaplanan tutara ölen personelin yeni görev yerine gitmek için ödemiş olduğu ve kısmen veya tamamen geri alınması mümkün bulunmayan nakil vasıtası bilet ücreti eklenir.</a:t>
            </a:r>
          </a:p>
          <a:p>
            <a:pPr marL="274320" indent="-274320" algn="just">
              <a:buClr>
                <a:schemeClr val="accent3"/>
              </a:buClr>
              <a:buNone/>
              <a:defRPr/>
            </a:pPr>
            <a:r>
              <a:rPr lang="tr-TR" dirty="0">
                <a:cs typeface="Arial" pitchFamily="34" charset="0"/>
              </a:rPr>
              <a:t>	b- Yeni görev yerine hareketinden önce harcırah avansı alınmışsa ve yukarıdaki şekilde hesaplanan harcırah tutarı bu avanstan az ise, avans ile harcırah arasındaki fark geri alınmaz. Fazla ise, eksik kalan kısım ödenir. </a:t>
            </a:r>
          </a:p>
          <a:p>
            <a:pPr marL="274320" indent="-274320">
              <a:buClr>
                <a:schemeClr val="accent3"/>
              </a:buClr>
              <a:buNone/>
              <a:defRPr/>
            </a:pPr>
            <a:r>
              <a:rPr lang="tr-TR" dirty="0">
                <a:cs typeface="Arial" pitchFamily="34" charset="0"/>
              </a:rPr>
              <a:t>	</a:t>
            </a:r>
          </a:p>
          <a:p>
            <a:pPr marL="274320" indent="-274320" algn="just">
              <a:buClr>
                <a:schemeClr val="accent3"/>
              </a:buClr>
              <a:buNone/>
              <a:defRPr/>
            </a:pPr>
            <a:r>
              <a:rPr lang="tr-TR" dirty="0">
                <a:cs typeface="Arial" pitchFamily="34" charset="0"/>
              </a:rPr>
              <a:t>	Geçici görevle başka memleketlere gönderilenlerden vefat edenlerin bu şekilde hesaplanan farkları, bunların dış yevmiyelerinin 10 günlüğüne tekabül eden miktarı </a:t>
            </a:r>
            <a:r>
              <a:rPr lang="tr-TR" dirty="0" smtClean="0">
                <a:cs typeface="Arial" pitchFamily="34" charset="0"/>
              </a:rPr>
              <a:t>geçemez.</a:t>
            </a:r>
            <a:endParaRPr lang="tr-TR" dirty="0"/>
          </a:p>
        </p:txBody>
      </p:sp>
    </p:spTree>
    <p:extLst>
      <p:ext uri="{BB962C8B-B14F-4D97-AF65-F5344CB8AC3E}">
        <p14:creationId xmlns:p14="http://schemas.microsoft.com/office/powerpoint/2010/main" val="13070097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altLang="tr-TR" dirty="0" smtClean="0">
                <a:latin typeface="+mn-lt"/>
              </a:rPr>
              <a:t>Yatacak Yeri Bulunmayan Mahallerde Geçici Görevlendirme</a:t>
            </a:r>
            <a:endParaRPr lang="tr-TR" dirty="0">
              <a:latin typeface="+mn-lt"/>
            </a:endParaRPr>
          </a:p>
        </p:txBody>
      </p:sp>
      <p:sp>
        <p:nvSpPr>
          <p:cNvPr id="3" name="İçerik Yer Tutucusu 2"/>
          <p:cNvSpPr>
            <a:spLocks noGrp="1"/>
          </p:cNvSpPr>
          <p:nvPr>
            <p:ph idx="1"/>
          </p:nvPr>
        </p:nvSpPr>
        <p:spPr/>
        <p:txBody>
          <a:bodyPr/>
          <a:lstStyle/>
          <a:p>
            <a:pPr algn="just"/>
            <a:r>
              <a:rPr lang="tr-TR" dirty="0">
                <a:cs typeface="Arial" pitchFamily="34" charset="0"/>
              </a:rPr>
              <a:t>Şehir ve kasaba dışında, yatacak yeri bulunmayan, zorunlu olarak yatacak bir yeri olan en yakın mahalle gidilip gelinme mecburiyeti bulunan yerlere geçici görevle görevlendirilenlere, her gün için, bu mahalden, yatacak yeri olan en yakın mahalle kadar gidiş ve geliş mutat nakil </a:t>
            </a:r>
            <a:r>
              <a:rPr lang="tr-TR" dirty="0" smtClean="0">
                <a:cs typeface="Arial" pitchFamily="34" charset="0"/>
              </a:rPr>
              <a:t>vasıtası </a:t>
            </a:r>
            <a:r>
              <a:rPr lang="tr-TR" dirty="0">
                <a:cs typeface="Arial" pitchFamily="34" charset="0"/>
              </a:rPr>
              <a:t>ücreti </a:t>
            </a:r>
            <a:r>
              <a:rPr lang="tr-TR" dirty="0" smtClean="0">
                <a:cs typeface="Arial" pitchFamily="34" charset="0"/>
              </a:rPr>
              <a:t>ödenir.</a:t>
            </a:r>
            <a:endParaRPr lang="tr-TR" dirty="0"/>
          </a:p>
        </p:txBody>
      </p:sp>
    </p:spTree>
    <p:extLst>
      <p:ext uri="{BB962C8B-B14F-4D97-AF65-F5344CB8AC3E}">
        <p14:creationId xmlns:p14="http://schemas.microsoft.com/office/powerpoint/2010/main" val="42458893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altLang="tr-TR" dirty="0" smtClean="0">
                <a:latin typeface="+mn-lt"/>
              </a:rPr>
              <a:t>Görev Mahallini </a:t>
            </a:r>
            <a:r>
              <a:rPr lang="tr-TR" altLang="tr-TR" dirty="0" err="1" smtClean="0">
                <a:latin typeface="+mn-lt"/>
              </a:rPr>
              <a:t>Terketmek</a:t>
            </a:r>
            <a:r>
              <a:rPr lang="tr-TR" altLang="tr-TR" dirty="0" smtClean="0">
                <a:latin typeface="+mn-lt"/>
              </a:rPr>
              <a:t> Mecburiyetinde Kalanlar</a:t>
            </a:r>
            <a:r>
              <a:rPr lang="en-US" altLang="tr-TR" dirty="0" smtClean="0">
                <a:latin typeface="+mn-lt"/>
              </a:rPr>
              <a:t> </a:t>
            </a:r>
            <a:endParaRPr lang="tr-TR" dirty="0">
              <a:latin typeface="+mn-lt"/>
            </a:endParaRPr>
          </a:p>
        </p:txBody>
      </p:sp>
      <p:sp>
        <p:nvSpPr>
          <p:cNvPr id="3" name="İçerik Yer Tutucusu 2"/>
          <p:cNvSpPr>
            <a:spLocks noGrp="1"/>
          </p:cNvSpPr>
          <p:nvPr>
            <p:ph idx="1"/>
          </p:nvPr>
        </p:nvSpPr>
        <p:spPr/>
        <p:txBody>
          <a:bodyPr/>
          <a:lstStyle/>
          <a:p>
            <a:pPr marL="274320" indent="-274320" algn="just">
              <a:buClr>
                <a:schemeClr val="accent3"/>
              </a:buClr>
              <a:buNone/>
              <a:defRPr/>
            </a:pPr>
            <a:r>
              <a:rPr lang="tr-TR" dirty="0" smtClean="0">
                <a:latin typeface="Arial" pitchFamily="34" charset="0"/>
                <a:cs typeface="Arial" pitchFamily="34" charset="0"/>
              </a:rPr>
              <a:t>   </a:t>
            </a:r>
            <a:r>
              <a:rPr lang="en-US" dirty="0" smtClean="0">
                <a:cs typeface="Arial" pitchFamily="34" charset="0"/>
              </a:rPr>
              <a:t>Harp </a:t>
            </a:r>
            <a:r>
              <a:rPr lang="en-US" dirty="0" err="1">
                <a:cs typeface="Arial" pitchFamily="34" charset="0"/>
              </a:rPr>
              <a:t>zaruretleri</a:t>
            </a:r>
            <a:r>
              <a:rPr lang="en-US" dirty="0">
                <a:cs typeface="Arial" pitchFamily="34" charset="0"/>
              </a:rPr>
              <a:t> </a:t>
            </a:r>
            <a:r>
              <a:rPr lang="en-US" dirty="0" err="1">
                <a:cs typeface="Arial" pitchFamily="34" charset="0"/>
              </a:rPr>
              <a:t>ve</a:t>
            </a:r>
            <a:r>
              <a:rPr lang="en-US" dirty="0">
                <a:cs typeface="Arial" pitchFamily="34" charset="0"/>
              </a:rPr>
              <a:t> </a:t>
            </a:r>
            <a:r>
              <a:rPr lang="en-US" dirty="0" err="1">
                <a:cs typeface="Arial" pitchFamily="34" charset="0"/>
              </a:rPr>
              <a:t>olağanüstü</a:t>
            </a:r>
            <a:r>
              <a:rPr lang="en-US" dirty="0">
                <a:cs typeface="Arial" pitchFamily="34" charset="0"/>
              </a:rPr>
              <a:t> </a:t>
            </a:r>
            <a:r>
              <a:rPr lang="en-US" dirty="0" err="1">
                <a:cs typeface="Arial" pitchFamily="34" charset="0"/>
              </a:rPr>
              <a:t>haller</a:t>
            </a:r>
            <a:r>
              <a:rPr lang="en-US" dirty="0">
                <a:cs typeface="Arial" pitchFamily="34" charset="0"/>
              </a:rPr>
              <a:t> </a:t>
            </a:r>
            <a:r>
              <a:rPr lang="en-US" dirty="0" err="1">
                <a:cs typeface="Arial" pitchFamily="34" charset="0"/>
              </a:rPr>
              <a:t>dolayısiyla</a:t>
            </a:r>
            <a:r>
              <a:rPr lang="en-US" dirty="0">
                <a:cs typeface="Arial" pitchFamily="34" charset="0"/>
              </a:rPr>
              <a:t> </a:t>
            </a:r>
            <a:r>
              <a:rPr lang="en-US" dirty="0" err="1">
                <a:cs typeface="Arial" pitchFamily="34" charset="0"/>
              </a:rPr>
              <a:t>memuriyet</a:t>
            </a:r>
            <a:r>
              <a:rPr lang="en-US" dirty="0">
                <a:cs typeface="Arial" pitchFamily="34" charset="0"/>
              </a:rPr>
              <a:t> </a:t>
            </a:r>
            <a:r>
              <a:rPr lang="en-US" dirty="0" err="1">
                <a:cs typeface="Arial" pitchFamily="34" charset="0"/>
              </a:rPr>
              <a:t>mahallerini</a:t>
            </a:r>
            <a:r>
              <a:rPr lang="en-US" dirty="0">
                <a:cs typeface="Arial" pitchFamily="34" charset="0"/>
              </a:rPr>
              <a:t> </a:t>
            </a:r>
            <a:r>
              <a:rPr lang="en-US" dirty="0" err="1">
                <a:cs typeface="Arial" pitchFamily="34" charset="0"/>
              </a:rPr>
              <a:t>terketmeye</a:t>
            </a:r>
            <a:r>
              <a:rPr lang="en-US" dirty="0">
                <a:cs typeface="Arial" pitchFamily="34" charset="0"/>
              </a:rPr>
              <a:t> </a:t>
            </a:r>
            <a:r>
              <a:rPr lang="en-US" dirty="0" err="1">
                <a:cs typeface="Arial" pitchFamily="34" charset="0"/>
              </a:rPr>
              <a:t>mecbur</a:t>
            </a:r>
            <a:r>
              <a:rPr lang="en-US" dirty="0">
                <a:cs typeface="Arial" pitchFamily="34" charset="0"/>
              </a:rPr>
              <a:t> </a:t>
            </a:r>
            <a:r>
              <a:rPr lang="en-US" dirty="0" err="1">
                <a:cs typeface="Arial" pitchFamily="34" charset="0"/>
              </a:rPr>
              <a:t>olan</a:t>
            </a:r>
            <a:r>
              <a:rPr lang="en-US" dirty="0">
                <a:cs typeface="Arial" pitchFamily="34" charset="0"/>
              </a:rPr>
              <a:t> </a:t>
            </a:r>
            <a:r>
              <a:rPr lang="en-US" dirty="0" err="1">
                <a:cs typeface="Arial" pitchFamily="34" charset="0"/>
              </a:rPr>
              <a:t>memur</a:t>
            </a:r>
            <a:r>
              <a:rPr lang="en-US" dirty="0">
                <a:cs typeface="Arial" pitchFamily="34" charset="0"/>
              </a:rPr>
              <a:t> </a:t>
            </a:r>
            <a:r>
              <a:rPr lang="en-US" dirty="0" err="1">
                <a:cs typeface="Arial" pitchFamily="34" charset="0"/>
              </a:rPr>
              <a:t>ve</a:t>
            </a:r>
            <a:r>
              <a:rPr lang="en-US" dirty="0">
                <a:cs typeface="Arial" pitchFamily="34" charset="0"/>
              </a:rPr>
              <a:t> </a:t>
            </a:r>
            <a:r>
              <a:rPr lang="en-US" dirty="0" err="1">
                <a:cs typeface="Arial" pitchFamily="34" charset="0"/>
              </a:rPr>
              <a:t>hizmetlilerden</a:t>
            </a:r>
            <a:r>
              <a:rPr lang="en-US" dirty="0">
                <a:cs typeface="Arial" pitchFamily="34" charset="0"/>
              </a:rPr>
              <a:t> </a:t>
            </a:r>
            <a:r>
              <a:rPr lang="en-US" dirty="0" err="1">
                <a:cs typeface="Arial" pitchFamily="34" charset="0"/>
              </a:rPr>
              <a:t>kurumlarınca</a:t>
            </a:r>
            <a:r>
              <a:rPr lang="en-US" dirty="0">
                <a:cs typeface="Arial" pitchFamily="34" charset="0"/>
              </a:rPr>
              <a:t> </a:t>
            </a:r>
            <a:r>
              <a:rPr lang="en-US" dirty="0" err="1">
                <a:cs typeface="Arial" pitchFamily="34" charset="0"/>
              </a:rPr>
              <a:t>gösterilen</a:t>
            </a:r>
            <a:r>
              <a:rPr lang="en-US" dirty="0">
                <a:cs typeface="Arial" pitchFamily="34" charset="0"/>
              </a:rPr>
              <a:t> </a:t>
            </a:r>
            <a:r>
              <a:rPr lang="en-US" dirty="0" err="1">
                <a:cs typeface="Arial" pitchFamily="34" charset="0"/>
              </a:rPr>
              <a:t>mahalle</a:t>
            </a:r>
            <a:r>
              <a:rPr lang="en-US" dirty="0">
                <a:cs typeface="Arial" pitchFamily="34" charset="0"/>
              </a:rPr>
              <a:t> </a:t>
            </a:r>
            <a:r>
              <a:rPr lang="en-US" dirty="0" err="1">
                <a:cs typeface="Arial" pitchFamily="34" charset="0"/>
              </a:rPr>
              <a:t>veya</a:t>
            </a:r>
            <a:r>
              <a:rPr lang="en-US" dirty="0">
                <a:cs typeface="Arial" pitchFamily="34" charset="0"/>
              </a:rPr>
              <a:t> </a:t>
            </a:r>
            <a:r>
              <a:rPr lang="en-US" dirty="0" err="1">
                <a:cs typeface="Arial" pitchFamily="34" charset="0"/>
              </a:rPr>
              <a:t>memuriyet</a:t>
            </a:r>
            <a:r>
              <a:rPr lang="en-US" dirty="0">
                <a:cs typeface="Arial" pitchFamily="34" charset="0"/>
              </a:rPr>
              <a:t> </a:t>
            </a:r>
            <a:r>
              <a:rPr lang="en-US" dirty="0" err="1">
                <a:cs typeface="Arial" pitchFamily="34" charset="0"/>
              </a:rPr>
              <a:t>merkezine</a:t>
            </a:r>
            <a:r>
              <a:rPr lang="en-US" dirty="0">
                <a:cs typeface="Arial" pitchFamily="34" charset="0"/>
              </a:rPr>
              <a:t> </a:t>
            </a:r>
            <a:r>
              <a:rPr lang="en-US" dirty="0" err="1">
                <a:cs typeface="Arial" pitchFamily="34" charset="0"/>
              </a:rPr>
              <a:t>en</a:t>
            </a:r>
            <a:r>
              <a:rPr lang="en-US" dirty="0">
                <a:cs typeface="Arial" pitchFamily="34" charset="0"/>
              </a:rPr>
              <a:t> </a:t>
            </a:r>
            <a:r>
              <a:rPr lang="en-US" dirty="0" err="1">
                <a:cs typeface="Arial" pitchFamily="34" charset="0"/>
              </a:rPr>
              <a:t>yakın</a:t>
            </a:r>
            <a:r>
              <a:rPr lang="en-US" dirty="0">
                <a:cs typeface="Arial" pitchFamily="34" charset="0"/>
              </a:rPr>
              <a:t> </a:t>
            </a:r>
            <a:r>
              <a:rPr lang="en-US" dirty="0" err="1">
                <a:cs typeface="Arial" pitchFamily="34" charset="0"/>
              </a:rPr>
              <a:t>il</a:t>
            </a:r>
            <a:r>
              <a:rPr lang="en-US" dirty="0">
                <a:cs typeface="Arial" pitchFamily="34" charset="0"/>
              </a:rPr>
              <a:t> </a:t>
            </a:r>
            <a:r>
              <a:rPr lang="en-US" dirty="0" err="1">
                <a:cs typeface="Arial" pitchFamily="34" charset="0"/>
              </a:rPr>
              <a:t>veya</a:t>
            </a:r>
            <a:r>
              <a:rPr lang="en-US" dirty="0">
                <a:cs typeface="Arial" pitchFamily="34" charset="0"/>
              </a:rPr>
              <a:t> </a:t>
            </a:r>
            <a:r>
              <a:rPr lang="en-US" dirty="0" err="1">
                <a:cs typeface="Arial" pitchFamily="34" charset="0"/>
              </a:rPr>
              <a:t>ilçe</a:t>
            </a:r>
            <a:r>
              <a:rPr lang="en-US" dirty="0">
                <a:cs typeface="Arial" pitchFamily="34" charset="0"/>
              </a:rPr>
              <a:t> </a:t>
            </a:r>
            <a:r>
              <a:rPr lang="en-US" dirty="0" err="1">
                <a:cs typeface="Arial" pitchFamily="34" charset="0"/>
              </a:rPr>
              <a:t>merkezine</a:t>
            </a:r>
            <a:r>
              <a:rPr lang="en-US" dirty="0">
                <a:cs typeface="Arial" pitchFamily="34" charset="0"/>
              </a:rPr>
              <a:t> </a:t>
            </a:r>
            <a:r>
              <a:rPr lang="en-US" dirty="0" err="1">
                <a:cs typeface="Arial" pitchFamily="34" charset="0"/>
              </a:rPr>
              <a:t>gidenlere</a:t>
            </a:r>
            <a:r>
              <a:rPr lang="en-US" dirty="0">
                <a:cs typeface="Arial" pitchFamily="34" charset="0"/>
              </a:rPr>
              <a:t> o </a:t>
            </a:r>
            <a:r>
              <a:rPr lang="en-US" dirty="0" err="1">
                <a:cs typeface="Arial" pitchFamily="34" charset="0"/>
              </a:rPr>
              <a:t>mahallere</a:t>
            </a:r>
            <a:r>
              <a:rPr lang="en-US" dirty="0">
                <a:cs typeface="Arial" pitchFamily="34" charset="0"/>
              </a:rPr>
              <a:t> </a:t>
            </a:r>
            <a:r>
              <a:rPr lang="en-US" dirty="0" err="1">
                <a:cs typeface="Arial" pitchFamily="34" charset="0"/>
              </a:rPr>
              <a:t>kadar</a:t>
            </a:r>
            <a:r>
              <a:rPr lang="en-US" dirty="0">
                <a:cs typeface="Arial" pitchFamily="34" charset="0"/>
              </a:rPr>
              <a:t> </a:t>
            </a:r>
            <a:r>
              <a:rPr lang="en-US" dirty="0" err="1">
                <a:cs typeface="Arial" pitchFamily="34" charset="0"/>
              </a:rPr>
              <a:t>bu</a:t>
            </a:r>
            <a:r>
              <a:rPr lang="en-US" dirty="0">
                <a:cs typeface="Arial" pitchFamily="34" charset="0"/>
              </a:rPr>
              <a:t> </a:t>
            </a:r>
            <a:r>
              <a:rPr lang="en-US" dirty="0" err="1">
                <a:cs typeface="Arial" pitchFamily="34" charset="0"/>
              </a:rPr>
              <a:t>Kanun</a:t>
            </a:r>
            <a:r>
              <a:rPr lang="en-US" dirty="0">
                <a:cs typeface="Arial" pitchFamily="34" charset="0"/>
              </a:rPr>
              <a:t> </a:t>
            </a:r>
            <a:r>
              <a:rPr lang="en-US" dirty="0" err="1">
                <a:cs typeface="Arial" pitchFamily="34" charset="0"/>
              </a:rPr>
              <a:t>hükümleri</a:t>
            </a:r>
            <a:r>
              <a:rPr lang="en-US" dirty="0">
                <a:cs typeface="Arial" pitchFamily="34" charset="0"/>
              </a:rPr>
              <a:t> </a:t>
            </a:r>
            <a:r>
              <a:rPr lang="en-US" dirty="0" err="1">
                <a:cs typeface="Arial" pitchFamily="34" charset="0"/>
              </a:rPr>
              <a:t>gereğince</a:t>
            </a:r>
            <a:r>
              <a:rPr lang="en-US" dirty="0">
                <a:cs typeface="Arial" pitchFamily="34" charset="0"/>
              </a:rPr>
              <a:t> </a:t>
            </a:r>
            <a:r>
              <a:rPr lang="en-US" dirty="0" err="1">
                <a:cs typeface="Arial" pitchFamily="34" charset="0"/>
              </a:rPr>
              <a:t>yol</a:t>
            </a:r>
            <a:r>
              <a:rPr lang="en-US" dirty="0">
                <a:cs typeface="Arial" pitchFamily="34" charset="0"/>
              </a:rPr>
              <a:t> </a:t>
            </a:r>
            <a:r>
              <a:rPr lang="en-US" dirty="0" err="1">
                <a:cs typeface="Arial" pitchFamily="34" charset="0"/>
              </a:rPr>
              <a:t>masrafı</a:t>
            </a:r>
            <a:r>
              <a:rPr lang="en-US" dirty="0">
                <a:cs typeface="Arial" pitchFamily="34" charset="0"/>
              </a:rPr>
              <a:t> </a:t>
            </a:r>
            <a:r>
              <a:rPr lang="en-US" dirty="0" err="1">
                <a:cs typeface="Arial" pitchFamily="34" charset="0"/>
              </a:rPr>
              <a:t>ve</a:t>
            </a:r>
            <a:r>
              <a:rPr lang="en-US" dirty="0">
                <a:cs typeface="Arial" pitchFamily="34" charset="0"/>
              </a:rPr>
              <a:t> </a:t>
            </a:r>
            <a:r>
              <a:rPr lang="en-US" dirty="0" err="1">
                <a:cs typeface="Arial" pitchFamily="34" charset="0"/>
              </a:rPr>
              <a:t>gündelik</a:t>
            </a:r>
            <a:r>
              <a:rPr lang="en-US" dirty="0">
                <a:cs typeface="Arial" pitchFamily="34" charset="0"/>
              </a:rPr>
              <a:t> </a:t>
            </a:r>
            <a:r>
              <a:rPr lang="en-US" dirty="0" err="1">
                <a:cs typeface="Arial" pitchFamily="34" charset="0"/>
              </a:rPr>
              <a:t>verilir</a:t>
            </a:r>
            <a:r>
              <a:rPr lang="en-US" dirty="0">
                <a:cs typeface="Arial" pitchFamily="34" charset="0"/>
              </a:rPr>
              <a:t>. </a:t>
            </a:r>
            <a:r>
              <a:rPr lang="en-US" dirty="0" err="1">
                <a:cs typeface="Arial" pitchFamily="34" charset="0"/>
              </a:rPr>
              <a:t>Ancak</a:t>
            </a:r>
            <a:r>
              <a:rPr lang="en-US" dirty="0">
                <a:cs typeface="Arial" pitchFamily="34" charset="0"/>
              </a:rPr>
              <a:t>, </a:t>
            </a:r>
            <a:r>
              <a:rPr lang="en-US" dirty="0" err="1">
                <a:cs typeface="Arial" pitchFamily="34" charset="0"/>
              </a:rPr>
              <a:t>bunlar</a:t>
            </a:r>
            <a:r>
              <a:rPr lang="en-US" dirty="0">
                <a:cs typeface="Arial" pitchFamily="34" charset="0"/>
              </a:rPr>
              <a:t> </a:t>
            </a:r>
            <a:r>
              <a:rPr lang="en-US" dirty="0" err="1">
                <a:cs typeface="Arial" pitchFamily="34" charset="0"/>
              </a:rPr>
              <a:t>bu</a:t>
            </a:r>
            <a:r>
              <a:rPr lang="en-US" dirty="0">
                <a:cs typeface="Arial" pitchFamily="34" charset="0"/>
              </a:rPr>
              <a:t> </a:t>
            </a:r>
            <a:r>
              <a:rPr lang="en-US" dirty="0" err="1">
                <a:cs typeface="Arial" pitchFamily="34" charset="0"/>
              </a:rPr>
              <a:t>mahallere</a:t>
            </a:r>
            <a:r>
              <a:rPr lang="en-US" dirty="0">
                <a:cs typeface="Arial" pitchFamily="34" charset="0"/>
              </a:rPr>
              <a:t> </a:t>
            </a:r>
            <a:r>
              <a:rPr lang="en-US" dirty="0" err="1">
                <a:cs typeface="Arial" pitchFamily="34" charset="0"/>
              </a:rPr>
              <a:t>aileleri</a:t>
            </a:r>
            <a:r>
              <a:rPr lang="en-US" dirty="0">
                <a:cs typeface="Arial" pitchFamily="34" charset="0"/>
              </a:rPr>
              <a:t> </a:t>
            </a:r>
            <a:r>
              <a:rPr lang="en-US" dirty="0" err="1">
                <a:cs typeface="Arial" pitchFamily="34" charset="0"/>
              </a:rPr>
              <a:t>ile</a:t>
            </a:r>
            <a:r>
              <a:rPr lang="en-US" dirty="0">
                <a:cs typeface="Arial" pitchFamily="34" charset="0"/>
              </a:rPr>
              <a:t> </a:t>
            </a:r>
            <a:r>
              <a:rPr lang="en-US" dirty="0" err="1">
                <a:cs typeface="Arial" pitchFamily="34" charset="0"/>
              </a:rPr>
              <a:t>birlikte</a:t>
            </a:r>
            <a:r>
              <a:rPr lang="en-US" dirty="0">
                <a:cs typeface="Arial" pitchFamily="34" charset="0"/>
              </a:rPr>
              <a:t> </a:t>
            </a:r>
            <a:r>
              <a:rPr lang="en-US" dirty="0" err="1">
                <a:cs typeface="Arial" pitchFamily="34" charset="0"/>
              </a:rPr>
              <a:t>gelmiş</a:t>
            </a:r>
            <a:r>
              <a:rPr lang="en-US" dirty="0">
                <a:cs typeface="Arial" pitchFamily="34" charset="0"/>
              </a:rPr>
              <a:t> </a:t>
            </a:r>
            <a:r>
              <a:rPr lang="en-US" dirty="0" err="1">
                <a:cs typeface="Arial" pitchFamily="34" charset="0"/>
              </a:rPr>
              <a:t>iseler</a:t>
            </a:r>
            <a:r>
              <a:rPr lang="en-US" dirty="0">
                <a:cs typeface="Arial" pitchFamily="34" charset="0"/>
              </a:rPr>
              <a:t> </a:t>
            </a:r>
            <a:r>
              <a:rPr lang="en-US" dirty="0" err="1">
                <a:cs typeface="Arial" pitchFamily="34" charset="0"/>
              </a:rPr>
              <a:t>kendilerine</a:t>
            </a:r>
            <a:r>
              <a:rPr lang="en-US" dirty="0">
                <a:cs typeface="Arial" pitchFamily="34" charset="0"/>
              </a:rPr>
              <a:t> </a:t>
            </a:r>
            <a:r>
              <a:rPr lang="en-US" dirty="0" err="1">
                <a:cs typeface="Arial" pitchFamily="34" charset="0"/>
              </a:rPr>
              <a:t>aile</a:t>
            </a:r>
            <a:r>
              <a:rPr lang="en-US" dirty="0">
                <a:cs typeface="Arial" pitchFamily="34" charset="0"/>
              </a:rPr>
              <a:t> </a:t>
            </a:r>
            <a:r>
              <a:rPr lang="en-US" dirty="0" err="1">
                <a:cs typeface="Arial" pitchFamily="34" charset="0"/>
              </a:rPr>
              <a:t>masrafı</a:t>
            </a:r>
            <a:r>
              <a:rPr lang="en-US" dirty="0">
                <a:cs typeface="Arial" pitchFamily="34" charset="0"/>
              </a:rPr>
              <a:t> </a:t>
            </a:r>
            <a:r>
              <a:rPr lang="en-US" dirty="0" err="1">
                <a:cs typeface="Arial" pitchFamily="34" charset="0"/>
              </a:rPr>
              <a:t>ile</a:t>
            </a:r>
            <a:r>
              <a:rPr lang="en-US" dirty="0">
                <a:cs typeface="Arial" pitchFamily="34" charset="0"/>
              </a:rPr>
              <a:t> </a:t>
            </a:r>
            <a:r>
              <a:rPr lang="en-US" dirty="0" err="1">
                <a:cs typeface="Arial" pitchFamily="34" charset="0"/>
              </a:rPr>
              <a:t>yer</a:t>
            </a:r>
            <a:r>
              <a:rPr lang="en-US" dirty="0">
                <a:cs typeface="Arial" pitchFamily="34" charset="0"/>
              </a:rPr>
              <a:t> </a:t>
            </a:r>
            <a:r>
              <a:rPr lang="en-US" dirty="0" err="1">
                <a:cs typeface="Arial" pitchFamily="34" charset="0"/>
              </a:rPr>
              <a:t>değiştirme</a:t>
            </a:r>
            <a:r>
              <a:rPr lang="en-US" dirty="0">
                <a:cs typeface="Arial" pitchFamily="34" charset="0"/>
              </a:rPr>
              <a:t> </a:t>
            </a:r>
            <a:r>
              <a:rPr lang="en-US" dirty="0" err="1">
                <a:cs typeface="Arial" pitchFamily="34" charset="0"/>
              </a:rPr>
              <a:t>masrafı</a:t>
            </a:r>
            <a:r>
              <a:rPr lang="en-US" dirty="0">
                <a:cs typeface="Arial" pitchFamily="34" charset="0"/>
              </a:rPr>
              <a:t> da </a:t>
            </a:r>
            <a:r>
              <a:rPr lang="en-US" dirty="0" err="1">
                <a:cs typeface="Arial" pitchFamily="34" charset="0"/>
              </a:rPr>
              <a:t>ödenir</a:t>
            </a:r>
            <a:r>
              <a:rPr lang="en-US" dirty="0">
                <a:cs typeface="Arial" pitchFamily="34" charset="0"/>
              </a:rPr>
              <a:t>. </a:t>
            </a:r>
            <a:endParaRPr lang="tr-TR" dirty="0">
              <a:cs typeface="Arial" pitchFamily="34" charset="0"/>
            </a:endParaRPr>
          </a:p>
          <a:p>
            <a:pPr marL="274320" indent="-274320" algn="just">
              <a:buClr>
                <a:schemeClr val="accent3"/>
              </a:buClr>
              <a:buNone/>
              <a:defRPr/>
            </a:pPr>
            <a:r>
              <a:rPr lang="tr-TR" dirty="0">
                <a:cs typeface="Arial" pitchFamily="34" charset="0"/>
              </a:rPr>
              <a:t>	</a:t>
            </a:r>
            <a:r>
              <a:rPr lang="en-US" dirty="0" err="1">
                <a:cs typeface="Arial" pitchFamily="34" charset="0"/>
              </a:rPr>
              <a:t>Bunların</a:t>
            </a:r>
            <a:r>
              <a:rPr lang="en-US" dirty="0">
                <a:cs typeface="Arial" pitchFamily="34" charset="0"/>
              </a:rPr>
              <a:t> </a:t>
            </a:r>
            <a:r>
              <a:rPr lang="en-US" dirty="0" err="1">
                <a:cs typeface="Arial" pitchFamily="34" charset="0"/>
              </a:rPr>
              <a:t>memuriyet</a:t>
            </a:r>
            <a:r>
              <a:rPr lang="en-US" dirty="0">
                <a:cs typeface="Arial" pitchFamily="34" charset="0"/>
              </a:rPr>
              <a:t> </a:t>
            </a:r>
            <a:r>
              <a:rPr lang="en-US" dirty="0" err="1">
                <a:cs typeface="Arial" pitchFamily="34" charset="0"/>
              </a:rPr>
              <a:t>mahallerine</a:t>
            </a:r>
            <a:r>
              <a:rPr lang="en-US" dirty="0">
                <a:cs typeface="Arial" pitchFamily="34" charset="0"/>
              </a:rPr>
              <a:t> </a:t>
            </a:r>
            <a:r>
              <a:rPr lang="en-US" dirty="0" err="1">
                <a:cs typeface="Arial" pitchFamily="34" charset="0"/>
              </a:rPr>
              <a:t>dönüşlerinde</a:t>
            </a:r>
            <a:r>
              <a:rPr lang="en-US" dirty="0">
                <a:cs typeface="Arial" pitchFamily="34" charset="0"/>
              </a:rPr>
              <a:t> </a:t>
            </a:r>
            <a:r>
              <a:rPr lang="en-US" dirty="0" err="1">
                <a:cs typeface="Arial" pitchFamily="34" charset="0"/>
              </a:rPr>
              <a:t>aynı</a:t>
            </a:r>
            <a:r>
              <a:rPr lang="en-US" dirty="0">
                <a:cs typeface="Arial" pitchFamily="34" charset="0"/>
              </a:rPr>
              <a:t> </a:t>
            </a:r>
            <a:r>
              <a:rPr lang="en-US" dirty="0" err="1">
                <a:cs typeface="Arial" pitchFamily="34" charset="0"/>
              </a:rPr>
              <a:t>şekilde</a:t>
            </a:r>
            <a:r>
              <a:rPr lang="en-US" dirty="0">
                <a:cs typeface="Arial" pitchFamily="34" charset="0"/>
              </a:rPr>
              <a:t> </a:t>
            </a:r>
            <a:r>
              <a:rPr lang="en-US" dirty="0" err="1">
                <a:cs typeface="Arial" pitchFamily="34" charset="0"/>
              </a:rPr>
              <a:t>harcırah</a:t>
            </a:r>
            <a:r>
              <a:rPr lang="en-US" dirty="0">
                <a:cs typeface="Arial" pitchFamily="34" charset="0"/>
              </a:rPr>
              <a:t> </a:t>
            </a:r>
            <a:r>
              <a:rPr lang="en-US" dirty="0" err="1" smtClean="0">
                <a:cs typeface="Arial" pitchFamily="34" charset="0"/>
              </a:rPr>
              <a:t>verilir</a:t>
            </a:r>
            <a:r>
              <a:rPr lang="tr-TR" dirty="0" smtClean="0">
                <a:cs typeface="Arial" pitchFamily="34" charset="0"/>
              </a:rPr>
              <a:t>.</a:t>
            </a:r>
            <a:endParaRPr lang="tr-TR" dirty="0"/>
          </a:p>
        </p:txBody>
      </p:sp>
    </p:spTree>
    <p:extLst>
      <p:ext uri="{BB962C8B-B14F-4D97-AF65-F5344CB8AC3E}">
        <p14:creationId xmlns:p14="http://schemas.microsoft.com/office/powerpoint/2010/main" val="42039246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686435"/>
          </a:xfrm>
        </p:spPr>
        <p:txBody>
          <a:bodyPr>
            <a:noAutofit/>
          </a:bodyPr>
          <a:lstStyle/>
          <a:p>
            <a:r>
              <a:rPr lang="tr-TR" dirty="0" smtClean="0">
                <a:latin typeface="+mn-lt"/>
              </a:rPr>
              <a:t>Görevlendirmelerinden Vazgeçilenler </a:t>
            </a:r>
            <a:endParaRPr lang="tr-TR" dirty="0">
              <a:latin typeface="+mn-lt"/>
            </a:endParaRPr>
          </a:p>
        </p:txBody>
      </p:sp>
      <p:sp>
        <p:nvSpPr>
          <p:cNvPr id="3" name="İçerik Yer Tutucusu 2"/>
          <p:cNvSpPr>
            <a:spLocks noGrp="1"/>
          </p:cNvSpPr>
          <p:nvPr>
            <p:ph idx="1"/>
          </p:nvPr>
        </p:nvSpPr>
        <p:spPr>
          <a:xfrm>
            <a:off x="838200" y="1264920"/>
            <a:ext cx="10515600" cy="4678680"/>
          </a:xfrm>
        </p:spPr>
        <p:txBody>
          <a:bodyPr/>
          <a:lstStyle/>
          <a:p>
            <a:pPr marL="274320" indent="-274320" algn="just">
              <a:buClr>
                <a:schemeClr val="accent3"/>
              </a:buClr>
              <a:buNone/>
              <a:defRPr/>
            </a:pPr>
            <a:r>
              <a:rPr lang="tr-TR" dirty="0" smtClean="0"/>
              <a:t>    Sürekli </a:t>
            </a:r>
            <a:r>
              <a:rPr lang="tr-TR" dirty="0"/>
              <a:t>veya geçici bir görev ile bir </a:t>
            </a:r>
            <a:r>
              <a:rPr lang="tr-TR" dirty="0" smtClean="0"/>
              <a:t>yere </a:t>
            </a:r>
            <a:r>
              <a:rPr lang="tr-TR" dirty="0"/>
              <a:t>gönderilmeleri durumu hasıl </a:t>
            </a:r>
            <a:r>
              <a:rPr lang="tr-TR" dirty="0" smtClean="0"/>
              <a:t>olup, gönderilmelerinden </a:t>
            </a:r>
            <a:r>
              <a:rPr lang="tr-TR" dirty="0"/>
              <a:t>vazgeçilenler, harcırah almamış ve hareket etmemişlerse kendilerine bir </a:t>
            </a:r>
            <a:r>
              <a:rPr lang="tr-TR" dirty="0" smtClean="0"/>
              <a:t>ödeme yapılmaz.</a:t>
            </a:r>
            <a:endParaRPr lang="tr-TR" dirty="0"/>
          </a:p>
          <a:p>
            <a:pPr marL="274320" indent="-274320" algn="just">
              <a:buClr>
                <a:schemeClr val="accent3"/>
              </a:buClr>
              <a:buNone/>
              <a:defRPr/>
            </a:pPr>
            <a:r>
              <a:rPr lang="tr-TR" dirty="0"/>
              <a:t>	Ancak, sürekli görev ile bir </a:t>
            </a:r>
            <a:r>
              <a:rPr lang="tr-TR" dirty="0" smtClean="0"/>
              <a:t>yere </a:t>
            </a:r>
            <a:r>
              <a:rPr lang="tr-TR" dirty="0"/>
              <a:t>gönderilmeleri durumu hasıl </a:t>
            </a:r>
            <a:r>
              <a:rPr lang="tr-TR" dirty="0" smtClean="0"/>
              <a:t>olup, </a:t>
            </a:r>
            <a:r>
              <a:rPr lang="tr-TR" dirty="0"/>
              <a:t>harcırahları ödendikten sonra gönderilmelerinden vazgeçilenlere, 6245 sayılı kanuna göre müstahak oldukları yer değiştirme masrafını aşmamak</a:t>
            </a:r>
            <a:r>
              <a:rPr lang="tr-TR" dirty="0">
                <a:solidFill>
                  <a:srgbClr val="FFC000"/>
                </a:solidFill>
              </a:rPr>
              <a:t> </a:t>
            </a:r>
            <a:r>
              <a:rPr lang="tr-TR" dirty="0"/>
              <a:t>şartıyla, harcırah hesabına esas tutulan aylık veya ücretleri tutarının ¼’i nispetinde bir tazminat ödenir. Buna, peşin ödenmiş ve iadesi mümkün olmayan tren, vapur veya uçak bileti ücreti</a:t>
            </a:r>
            <a:r>
              <a:rPr lang="tr-TR" dirty="0">
                <a:solidFill>
                  <a:srgbClr val="FF0000"/>
                </a:solidFill>
              </a:rPr>
              <a:t> </a:t>
            </a:r>
            <a:r>
              <a:rPr lang="tr-TR" dirty="0"/>
              <a:t>gibi yol masrafları da ilave edilir.</a:t>
            </a:r>
          </a:p>
          <a:p>
            <a:endParaRPr lang="tr-TR" dirty="0"/>
          </a:p>
        </p:txBody>
      </p:sp>
    </p:spTree>
    <p:extLst>
      <p:ext uri="{BB962C8B-B14F-4D97-AF65-F5344CB8AC3E}">
        <p14:creationId xmlns:p14="http://schemas.microsoft.com/office/powerpoint/2010/main" val="10739654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823595"/>
          </a:xfrm>
        </p:spPr>
        <p:txBody>
          <a:bodyPr/>
          <a:lstStyle/>
          <a:p>
            <a:r>
              <a:rPr lang="tr-TR" dirty="0">
                <a:latin typeface="+mn-lt"/>
              </a:rPr>
              <a:t>Görevlendirmelerinden Vazgeçilenler </a:t>
            </a:r>
          </a:p>
        </p:txBody>
      </p:sp>
      <p:sp>
        <p:nvSpPr>
          <p:cNvPr id="3" name="İçerik Yer Tutucusu 2"/>
          <p:cNvSpPr>
            <a:spLocks noGrp="1"/>
          </p:cNvSpPr>
          <p:nvPr>
            <p:ph idx="1"/>
          </p:nvPr>
        </p:nvSpPr>
        <p:spPr>
          <a:xfrm>
            <a:off x="838200" y="1432560"/>
            <a:ext cx="10515600" cy="4744403"/>
          </a:xfrm>
        </p:spPr>
        <p:txBody>
          <a:bodyPr/>
          <a:lstStyle/>
          <a:p>
            <a:pPr marL="274320" indent="-274320" algn="just">
              <a:buClr>
                <a:schemeClr val="accent3"/>
              </a:buClr>
              <a:buNone/>
              <a:defRPr/>
            </a:pPr>
            <a:r>
              <a:rPr lang="tr-TR" dirty="0" smtClean="0"/>
              <a:t>   Harcırahlarına </a:t>
            </a:r>
            <a:r>
              <a:rPr lang="tr-TR" dirty="0"/>
              <a:t>mahsuben avans ödenmiş </a:t>
            </a:r>
            <a:r>
              <a:rPr lang="tr-TR" dirty="0" smtClean="0"/>
              <a:t>olup, </a:t>
            </a:r>
            <a:r>
              <a:rPr lang="tr-TR" dirty="0"/>
              <a:t>geçici görev ile bir </a:t>
            </a:r>
            <a:r>
              <a:rPr lang="tr-TR" dirty="0" smtClean="0"/>
              <a:t>yere </a:t>
            </a:r>
            <a:r>
              <a:rPr lang="tr-TR" dirty="0"/>
              <a:t>gönderilmeleri</a:t>
            </a:r>
            <a:r>
              <a:rPr lang="tr-TR" dirty="0">
                <a:solidFill>
                  <a:srgbClr val="FFC000"/>
                </a:solidFill>
              </a:rPr>
              <a:t> </a:t>
            </a:r>
            <a:r>
              <a:rPr lang="tr-TR" dirty="0"/>
              <a:t>hasıl olanlardan, gönderilmelerinden vazgeçilenlere yalnızca peşin ödenmiş ve istirdadı kısmen veya tamamen imkansız olan bilet ücretleri ödenir.</a:t>
            </a:r>
          </a:p>
          <a:p>
            <a:pPr marL="274320" indent="-274320" algn="just">
              <a:buClr>
                <a:schemeClr val="accent3"/>
              </a:buClr>
              <a:buNone/>
              <a:defRPr/>
            </a:pPr>
            <a:r>
              <a:rPr lang="tr-TR" dirty="0"/>
              <a:t>	Hareket ettikten sonra gönderilmelerinden vazgeçilenlere, vazgeçmeye dair emrin kendilerine tebliğ edildiği mahalle</a:t>
            </a:r>
            <a:r>
              <a:rPr lang="tr-TR" dirty="0">
                <a:solidFill>
                  <a:srgbClr val="FFFF00"/>
                </a:solidFill>
              </a:rPr>
              <a:t> </a:t>
            </a:r>
            <a:r>
              <a:rPr lang="tr-TR" dirty="0"/>
              <a:t>ve oradan da asıl görev yerlerine veya başka bir yere tayin edildilerse bu son</a:t>
            </a:r>
            <a:r>
              <a:rPr lang="tr-TR" dirty="0">
                <a:solidFill>
                  <a:srgbClr val="FFFF00"/>
                </a:solidFill>
              </a:rPr>
              <a:t> </a:t>
            </a:r>
            <a:r>
              <a:rPr lang="tr-TR" dirty="0"/>
              <a:t>mahalle kadar hesaplanacak harcırahları kendilerine ödenir. Buna, bilet ücretleri de eklenir.</a:t>
            </a:r>
            <a:endParaRPr lang="tr-TR" sz="1800" dirty="0"/>
          </a:p>
          <a:p>
            <a:endParaRPr lang="tr-TR" dirty="0"/>
          </a:p>
        </p:txBody>
      </p:sp>
    </p:spTree>
    <p:extLst>
      <p:ext uri="{BB962C8B-B14F-4D97-AF65-F5344CB8AC3E}">
        <p14:creationId xmlns:p14="http://schemas.microsoft.com/office/powerpoint/2010/main" val="14181239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Seyahat Günlerine İlişkin Yevmiyeler</a:t>
            </a:r>
            <a:endParaRPr lang="tr-TR" dirty="0"/>
          </a:p>
        </p:txBody>
      </p:sp>
      <p:sp>
        <p:nvSpPr>
          <p:cNvPr id="3" name="İçerik Yer Tutucusu 2"/>
          <p:cNvSpPr>
            <a:spLocks noGrp="1"/>
          </p:cNvSpPr>
          <p:nvPr>
            <p:ph idx="1"/>
          </p:nvPr>
        </p:nvSpPr>
        <p:spPr/>
        <p:txBody>
          <a:bodyPr/>
          <a:lstStyle/>
          <a:p>
            <a:pPr algn="just"/>
            <a:r>
              <a:rPr lang="tr-TR" dirty="0"/>
              <a:t>Seyahat günlerine ait yevmiyeler, seyahat edilen vasıtanın hareket saatinden gidilecek yere varış saatine kadar geçen her 24 saat için bir gün esas alınır</a:t>
            </a:r>
            <a:r>
              <a:rPr lang="tr-TR" dirty="0" smtClean="0"/>
              <a:t>. Bu </a:t>
            </a:r>
            <a:r>
              <a:rPr lang="tr-TR" dirty="0"/>
              <a:t>süreden az devam eden seyahatler bir gün itibar </a:t>
            </a:r>
            <a:r>
              <a:rPr lang="tr-TR" dirty="0" smtClean="0"/>
              <a:t>olunur.</a:t>
            </a:r>
            <a:endParaRPr lang="tr-TR" dirty="0"/>
          </a:p>
          <a:p>
            <a:r>
              <a:rPr lang="tr-TR" dirty="0" smtClean="0"/>
              <a:t>Seyahat </a:t>
            </a:r>
            <a:r>
              <a:rPr lang="tr-TR" dirty="0"/>
              <a:t>müddetinin her 24 saati aşan kesri tam gün sayılır.</a:t>
            </a:r>
          </a:p>
          <a:p>
            <a:endParaRPr lang="tr-TR" dirty="0"/>
          </a:p>
        </p:txBody>
      </p:sp>
    </p:spTree>
    <p:extLst>
      <p:ext uri="{BB962C8B-B14F-4D97-AF65-F5344CB8AC3E}">
        <p14:creationId xmlns:p14="http://schemas.microsoft.com/office/powerpoint/2010/main" val="320344632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mn-lt"/>
              </a:rPr>
              <a:t>Sürekli Görev Harcırahı</a:t>
            </a:r>
            <a:endParaRPr lang="tr-TR" dirty="0">
              <a:latin typeface="+mn-lt"/>
            </a:endParaRPr>
          </a:p>
        </p:txBody>
      </p:sp>
      <p:sp>
        <p:nvSpPr>
          <p:cNvPr id="3" name="İçerik Yer Tutucusu 2"/>
          <p:cNvSpPr>
            <a:spLocks noGrp="1"/>
          </p:cNvSpPr>
          <p:nvPr>
            <p:ph idx="1"/>
          </p:nvPr>
        </p:nvSpPr>
        <p:spPr/>
        <p:txBody>
          <a:bodyPr>
            <a:normAutofit/>
          </a:bodyPr>
          <a:lstStyle/>
          <a:p>
            <a:pPr algn="just"/>
            <a:r>
              <a:rPr lang="tr-TR" dirty="0" smtClean="0"/>
              <a:t>Sürekli </a:t>
            </a:r>
            <a:r>
              <a:rPr lang="tr-TR" dirty="0"/>
              <a:t>görev yolluğu, yurt içinde veya yurt dışında sürekli bir göreve naklen </a:t>
            </a:r>
            <a:r>
              <a:rPr lang="tr-TR" dirty="0" smtClean="0"/>
              <a:t>atanan memur ve hizmetlilere </a:t>
            </a:r>
            <a:r>
              <a:rPr lang="tr-TR" dirty="0"/>
              <a:t>eski görev mahallinden yeni görev yerlerine gitmelerine ve aynı zamanda kendilerine ve ailelerine ait ev eşyalarının taşıtılmasına ilişkin giderlere karşılık verilmektedir. </a:t>
            </a:r>
          </a:p>
          <a:p>
            <a:pPr algn="just"/>
            <a:r>
              <a:rPr lang="tr-TR" dirty="0" smtClean="0"/>
              <a:t>Memurun </a:t>
            </a:r>
            <a:r>
              <a:rPr lang="tr-TR" dirty="0"/>
              <a:t>harcıraha hak kazanan aile efradından sadece yeni ikamet mahalline götüreceği kimseler için harcırah ödenmesi mümkündür. </a:t>
            </a:r>
          </a:p>
          <a:p>
            <a:pPr algn="just"/>
            <a:r>
              <a:rPr lang="tr-TR" dirty="0" smtClean="0"/>
              <a:t>Yurt </a:t>
            </a:r>
            <a:r>
              <a:rPr lang="tr-TR" dirty="0"/>
              <a:t>içinde veya yurt dışında sürekli bir göreve naklen atananlara sürekli görev yolluğu olarak yol gideri, yol gündeliği, aile gideri ve yer değiştirme gideri ödenir. </a:t>
            </a:r>
          </a:p>
          <a:p>
            <a:endParaRPr lang="tr-TR" dirty="0"/>
          </a:p>
        </p:txBody>
      </p:sp>
    </p:spTree>
    <p:extLst>
      <p:ext uri="{BB962C8B-B14F-4D97-AF65-F5344CB8AC3E}">
        <p14:creationId xmlns:p14="http://schemas.microsoft.com/office/powerpoint/2010/main" val="192430732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mn-lt"/>
              </a:rPr>
              <a:t>Yer Değiştirme Masrafı</a:t>
            </a:r>
            <a:endParaRPr lang="tr-TR" dirty="0">
              <a:latin typeface="+mn-lt"/>
            </a:endParaRPr>
          </a:p>
        </p:txBody>
      </p:sp>
      <p:sp>
        <p:nvSpPr>
          <p:cNvPr id="3" name="İçerik Yer Tutucusu 2"/>
          <p:cNvSpPr>
            <a:spLocks noGrp="1"/>
          </p:cNvSpPr>
          <p:nvPr>
            <p:ph idx="1"/>
          </p:nvPr>
        </p:nvSpPr>
        <p:spPr/>
        <p:txBody>
          <a:bodyPr>
            <a:normAutofit lnSpcReduction="10000"/>
          </a:bodyPr>
          <a:lstStyle/>
          <a:p>
            <a:pPr fontAlgn="base"/>
            <a:r>
              <a:rPr lang="tr-TR" dirty="0"/>
              <a:t>Yurtiçinde yer değiştirme gideri memur veya hizmetlinin;​</a:t>
            </a:r>
          </a:p>
          <a:p>
            <a:pPr fontAlgn="base"/>
            <a:r>
              <a:rPr lang="tr-TR" dirty="0"/>
              <a:t>Kendisi için yurtiçi gündeliğinin yirmi katı</a:t>
            </a:r>
            <a:r>
              <a:rPr lang="tr-TR" dirty="0" smtClean="0"/>
              <a:t>,​</a:t>
            </a:r>
            <a:endParaRPr lang="tr-TR" dirty="0"/>
          </a:p>
          <a:p>
            <a:pPr fontAlgn="base"/>
            <a:r>
              <a:rPr lang="tr-TR" dirty="0"/>
              <a:t>Harcıraha </a:t>
            </a:r>
            <a:r>
              <a:rPr lang="tr-TR" dirty="0" err="1"/>
              <a:t>müstehak</a:t>
            </a:r>
            <a:r>
              <a:rPr lang="tr-TR" dirty="0"/>
              <a:t> aile fertlerinin her biri için yurtiçi gündeliğinin on katı (Bu miktar yurtiçi gündeliğinin kırk katını aşamaz</a:t>
            </a:r>
            <a:r>
              <a:rPr lang="tr-TR" dirty="0" smtClean="0"/>
              <a:t>) </a:t>
            </a:r>
            <a:endParaRPr lang="tr-TR" dirty="0"/>
          </a:p>
          <a:p>
            <a:pPr algn="just" fontAlgn="base"/>
            <a:r>
              <a:rPr lang="tr-TR" dirty="0"/>
              <a:t>Her kilometre veya </a:t>
            </a:r>
            <a:r>
              <a:rPr lang="tr-TR" dirty="0" err="1"/>
              <a:t>denizmili</a:t>
            </a:r>
            <a:r>
              <a:rPr lang="tr-TR" dirty="0"/>
              <a:t> başına, yalnız kendisi için yurtiçi gündeliğinin yüzde beşi olarak hesaplanır. (değişken unsur)</a:t>
            </a:r>
            <a:r>
              <a:rPr lang="tr-TR" dirty="0" smtClean="0"/>
              <a:t>​</a:t>
            </a:r>
          </a:p>
          <a:p>
            <a:pPr algn="just" fontAlgn="base"/>
            <a:r>
              <a:rPr lang="tr-TR" dirty="0"/>
              <a:t>Bu maddeye göre harcıraha </a:t>
            </a:r>
            <a:r>
              <a:rPr lang="tr-TR" dirty="0" err="1"/>
              <a:t>müstehak</a:t>
            </a:r>
            <a:r>
              <a:rPr lang="tr-TR" dirty="0"/>
              <a:t> memur veya hizmetlinin eski görev mahallinden yeni görev mahalline atanan memur veya hizmetli eşine yapılacak yer değiştirme giderinin değişken unsuru olarak  hesaplanacak miktarın yarısı ödenir. ​</a:t>
            </a:r>
          </a:p>
          <a:p>
            <a:pPr fontAlgn="base"/>
            <a:endParaRPr lang="tr-TR" dirty="0"/>
          </a:p>
        </p:txBody>
      </p:sp>
    </p:spTree>
    <p:extLst>
      <p:ext uri="{BB962C8B-B14F-4D97-AF65-F5344CB8AC3E}">
        <p14:creationId xmlns:p14="http://schemas.microsoft.com/office/powerpoint/2010/main" val="35727625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mn-lt"/>
              </a:rPr>
              <a:t>Yer Değiştirme Masrafı</a:t>
            </a:r>
            <a:endParaRPr lang="tr-TR" dirty="0">
              <a:latin typeface="+mn-lt"/>
            </a:endParaRPr>
          </a:p>
        </p:txBody>
      </p:sp>
      <p:sp>
        <p:nvSpPr>
          <p:cNvPr id="3" name="İçerik Yer Tutucusu 2"/>
          <p:cNvSpPr>
            <a:spLocks noGrp="1"/>
          </p:cNvSpPr>
          <p:nvPr>
            <p:ph idx="1"/>
          </p:nvPr>
        </p:nvSpPr>
        <p:spPr/>
        <p:txBody>
          <a:bodyPr/>
          <a:lstStyle/>
          <a:p>
            <a:pPr fontAlgn="base"/>
            <a:r>
              <a:rPr lang="tr-TR" dirty="0"/>
              <a:t>Eşlerden birine yer değiştirme giderinin değişken unsurunun yarısının ödenmesi sadece aynı yerde görev yapan eşlerin her ikisinin de aynı yere atanmaları halinde </a:t>
            </a:r>
            <a:r>
              <a:rPr lang="tr-TR" dirty="0" smtClean="0"/>
              <a:t>uygulanmaktadır.</a:t>
            </a:r>
            <a:r>
              <a:rPr lang="tr-TR" dirty="0"/>
              <a:t>​</a:t>
            </a:r>
          </a:p>
          <a:p>
            <a:pPr fontAlgn="base"/>
            <a:r>
              <a:rPr lang="tr-TR" dirty="0"/>
              <a:t>Eşlerin aynı yerden aynı yere atanmaları farklı zamanlarda (altı ay, bir yıl..)</a:t>
            </a:r>
            <a:r>
              <a:rPr lang="tr-TR" dirty="0" smtClean="0"/>
              <a:t>​ olmuş olsa da </a:t>
            </a:r>
            <a:r>
              <a:rPr lang="tr-TR" dirty="0"/>
              <a:t>uygulama aynı olacaktır.​</a:t>
            </a:r>
          </a:p>
          <a:p>
            <a:endParaRPr lang="tr-TR" dirty="0"/>
          </a:p>
        </p:txBody>
      </p:sp>
    </p:spTree>
    <p:extLst>
      <p:ext uri="{BB962C8B-B14F-4D97-AF65-F5344CB8AC3E}">
        <p14:creationId xmlns:p14="http://schemas.microsoft.com/office/powerpoint/2010/main" val="4389495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589032"/>
          </a:xfrm>
        </p:spPr>
        <p:txBody>
          <a:bodyPr>
            <a:normAutofit fontScale="90000"/>
          </a:bodyPr>
          <a:lstStyle/>
          <a:p>
            <a:r>
              <a:rPr lang="tr-TR" dirty="0" smtClean="0">
                <a:latin typeface="+mn-lt"/>
              </a:rPr>
              <a:t>Sürekli Görev Harcırahı Örnek Hesaplama</a:t>
            </a:r>
            <a:endParaRPr lang="tr-TR" dirty="0">
              <a:latin typeface="+mn-lt"/>
            </a:endParaRPr>
          </a:p>
        </p:txBody>
      </p:sp>
      <p:sp>
        <p:nvSpPr>
          <p:cNvPr id="3" name="İçerik Yer Tutucusu 2"/>
          <p:cNvSpPr>
            <a:spLocks noGrp="1"/>
          </p:cNvSpPr>
          <p:nvPr>
            <p:ph idx="1"/>
          </p:nvPr>
        </p:nvSpPr>
        <p:spPr>
          <a:xfrm>
            <a:off x="838200" y="1331842"/>
            <a:ext cx="10515600" cy="5387009"/>
          </a:xfrm>
        </p:spPr>
        <p:txBody>
          <a:bodyPr>
            <a:normAutofit fontScale="70000" lnSpcReduction="20000"/>
          </a:bodyPr>
          <a:lstStyle/>
          <a:p>
            <a:pPr algn="just"/>
            <a:r>
              <a:rPr lang="tr-TR" dirty="0" err="1" smtClean="0"/>
              <a:t>Ankarada</a:t>
            </a:r>
            <a:r>
              <a:rPr lang="tr-TR" dirty="0" smtClean="0"/>
              <a:t> </a:t>
            </a:r>
            <a:r>
              <a:rPr lang="tr-TR" dirty="0"/>
              <a:t>görevli olan evli, 5 çocuklu, eşi 5</a:t>
            </a:r>
            <a:r>
              <a:rPr lang="tr-TR" dirty="0" smtClean="0"/>
              <a:t>. </a:t>
            </a:r>
            <a:r>
              <a:rPr lang="tr-TR" dirty="0"/>
              <a:t>derecede memur olarak çalışan </a:t>
            </a:r>
            <a:r>
              <a:rPr lang="tr-TR" dirty="0" smtClean="0"/>
              <a:t>ve kendisi 3. </a:t>
            </a:r>
            <a:r>
              <a:rPr lang="tr-TR" dirty="0"/>
              <a:t>derecede bulunan bir </a:t>
            </a:r>
            <a:r>
              <a:rPr lang="tr-TR" dirty="0" smtClean="0"/>
              <a:t>Memur,  1. </a:t>
            </a:r>
            <a:r>
              <a:rPr lang="tr-TR" dirty="0"/>
              <a:t>dereceli </a:t>
            </a:r>
            <a:r>
              <a:rPr lang="tr-TR" dirty="0" smtClean="0"/>
              <a:t>Fakülte Sekreteri olarak Samsuna </a:t>
            </a:r>
            <a:r>
              <a:rPr lang="tr-TR" dirty="0"/>
              <a:t>atanıyor. M</a:t>
            </a:r>
            <a:r>
              <a:rPr lang="tr-TR" dirty="0" smtClean="0"/>
              <a:t>emurun </a:t>
            </a:r>
            <a:r>
              <a:rPr lang="tr-TR" dirty="0"/>
              <a:t>kendisine ve eşine ödenecek sürekli görev </a:t>
            </a:r>
            <a:r>
              <a:rPr lang="tr-TR" dirty="0" smtClean="0"/>
              <a:t>harcırahı   </a:t>
            </a:r>
            <a:endParaRPr lang="tr-TR" dirty="0"/>
          </a:p>
          <a:p>
            <a:r>
              <a:rPr lang="tr-TR" dirty="0"/>
              <a:t>VERİLER: </a:t>
            </a:r>
          </a:p>
          <a:p>
            <a:r>
              <a:rPr lang="tr-TR" dirty="0"/>
              <a:t>Gündelik : </a:t>
            </a:r>
          </a:p>
          <a:p>
            <a:r>
              <a:rPr lang="tr-TR" dirty="0" smtClean="0"/>
              <a:t>5. </a:t>
            </a:r>
            <a:r>
              <a:rPr lang="tr-TR" dirty="0"/>
              <a:t>derece : </a:t>
            </a:r>
            <a:r>
              <a:rPr lang="tr-TR" dirty="0" smtClean="0"/>
              <a:t>34,18 </a:t>
            </a:r>
            <a:r>
              <a:rPr lang="tr-TR" dirty="0"/>
              <a:t>TL. </a:t>
            </a:r>
          </a:p>
          <a:p>
            <a:r>
              <a:rPr lang="tr-TR" dirty="0"/>
              <a:t>3</a:t>
            </a:r>
            <a:r>
              <a:rPr lang="tr-TR" dirty="0" smtClean="0"/>
              <a:t>. derece </a:t>
            </a:r>
            <a:r>
              <a:rPr lang="tr-TR" dirty="0"/>
              <a:t>: </a:t>
            </a:r>
            <a:r>
              <a:rPr lang="tr-TR" dirty="0" smtClean="0"/>
              <a:t>35.24 </a:t>
            </a:r>
            <a:r>
              <a:rPr lang="tr-TR" dirty="0"/>
              <a:t>TL </a:t>
            </a:r>
          </a:p>
          <a:p>
            <a:r>
              <a:rPr lang="tr-TR" dirty="0"/>
              <a:t>1</a:t>
            </a:r>
            <a:r>
              <a:rPr lang="tr-TR" dirty="0" smtClean="0"/>
              <a:t>. derece : 40.05 </a:t>
            </a:r>
            <a:r>
              <a:rPr lang="tr-TR" dirty="0"/>
              <a:t>TL </a:t>
            </a:r>
            <a:r>
              <a:rPr lang="tr-TR" dirty="0" smtClean="0"/>
              <a:t> (Ek göstergesi 3000 puan) </a:t>
            </a:r>
            <a:endParaRPr lang="tr-TR" dirty="0"/>
          </a:p>
          <a:p>
            <a:r>
              <a:rPr lang="it-IT" dirty="0"/>
              <a:t>Yol Gideri </a:t>
            </a:r>
            <a:r>
              <a:rPr lang="it-IT" dirty="0" smtClean="0"/>
              <a:t>(</a:t>
            </a:r>
            <a:r>
              <a:rPr lang="tr-TR" dirty="0" smtClean="0"/>
              <a:t>Ankara</a:t>
            </a:r>
            <a:r>
              <a:rPr lang="it-IT" dirty="0" smtClean="0"/>
              <a:t>-</a:t>
            </a:r>
            <a:r>
              <a:rPr lang="tr-TR" dirty="0" smtClean="0"/>
              <a:t>Samsun</a:t>
            </a:r>
            <a:r>
              <a:rPr lang="it-IT" dirty="0" smtClean="0"/>
              <a:t>) </a:t>
            </a:r>
            <a:r>
              <a:rPr lang="it-IT" dirty="0"/>
              <a:t>: </a:t>
            </a:r>
            <a:r>
              <a:rPr lang="tr-TR" dirty="0" smtClean="0"/>
              <a:t>45</a:t>
            </a:r>
            <a:r>
              <a:rPr lang="it-IT" dirty="0" smtClean="0"/>
              <a:t>.00 </a:t>
            </a:r>
            <a:r>
              <a:rPr lang="it-IT" dirty="0"/>
              <a:t>TL. </a:t>
            </a:r>
          </a:p>
          <a:p>
            <a:r>
              <a:rPr lang="tr-TR" dirty="0"/>
              <a:t>Km. </a:t>
            </a:r>
            <a:r>
              <a:rPr lang="tr-TR" dirty="0" smtClean="0"/>
              <a:t>(Ankara-Samsun) </a:t>
            </a:r>
            <a:r>
              <a:rPr lang="tr-TR" dirty="0"/>
              <a:t>: </a:t>
            </a:r>
            <a:r>
              <a:rPr lang="tr-TR" dirty="0" smtClean="0"/>
              <a:t>414 </a:t>
            </a:r>
            <a:r>
              <a:rPr lang="tr-TR" dirty="0"/>
              <a:t>km. </a:t>
            </a:r>
          </a:p>
          <a:p>
            <a:r>
              <a:rPr lang="tr-TR" b="1" dirty="0"/>
              <a:t>Kendisi için: </a:t>
            </a:r>
          </a:p>
          <a:p>
            <a:r>
              <a:rPr lang="it-IT" dirty="0"/>
              <a:t>1-Yol Gideri </a:t>
            </a:r>
            <a:r>
              <a:rPr lang="it-IT" dirty="0" smtClean="0"/>
              <a:t>(</a:t>
            </a:r>
            <a:r>
              <a:rPr lang="tr-TR" dirty="0" smtClean="0"/>
              <a:t>Ankara</a:t>
            </a:r>
            <a:r>
              <a:rPr lang="it-IT" dirty="0" smtClean="0"/>
              <a:t>-</a:t>
            </a:r>
            <a:r>
              <a:rPr lang="tr-TR" dirty="0" smtClean="0"/>
              <a:t>Samsun</a:t>
            </a:r>
            <a:r>
              <a:rPr lang="it-IT" dirty="0" smtClean="0"/>
              <a:t>) </a:t>
            </a:r>
            <a:r>
              <a:rPr lang="it-IT" dirty="0"/>
              <a:t>: </a:t>
            </a:r>
            <a:r>
              <a:rPr lang="tr-TR" dirty="0" smtClean="0"/>
              <a:t>45</a:t>
            </a:r>
            <a:r>
              <a:rPr lang="it-IT" dirty="0" smtClean="0"/>
              <a:t>.00 </a:t>
            </a:r>
            <a:r>
              <a:rPr lang="it-IT" dirty="0"/>
              <a:t>TL. </a:t>
            </a:r>
          </a:p>
          <a:p>
            <a:r>
              <a:rPr lang="tr-TR" dirty="0"/>
              <a:t>2-Yol Gündeliği : </a:t>
            </a:r>
            <a:r>
              <a:rPr lang="tr-TR" dirty="0" smtClean="0"/>
              <a:t>40.05 </a:t>
            </a:r>
            <a:r>
              <a:rPr lang="tr-TR" dirty="0"/>
              <a:t>TL. </a:t>
            </a:r>
          </a:p>
          <a:p>
            <a:r>
              <a:rPr lang="tr-TR" dirty="0"/>
              <a:t>3-Yer değiştirme gideri: </a:t>
            </a:r>
          </a:p>
          <a:p>
            <a:r>
              <a:rPr lang="fr-FR" dirty="0"/>
              <a:t>a)</a:t>
            </a:r>
            <a:r>
              <a:rPr lang="fr-FR" dirty="0" err="1"/>
              <a:t>Sabit</a:t>
            </a:r>
            <a:r>
              <a:rPr lang="fr-FR" dirty="0"/>
              <a:t> </a:t>
            </a:r>
            <a:r>
              <a:rPr lang="fr-FR" dirty="0" err="1"/>
              <a:t>unsur</a:t>
            </a:r>
            <a:r>
              <a:rPr lang="fr-FR" dirty="0"/>
              <a:t> </a:t>
            </a:r>
            <a:r>
              <a:rPr lang="fr-FR" dirty="0" smtClean="0"/>
              <a:t>:</a:t>
            </a:r>
            <a:r>
              <a:rPr lang="tr-TR" dirty="0" smtClean="0"/>
              <a:t>40</a:t>
            </a:r>
            <a:r>
              <a:rPr lang="fr-FR" dirty="0" smtClean="0"/>
              <a:t>.0</a:t>
            </a:r>
            <a:r>
              <a:rPr lang="tr-TR" dirty="0" smtClean="0"/>
              <a:t>5</a:t>
            </a:r>
            <a:r>
              <a:rPr lang="fr-FR" dirty="0" smtClean="0"/>
              <a:t>x20 </a:t>
            </a:r>
            <a:r>
              <a:rPr lang="fr-FR" dirty="0"/>
              <a:t>= </a:t>
            </a:r>
            <a:r>
              <a:rPr lang="tr-TR" dirty="0" smtClean="0"/>
              <a:t>801</a:t>
            </a:r>
            <a:r>
              <a:rPr lang="fr-FR" dirty="0" smtClean="0"/>
              <a:t>.00 </a:t>
            </a:r>
            <a:r>
              <a:rPr lang="fr-FR" dirty="0"/>
              <a:t>TL. </a:t>
            </a:r>
          </a:p>
          <a:p>
            <a:r>
              <a:rPr lang="de-DE" dirty="0"/>
              <a:t>b)</a:t>
            </a:r>
            <a:r>
              <a:rPr lang="de-DE" dirty="0" err="1"/>
              <a:t>Değişken</a:t>
            </a:r>
            <a:r>
              <a:rPr lang="de-DE" dirty="0"/>
              <a:t> </a:t>
            </a:r>
            <a:r>
              <a:rPr lang="de-DE" dirty="0" err="1"/>
              <a:t>unsur</a:t>
            </a:r>
            <a:r>
              <a:rPr lang="de-DE" dirty="0"/>
              <a:t> </a:t>
            </a:r>
            <a:r>
              <a:rPr lang="de-DE" dirty="0" smtClean="0"/>
              <a:t>:</a:t>
            </a:r>
            <a:r>
              <a:rPr lang="tr-TR" dirty="0" smtClean="0"/>
              <a:t>40</a:t>
            </a:r>
            <a:r>
              <a:rPr lang="de-DE" dirty="0" smtClean="0"/>
              <a:t>.0</a:t>
            </a:r>
            <a:r>
              <a:rPr lang="tr-TR" dirty="0" smtClean="0"/>
              <a:t>5</a:t>
            </a:r>
            <a:r>
              <a:rPr lang="de-DE" dirty="0" smtClean="0"/>
              <a:t>x</a:t>
            </a:r>
            <a:r>
              <a:rPr lang="tr-TR" dirty="0" smtClean="0"/>
              <a:t>414</a:t>
            </a:r>
            <a:r>
              <a:rPr lang="de-DE" dirty="0" smtClean="0"/>
              <a:t>x0.05 </a:t>
            </a:r>
            <a:r>
              <a:rPr lang="de-DE" dirty="0"/>
              <a:t>= </a:t>
            </a:r>
            <a:r>
              <a:rPr lang="tr-TR" dirty="0" smtClean="0"/>
              <a:t>829,04</a:t>
            </a:r>
            <a:r>
              <a:rPr lang="de-DE" dirty="0" smtClean="0"/>
              <a:t> </a:t>
            </a:r>
            <a:r>
              <a:rPr lang="de-DE" dirty="0"/>
              <a:t>TL </a:t>
            </a:r>
            <a:endParaRPr lang="tr-TR" dirty="0"/>
          </a:p>
        </p:txBody>
      </p:sp>
    </p:spTree>
    <p:extLst>
      <p:ext uri="{BB962C8B-B14F-4D97-AF65-F5344CB8AC3E}">
        <p14:creationId xmlns:p14="http://schemas.microsoft.com/office/powerpoint/2010/main" val="4022653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mn-lt"/>
              </a:rPr>
              <a:t>Harcırah Ödemesi Nedir ?</a:t>
            </a:r>
            <a:endParaRPr lang="tr-TR" dirty="0">
              <a:latin typeface="+mn-lt"/>
            </a:endParaRPr>
          </a:p>
        </p:txBody>
      </p:sp>
      <p:sp>
        <p:nvSpPr>
          <p:cNvPr id="3" name="İçerik Yer Tutucusu 2"/>
          <p:cNvSpPr>
            <a:spLocks noGrp="1"/>
          </p:cNvSpPr>
          <p:nvPr>
            <p:ph idx="1"/>
          </p:nvPr>
        </p:nvSpPr>
        <p:spPr/>
        <p:txBody>
          <a:bodyPr>
            <a:normAutofit/>
          </a:bodyPr>
          <a:lstStyle/>
          <a:p>
            <a:pPr algn="just"/>
            <a:r>
              <a:rPr lang="tr-TR" dirty="0" smtClean="0"/>
              <a:t>6245 sayılı Harcırah Kanunu kapsamındaki genel</a:t>
            </a:r>
            <a:r>
              <a:rPr lang="tr-TR" dirty="0"/>
              <a:t>, katma ve </a:t>
            </a:r>
            <a:r>
              <a:rPr lang="tr-TR" b="1" dirty="0"/>
              <a:t>özel bütçeli idarelerde</a:t>
            </a:r>
            <a:r>
              <a:rPr lang="tr-TR" dirty="0"/>
              <a:t>, </a:t>
            </a:r>
            <a:r>
              <a:rPr lang="tr-TR" b="1" dirty="0"/>
              <a:t>bunlara bağlı </a:t>
            </a:r>
            <a:r>
              <a:rPr lang="tr-TR" dirty="0"/>
              <a:t>sabit ve </a:t>
            </a:r>
            <a:r>
              <a:rPr lang="tr-TR" b="1" dirty="0"/>
              <a:t>döner sermayeli kurumlarda</a:t>
            </a:r>
            <a:r>
              <a:rPr lang="tr-TR" dirty="0"/>
              <a:t>, özel kanunlarla kurulmuş banka ve teşekküllerde harcırah ödenmesini </a:t>
            </a:r>
            <a:r>
              <a:rPr lang="tr-TR" dirty="0" smtClean="0"/>
              <a:t>gerektiren bir </a:t>
            </a:r>
            <a:r>
              <a:rPr lang="tr-TR" dirty="0"/>
              <a:t>hizmet yapılması hâllerinde uygulanacak kuralları içeren bir gider kanunu olan 6245 sayılı </a:t>
            </a:r>
            <a:r>
              <a:rPr lang="tr-TR" dirty="0" smtClean="0"/>
              <a:t>Kanuna </a:t>
            </a:r>
            <a:r>
              <a:rPr lang="tr-TR" dirty="0"/>
              <a:t>göre harcırah (yolluk) ödemesi, kamu hizmetinin gerektirdiği durumlarda, bu hizmet için görevlendirilen kişilerin katlanacakları giderleri karşılamak üzere yapılan parasal bir idari işlemdir. Başka bir deyişle, görevlendirilen kişilere, katlandıkları zorunlu giderlerin karşılığı olarak yapılan bir ödemedir. </a:t>
            </a:r>
            <a:endParaRPr lang="tr-TR" dirty="0" smtClean="0"/>
          </a:p>
          <a:p>
            <a:pPr algn="just"/>
            <a:endParaRPr lang="tr-TR" dirty="0"/>
          </a:p>
          <a:p>
            <a:pPr algn="just"/>
            <a:endParaRPr lang="tr-TR" dirty="0" smtClean="0"/>
          </a:p>
          <a:p>
            <a:pPr algn="just"/>
            <a:endParaRPr lang="tr-TR" dirty="0"/>
          </a:p>
          <a:p>
            <a:endParaRPr lang="tr-TR" dirty="0"/>
          </a:p>
        </p:txBody>
      </p:sp>
    </p:spTree>
    <p:extLst>
      <p:ext uri="{BB962C8B-B14F-4D97-AF65-F5344CB8AC3E}">
        <p14:creationId xmlns:p14="http://schemas.microsoft.com/office/powerpoint/2010/main" val="276642330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960755"/>
          </a:xfrm>
        </p:spPr>
        <p:txBody>
          <a:bodyPr/>
          <a:lstStyle/>
          <a:p>
            <a:r>
              <a:rPr lang="tr-TR" dirty="0" smtClean="0">
                <a:latin typeface="+mn-lt"/>
              </a:rPr>
              <a:t>Sürekli Görev Harcırahı Örnek Hesaplama</a:t>
            </a:r>
            <a:endParaRPr lang="tr-TR" dirty="0">
              <a:latin typeface="+mn-lt"/>
            </a:endParaRPr>
          </a:p>
        </p:txBody>
      </p:sp>
      <p:sp>
        <p:nvSpPr>
          <p:cNvPr id="3" name="İçerik Yer Tutucusu 2"/>
          <p:cNvSpPr>
            <a:spLocks noGrp="1"/>
          </p:cNvSpPr>
          <p:nvPr>
            <p:ph idx="1"/>
          </p:nvPr>
        </p:nvSpPr>
        <p:spPr>
          <a:xfrm>
            <a:off x="838200" y="1325880"/>
            <a:ext cx="10515600" cy="5151120"/>
          </a:xfrm>
        </p:spPr>
        <p:txBody>
          <a:bodyPr>
            <a:normAutofit fontScale="70000" lnSpcReduction="20000"/>
          </a:bodyPr>
          <a:lstStyle/>
          <a:p>
            <a:r>
              <a:rPr lang="tr-TR" b="1" dirty="0" smtClean="0"/>
              <a:t>Aile </a:t>
            </a:r>
            <a:r>
              <a:rPr lang="tr-TR" b="1" dirty="0"/>
              <a:t>Fertleri için: </a:t>
            </a:r>
          </a:p>
          <a:p>
            <a:r>
              <a:rPr lang="tr-TR" dirty="0"/>
              <a:t>4) Yol gideri </a:t>
            </a:r>
            <a:r>
              <a:rPr lang="tr-TR" dirty="0" smtClean="0"/>
              <a:t>:45.00x5(çocuk </a:t>
            </a:r>
            <a:r>
              <a:rPr lang="tr-TR" dirty="0"/>
              <a:t>sayısı)= </a:t>
            </a:r>
            <a:r>
              <a:rPr lang="tr-TR" dirty="0" smtClean="0"/>
              <a:t>225.00 </a:t>
            </a:r>
            <a:r>
              <a:rPr lang="tr-TR" dirty="0"/>
              <a:t>TL. </a:t>
            </a:r>
          </a:p>
          <a:p>
            <a:r>
              <a:rPr lang="tr-TR" dirty="0"/>
              <a:t>5) Yol gündeliği </a:t>
            </a:r>
            <a:r>
              <a:rPr lang="tr-TR" dirty="0" smtClean="0"/>
              <a:t>:40.05x5(çocuk </a:t>
            </a:r>
            <a:r>
              <a:rPr lang="tr-TR" dirty="0"/>
              <a:t>sayısı)= </a:t>
            </a:r>
            <a:r>
              <a:rPr lang="tr-TR" dirty="0" smtClean="0"/>
              <a:t>200,25 </a:t>
            </a:r>
            <a:r>
              <a:rPr lang="tr-TR" dirty="0"/>
              <a:t>TL. </a:t>
            </a:r>
          </a:p>
          <a:p>
            <a:r>
              <a:rPr lang="tr-TR" dirty="0"/>
              <a:t>6) Sabit </a:t>
            </a:r>
            <a:r>
              <a:rPr lang="tr-TR" dirty="0" smtClean="0"/>
              <a:t>:40.05x10x4 </a:t>
            </a:r>
            <a:r>
              <a:rPr lang="tr-TR" dirty="0"/>
              <a:t>= </a:t>
            </a:r>
            <a:r>
              <a:rPr lang="tr-TR" dirty="0" smtClean="0"/>
              <a:t>1.602.00 </a:t>
            </a:r>
            <a:r>
              <a:rPr lang="tr-TR" dirty="0"/>
              <a:t>TL. (40 katını geçemeyeceğinden) </a:t>
            </a:r>
          </a:p>
          <a:p>
            <a:r>
              <a:rPr lang="tr-TR" b="1" dirty="0"/>
              <a:t>Kendisine ödenecek </a:t>
            </a:r>
            <a:r>
              <a:rPr lang="tr-TR" b="1" dirty="0" smtClean="0"/>
              <a:t>sürekli görev harcırahı=1+2+3(</a:t>
            </a:r>
            <a:r>
              <a:rPr lang="tr-TR" b="1" dirty="0" err="1" smtClean="0"/>
              <a:t>a+b</a:t>
            </a:r>
            <a:r>
              <a:rPr lang="tr-TR" b="1" dirty="0"/>
              <a:t>)+4+5+6 </a:t>
            </a:r>
          </a:p>
          <a:p>
            <a:r>
              <a:rPr lang="tr-TR" dirty="0" smtClean="0"/>
              <a:t>45+40,05+801+829,04+225+200,25+1.602= 3.742,34 TL</a:t>
            </a:r>
            <a:r>
              <a:rPr lang="tr-TR" dirty="0"/>
              <a:t>. </a:t>
            </a:r>
          </a:p>
          <a:p>
            <a:r>
              <a:rPr lang="tr-TR" b="1" dirty="0"/>
              <a:t>Eşine kurumunca ödenecek </a:t>
            </a:r>
            <a:r>
              <a:rPr lang="tr-TR" b="1" dirty="0" smtClean="0"/>
              <a:t>sürekli görev harcırahı: </a:t>
            </a:r>
            <a:endParaRPr lang="tr-TR" b="1" dirty="0"/>
          </a:p>
          <a:p>
            <a:r>
              <a:rPr lang="it-IT" dirty="0"/>
              <a:t>1-Yol Gideri </a:t>
            </a:r>
            <a:r>
              <a:rPr lang="it-IT" dirty="0" smtClean="0"/>
              <a:t>(</a:t>
            </a:r>
            <a:r>
              <a:rPr lang="tr-TR" dirty="0" smtClean="0"/>
              <a:t>Ankara</a:t>
            </a:r>
            <a:r>
              <a:rPr lang="it-IT" dirty="0" smtClean="0"/>
              <a:t>-</a:t>
            </a:r>
            <a:r>
              <a:rPr lang="tr-TR" dirty="0" smtClean="0"/>
              <a:t>Samsun</a:t>
            </a:r>
            <a:r>
              <a:rPr lang="it-IT" dirty="0" smtClean="0"/>
              <a:t>) </a:t>
            </a:r>
            <a:r>
              <a:rPr lang="it-IT" dirty="0"/>
              <a:t>: </a:t>
            </a:r>
            <a:r>
              <a:rPr lang="tr-TR" dirty="0" smtClean="0"/>
              <a:t>4</a:t>
            </a:r>
            <a:r>
              <a:rPr lang="it-IT" dirty="0" smtClean="0"/>
              <a:t>5.00 TL</a:t>
            </a:r>
            <a:endParaRPr lang="it-IT" dirty="0"/>
          </a:p>
          <a:p>
            <a:r>
              <a:rPr lang="tr-TR" dirty="0"/>
              <a:t>2-Yol Gündeliği : </a:t>
            </a:r>
            <a:r>
              <a:rPr lang="tr-TR" dirty="0" smtClean="0"/>
              <a:t>34.18 </a:t>
            </a:r>
            <a:r>
              <a:rPr lang="tr-TR" dirty="0"/>
              <a:t>TL. </a:t>
            </a:r>
          </a:p>
          <a:p>
            <a:r>
              <a:rPr lang="tr-TR" dirty="0"/>
              <a:t>3-Yer değiştirme gideri : </a:t>
            </a:r>
          </a:p>
          <a:p>
            <a:r>
              <a:rPr lang="fr-FR" dirty="0"/>
              <a:t>a)</a:t>
            </a:r>
            <a:r>
              <a:rPr lang="fr-FR" dirty="0" err="1"/>
              <a:t>Sabit</a:t>
            </a:r>
            <a:r>
              <a:rPr lang="fr-FR" dirty="0"/>
              <a:t> </a:t>
            </a:r>
            <a:r>
              <a:rPr lang="fr-FR" dirty="0" err="1"/>
              <a:t>unsur</a:t>
            </a:r>
            <a:r>
              <a:rPr lang="fr-FR" dirty="0"/>
              <a:t> </a:t>
            </a:r>
            <a:r>
              <a:rPr lang="fr-FR" dirty="0" smtClean="0"/>
              <a:t>:</a:t>
            </a:r>
            <a:r>
              <a:rPr lang="tr-TR" dirty="0" smtClean="0"/>
              <a:t>34</a:t>
            </a:r>
            <a:r>
              <a:rPr lang="fr-FR" dirty="0" smtClean="0"/>
              <a:t>.</a:t>
            </a:r>
            <a:r>
              <a:rPr lang="tr-TR" dirty="0" smtClean="0"/>
              <a:t>18</a:t>
            </a:r>
            <a:r>
              <a:rPr lang="fr-FR" dirty="0" smtClean="0"/>
              <a:t>x20 </a:t>
            </a:r>
            <a:r>
              <a:rPr lang="fr-FR" dirty="0"/>
              <a:t>= </a:t>
            </a:r>
            <a:r>
              <a:rPr lang="tr-TR" dirty="0" smtClean="0"/>
              <a:t>683,60</a:t>
            </a:r>
            <a:r>
              <a:rPr lang="fr-FR" dirty="0" smtClean="0"/>
              <a:t> </a:t>
            </a:r>
            <a:r>
              <a:rPr lang="fr-FR" dirty="0"/>
              <a:t>TL. </a:t>
            </a:r>
          </a:p>
          <a:p>
            <a:r>
              <a:rPr lang="tr-TR" dirty="0"/>
              <a:t>b)Değişken unsur </a:t>
            </a:r>
            <a:r>
              <a:rPr lang="tr-TR" dirty="0" smtClean="0"/>
              <a:t>:34.18x414x0.05 </a:t>
            </a:r>
            <a:r>
              <a:rPr lang="tr-TR" dirty="0"/>
              <a:t>= </a:t>
            </a:r>
            <a:r>
              <a:rPr lang="tr-TR" dirty="0" smtClean="0"/>
              <a:t>707,52 </a:t>
            </a:r>
            <a:r>
              <a:rPr lang="tr-TR" dirty="0"/>
              <a:t>TL. </a:t>
            </a:r>
          </a:p>
          <a:p>
            <a:r>
              <a:rPr lang="tr-TR" dirty="0" smtClean="0"/>
              <a:t>707,52:2</a:t>
            </a:r>
            <a:r>
              <a:rPr lang="tr-TR" dirty="0"/>
              <a:t>= </a:t>
            </a:r>
            <a:r>
              <a:rPr lang="tr-TR" dirty="0" smtClean="0"/>
              <a:t>353,76 TL</a:t>
            </a:r>
            <a:endParaRPr lang="tr-TR" dirty="0"/>
          </a:p>
          <a:p>
            <a:r>
              <a:rPr lang="tr-TR" b="1" dirty="0"/>
              <a:t>Eşine ödenecek </a:t>
            </a:r>
            <a:r>
              <a:rPr lang="tr-TR" b="1" dirty="0" smtClean="0"/>
              <a:t>sürekli görev harcırahı= </a:t>
            </a:r>
            <a:r>
              <a:rPr lang="tr-TR" b="1" dirty="0"/>
              <a:t>1+2+3(</a:t>
            </a:r>
            <a:r>
              <a:rPr lang="tr-TR" b="1" dirty="0" err="1"/>
              <a:t>a+b</a:t>
            </a:r>
            <a:r>
              <a:rPr lang="tr-TR" b="1" dirty="0"/>
              <a:t>) </a:t>
            </a:r>
          </a:p>
          <a:p>
            <a:r>
              <a:rPr lang="tr-TR" dirty="0"/>
              <a:t>= </a:t>
            </a:r>
            <a:r>
              <a:rPr lang="tr-TR" dirty="0" smtClean="0"/>
              <a:t>45+34,18+683,60+353,76= 1.116,54 </a:t>
            </a:r>
            <a:r>
              <a:rPr lang="tr-TR" dirty="0"/>
              <a:t>TL. </a:t>
            </a:r>
          </a:p>
        </p:txBody>
      </p:sp>
    </p:spTree>
    <p:extLst>
      <p:ext uri="{BB962C8B-B14F-4D97-AF65-F5344CB8AC3E}">
        <p14:creationId xmlns:p14="http://schemas.microsoft.com/office/powerpoint/2010/main" val="136162137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mn-lt"/>
              </a:rPr>
              <a:t>Emekli Olanlara Ödenen Tazminat</a:t>
            </a:r>
            <a:endParaRPr lang="tr-TR" dirty="0">
              <a:latin typeface="+mn-lt"/>
            </a:endParaRPr>
          </a:p>
        </p:txBody>
      </p:sp>
      <p:sp>
        <p:nvSpPr>
          <p:cNvPr id="3" name="İçerik Yer Tutucusu 2"/>
          <p:cNvSpPr>
            <a:spLocks noGrp="1"/>
          </p:cNvSpPr>
          <p:nvPr>
            <p:ph idx="1"/>
          </p:nvPr>
        </p:nvSpPr>
        <p:spPr>
          <a:xfrm>
            <a:off x="838200" y="1306286"/>
            <a:ext cx="10515600" cy="4870677"/>
          </a:xfrm>
        </p:spPr>
        <p:txBody>
          <a:bodyPr>
            <a:noAutofit/>
          </a:bodyPr>
          <a:lstStyle/>
          <a:p>
            <a:pPr algn="just">
              <a:defRPr/>
            </a:pPr>
            <a:r>
              <a:rPr lang="tr-TR" dirty="0"/>
              <a:t>31/7/2003-4969/1 </a:t>
            </a:r>
            <a:r>
              <a:rPr lang="tr-TR" dirty="0" err="1"/>
              <a:t>md.</a:t>
            </a:r>
            <a:r>
              <a:rPr lang="tr-TR" dirty="0"/>
              <a:t> ile emekli olanlara ödenmekte olan sürekli görev yolluğu uygulaması yürürlükten kaldırılmıştır.</a:t>
            </a:r>
          </a:p>
          <a:p>
            <a:pPr algn="just">
              <a:defRPr/>
            </a:pPr>
            <a:r>
              <a:rPr lang="tr-TR" dirty="0"/>
              <a:t>Bunun yerine, 375 </a:t>
            </a:r>
            <a:r>
              <a:rPr lang="tr-TR" dirty="0" smtClean="0"/>
              <a:t>sayılı KHK  1. </a:t>
            </a:r>
            <a:r>
              <a:rPr lang="tr-TR" dirty="0"/>
              <a:t>maddesine (D) bendi eklenerek</a:t>
            </a:r>
          </a:p>
          <a:p>
            <a:pPr algn="just">
              <a:defRPr/>
            </a:pPr>
            <a:r>
              <a:rPr lang="tr-TR" dirty="0"/>
              <a:t>Bu Kararnamenin (A) bendi kapsamına giren personel ile 22.1.1990 tarihli ve 399 sayılı Kanun Hükmünde Kararnameye ekli (II) sayılı cetvelde yer alan personel ve kamu kurumlarında işçi olarak istihdam edilenlerden;</a:t>
            </a:r>
          </a:p>
          <a:p>
            <a:pPr lvl="1" algn="just">
              <a:defRPr/>
            </a:pPr>
            <a:r>
              <a:rPr lang="tr-TR" sz="2800" dirty="0"/>
              <a:t>Emekliliğini isteyen veya emekliye sevk olunanlara,</a:t>
            </a:r>
          </a:p>
          <a:p>
            <a:pPr lvl="1" algn="just">
              <a:defRPr/>
            </a:pPr>
            <a:r>
              <a:rPr lang="tr-TR" sz="2800" dirty="0"/>
              <a:t>Haklarında toptan ödeme hükümleri uygulananlara,</a:t>
            </a:r>
          </a:p>
          <a:p>
            <a:pPr lvl="1" algn="just">
              <a:defRPr/>
            </a:pPr>
            <a:r>
              <a:rPr lang="tr-TR" sz="2800" dirty="0"/>
              <a:t>Emekli iken yeniden hizmete alındıktan sonra </a:t>
            </a:r>
            <a:r>
              <a:rPr lang="tr-TR" sz="2800" dirty="0" err="1" smtClean="0"/>
              <a:t>cezaen</a:t>
            </a:r>
            <a:r>
              <a:rPr lang="tr-TR" sz="2800" dirty="0" smtClean="0"/>
              <a:t> olmamak üzere görevlerine son verilenlere</a:t>
            </a:r>
          </a:p>
          <a:p>
            <a:pPr lvl="1" algn="just">
              <a:defRPr/>
            </a:pPr>
            <a:r>
              <a:rPr lang="tr-TR" altLang="tr-TR" sz="2800" dirty="0"/>
              <a:t>Bunlardan görevde iken ölenlerin kanuni mirasçılarına,</a:t>
            </a:r>
          </a:p>
          <a:p>
            <a:pPr lvl="1" algn="just">
              <a:defRPr/>
            </a:pPr>
            <a:endParaRPr lang="tr-TR" sz="2800" dirty="0" smtClean="0"/>
          </a:p>
          <a:p>
            <a:pPr lvl="1" algn="just">
              <a:defRPr/>
            </a:pPr>
            <a:endParaRPr lang="tr-TR" sz="2800" dirty="0"/>
          </a:p>
        </p:txBody>
      </p:sp>
    </p:spTree>
    <p:extLst>
      <p:ext uri="{BB962C8B-B14F-4D97-AF65-F5344CB8AC3E}">
        <p14:creationId xmlns:p14="http://schemas.microsoft.com/office/powerpoint/2010/main" val="266609539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latin typeface="+mn-lt"/>
              </a:rPr>
              <a:t>Emekli Olanlara Ödenen Tazminat</a:t>
            </a:r>
          </a:p>
        </p:txBody>
      </p:sp>
      <p:sp>
        <p:nvSpPr>
          <p:cNvPr id="3" name="İçerik Yer Tutucusu 2"/>
          <p:cNvSpPr>
            <a:spLocks noGrp="1"/>
          </p:cNvSpPr>
          <p:nvPr>
            <p:ph idx="1"/>
          </p:nvPr>
        </p:nvSpPr>
        <p:spPr/>
        <p:txBody>
          <a:bodyPr>
            <a:normAutofit/>
          </a:bodyPr>
          <a:lstStyle/>
          <a:p>
            <a:pPr algn="just">
              <a:defRPr/>
            </a:pPr>
            <a:r>
              <a:rPr lang="tr-TR" altLang="tr-TR" dirty="0"/>
              <a:t>D</a:t>
            </a:r>
            <a:r>
              <a:rPr lang="tr-TR" altLang="tr-TR" dirty="0" smtClean="0"/>
              <a:t>amga </a:t>
            </a:r>
            <a:r>
              <a:rPr lang="tr-TR" altLang="tr-TR" dirty="0"/>
              <a:t>vergisi hariç herhangi bir vergiye tâbi tutulmaksızın (12.105) gösterge rakamının memur aylık katsayısı ile çarpımı sonucu bulunacak tutarda tazminat ödenmesi uygulaması getirilmiştir</a:t>
            </a:r>
            <a:r>
              <a:rPr lang="tr-TR" altLang="tr-TR" dirty="0" smtClean="0"/>
              <a:t>.</a:t>
            </a:r>
          </a:p>
          <a:p>
            <a:pPr algn="just">
              <a:defRPr/>
            </a:pPr>
            <a:r>
              <a:rPr lang="tr-TR" altLang="tr-TR" dirty="0" smtClean="0"/>
              <a:t>2016-2017 </a:t>
            </a:r>
            <a:r>
              <a:rPr lang="tr-TR" altLang="tr-TR" dirty="0"/>
              <a:t>yıllarını kapsayan Kamu Görevlileri Toplu Sözleşmesi gereğince işçiler hariç (12.105) gösterge rakamı (13.558) olarak uygulanmaktadır. </a:t>
            </a:r>
          </a:p>
          <a:p>
            <a:pPr algn="just">
              <a:defRPr/>
            </a:pPr>
            <a:endParaRPr lang="tr-TR" altLang="tr-TR" sz="2000" dirty="0"/>
          </a:p>
          <a:p>
            <a:pPr marL="0" indent="0" algn="just">
              <a:buNone/>
              <a:defRPr/>
            </a:pPr>
            <a:r>
              <a:rPr lang="tr-TR" altLang="tr-TR" dirty="0" smtClean="0"/>
              <a:t> </a:t>
            </a:r>
            <a:endParaRPr lang="tr-TR" altLang="tr-TR" dirty="0"/>
          </a:p>
          <a:p>
            <a:endParaRPr lang="tr-TR" dirty="0"/>
          </a:p>
        </p:txBody>
      </p:sp>
    </p:spTree>
    <p:extLst>
      <p:ext uri="{BB962C8B-B14F-4D97-AF65-F5344CB8AC3E}">
        <p14:creationId xmlns:p14="http://schemas.microsoft.com/office/powerpoint/2010/main" val="401484053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mn-lt"/>
              </a:rPr>
              <a:t>Yurtdışı Geçici Görev Harcırahı</a:t>
            </a:r>
            <a:endParaRPr lang="tr-TR" dirty="0">
              <a:latin typeface="+mn-lt"/>
            </a:endParaRPr>
          </a:p>
        </p:txBody>
      </p:sp>
      <p:sp>
        <p:nvSpPr>
          <p:cNvPr id="3" name="İçerik Yer Tutucusu 2"/>
          <p:cNvSpPr>
            <a:spLocks noGrp="1"/>
          </p:cNvSpPr>
          <p:nvPr>
            <p:ph idx="1"/>
          </p:nvPr>
        </p:nvSpPr>
        <p:spPr/>
        <p:txBody>
          <a:bodyPr/>
          <a:lstStyle/>
          <a:p>
            <a:pPr algn="just"/>
            <a:r>
              <a:rPr lang="tr-TR" dirty="0" smtClean="0"/>
              <a:t>Yurtdışı </a:t>
            </a:r>
            <a:r>
              <a:rPr lang="tr-TR" dirty="0"/>
              <a:t>gündeliklerinin miktarı, gidilecek ülke, memur ve hizmetlilerin aylık veya ücret tutarları ile görevin mahiyetine göre </a:t>
            </a:r>
            <a:r>
              <a:rPr lang="tr-TR" dirty="0" smtClean="0"/>
              <a:t>her mali </a:t>
            </a:r>
            <a:r>
              <a:rPr lang="tr-TR" dirty="0"/>
              <a:t>yıl itibariyle Maliye Bakanlığının önerisi üzerine Bakanlar Kurulunca belirlenmektedir.​</a:t>
            </a:r>
          </a:p>
          <a:p>
            <a:pPr algn="just"/>
            <a:r>
              <a:rPr lang="tr-TR" dirty="0" smtClean="0"/>
              <a:t>2016 yılında uygulanacak esaslar 10.01.2016 </a:t>
            </a:r>
            <a:r>
              <a:rPr lang="tr-TR" dirty="0"/>
              <a:t>tarih ve 29589 sayılı Resmi Gazetede yayımlanan ‘Kuzey Kıbrıs Türk Cumhuriyeti’ne Yapılacak Yolculuklarda Verilecek Gündeliklere Dair Karar’ ile ‘Yurtdışı Gündeliklerine Dair Karar</a:t>
            </a:r>
            <a:r>
              <a:rPr lang="tr-TR" dirty="0" smtClean="0"/>
              <a:t>’ ile belirlenmiştir.</a:t>
            </a:r>
            <a:endParaRPr lang="tr-TR" dirty="0"/>
          </a:p>
          <a:p>
            <a:endParaRPr lang="tr-TR" dirty="0"/>
          </a:p>
        </p:txBody>
      </p:sp>
    </p:spTree>
    <p:extLst>
      <p:ext uri="{BB962C8B-B14F-4D97-AF65-F5344CB8AC3E}">
        <p14:creationId xmlns:p14="http://schemas.microsoft.com/office/powerpoint/2010/main" val="62738347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827571"/>
          </a:xfrm>
        </p:spPr>
        <p:txBody>
          <a:bodyPr/>
          <a:lstStyle/>
          <a:p>
            <a:r>
              <a:rPr lang="tr-TR" dirty="0" smtClean="0">
                <a:latin typeface="+mn-lt"/>
              </a:rPr>
              <a:t>Yurtdışı Geçici Görev Harcırahı</a:t>
            </a:r>
            <a:endParaRPr lang="tr-TR" dirty="0">
              <a:latin typeface="+mn-lt"/>
            </a:endParaRPr>
          </a:p>
        </p:txBody>
      </p:sp>
      <p:sp>
        <p:nvSpPr>
          <p:cNvPr id="3" name="İçerik Yer Tutucusu 2"/>
          <p:cNvSpPr>
            <a:spLocks noGrp="1"/>
          </p:cNvSpPr>
          <p:nvPr>
            <p:ph idx="1"/>
          </p:nvPr>
        </p:nvSpPr>
        <p:spPr>
          <a:xfrm>
            <a:off x="838200" y="1192696"/>
            <a:ext cx="10515600" cy="4984267"/>
          </a:xfrm>
        </p:spPr>
        <p:txBody>
          <a:bodyPr>
            <a:normAutofit lnSpcReduction="10000"/>
          </a:bodyPr>
          <a:lstStyle/>
          <a:p>
            <a:pPr algn="just"/>
            <a:r>
              <a:rPr lang="tr-TR" dirty="0"/>
              <a:t>Geçici görev ile yabancı ülkelere gönderilenlere, özel anlaşmaları gereğince yabancı devlet, uluslararası kuruluş veya resmi diğer kuruluşlar tarafından ödeme yapıldığı takdirde bu ödemeler gündeliklerinden indirilir.</a:t>
            </a:r>
            <a:r>
              <a:rPr lang="tr-TR" dirty="0" smtClean="0"/>
              <a:t>​</a:t>
            </a:r>
          </a:p>
          <a:p>
            <a:pPr algn="just"/>
            <a:r>
              <a:rPr lang="tr-TR" dirty="0"/>
              <a:t>Kurumlar, hizmetin özellikleri, mevcut ödenek miktarı, yabancı devlet, uluslararası kuruluş, resmi veya özel diğer kurum ve kuruluşlar tarafından ödeme yapılması, görev yerinde ücretsiz veya düşük ücretli yatacak yer temin edilmesi, yemek ihtiyaçlarının kısmen veya tamamen karşılanması gibi hususları dikkate almak suretiyle, ekli cetvelde gösterilen miktarlardan daha aşağı miktarda gündelik ödeyebilirler. Ancak, bu şekilde ödenecek gündeliklerin ilgililerce kabul edildiğinin görev mahallinden ayrılmadan önce idarelerine yazılı olarak bildirilmesi gerekir.​</a:t>
            </a:r>
          </a:p>
          <a:p>
            <a:pPr algn="just"/>
            <a:endParaRPr lang="tr-TR" dirty="0"/>
          </a:p>
          <a:p>
            <a:endParaRPr lang="tr-TR" dirty="0"/>
          </a:p>
        </p:txBody>
      </p:sp>
    </p:spTree>
    <p:extLst>
      <p:ext uri="{BB962C8B-B14F-4D97-AF65-F5344CB8AC3E}">
        <p14:creationId xmlns:p14="http://schemas.microsoft.com/office/powerpoint/2010/main" val="387132770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mn-lt"/>
              </a:rPr>
              <a:t>Yurtdışı Geçici Görev Harcırahı</a:t>
            </a:r>
            <a:endParaRPr lang="tr-TR" dirty="0">
              <a:latin typeface="+mn-lt"/>
            </a:endParaRPr>
          </a:p>
        </p:txBody>
      </p:sp>
      <p:sp>
        <p:nvSpPr>
          <p:cNvPr id="3" name="İçerik Yer Tutucusu 2"/>
          <p:cNvSpPr>
            <a:spLocks noGrp="1"/>
          </p:cNvSpPr>
          <p:nvPr>
            <p:ph idx="1"/>
          </p:nvPr>
        </p:nvSpPr>
        <p:spPr/>
        <p:txBody>
          <a:bodyPr/>
          <a:lstStyle/>
          <a:p>
            <a:pPr algn="just"/>
            <a:r>
              <a:rPr lang="tr-TR" dirty="0"/>
              <a:t>Bu Karar hükümlerine göre yurtdışına </a:t>
            </a:r>
            <a:r>
              <a:rPr lang="tr-TR" dirty="0" smtClean="0"/>
              <a:t>geçici </a:t>
            </a:r>
            <a:r>
              <a:rPr lang="tr-TR" dirty="0"/>
              <a:t>görevle gönderilenlere, Türkiye’den </a:t>
            </a:r>
            <a:r>
              <a:rPr lang="tr-TR" dirty="0" smtClean="0"/>
              <a:t>her </a:t>
            </a:r>
            <a:r>
              <a:rPr lang="tr-TR" dirty="0"/>
              <a:t>çıkışlarında, </a:t>
            </a:r>
            <a:r>
              <a:rPr lang="tr-TR" b="1" dirty="0"/>
              <a:t>seyahat ve ikamet süresinin ilk on günü için ödenecek gündelikler, ekli cetveldeki miktarların % 50 artırılması </a:t>
            </a:r>
            <a:r>
              <a:rPr lang="tr-TR" dirty="0"/>
              <a:t>suretiyle hesaplanır.​</a:t>
            </a:r>
          </a:p>
          <a:p>
            <a:endParaRPr lang="tr-TR" dirty="0"/>
          </a:p>
        </p:txBody>
      </p:sp>
    </p:spTree>
    <p:extLst>
      <p:ext uri="{BB962C8B-B14F-4D97-AF65-F5344CB8AC3E}">
        <p14:creationId xmlns:p14="http://schemas.microsoft.com/office/powerpoint/2010/main" val="266252706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latin typeface="+mn-lt"/>
              </a:rPr>
              <a:t>Yurtdışı Geçici Görev Harcırahı</a:t>
            </a:r>
          </a:p>
        </p:txBody>
      </p:sp>
      <p:sp>
        <p:nvSpPr>
          <p:cNvPr id="3" name="İçerik Yer Tutucusu 2"/>
          <p:cNvSpPr>
            <a:spLocks noGrp="1"/>
          </p:cNvSpPr>
          <p:nvPr>
            <p:ph idx="1"/>
          </p:nvPr>
        </p:nvSpPr>
        <p:spPr/>
        <p:txBody>
          <a:bodyPr>
            <a:normAutofit fontScale="92500" lnSpcReduction="10000"/>
          </a:bodyPr>
          <a:lstStyle/>
          <a:p>
            <a:pPr algn="just" fontAlgn="base"/>
            <a:r>
              <a:rPr lang="tr-TR" dirty="0"/>
              <a:t>Türkiye’den yurtdışına geçici görevle gönderilenlerden, </a:t>
            </a:r>
            <a:r>
              <a:rPr lang="tr-TR" b="1" dirty="0"/>
              <a:t>seyahat ve ikamet süresinin ilk on günü ile sınırlı olmak kaydıyla</a:t>
            </a:r>
            <a:r>
              <a:rPr lang="tr-TR" dirty="0"/>
              <a:t>, yurtdışında yatacak yer temini için ödedikleri ücretleri </a:t>
            </a:r>
            <a:r>
              <a:rPr lang="tr-TR" b="1" dirty="0"/>
              <a:t>fatura ile belgelendirenlere</a:t>
            </a:r>
            <a:r>
              <a:rPr lang="tr-TR" dirty="0"/>
              <a:t>, faturada gösterilen </a:t>
            </a:r>
            <a:r>
              <a:rPr lang="tr-TR" b="1" dirty="0"/>
              <a:t>günlük yatak </a:t>
            </a:r>
            <a:r>
              <a:rPr lang="tr-TR" b="1" dirty="0" smtClean="0"/>
              <a:t>ücretinin, %50 </a:t>
            </a:r>
            <a:r>
              <a:rPr lang="tr-TR" b="1" dirty="0"/>
              <a:t>artırımlı olarak hesaplanan gündeliklerinin % 40’ına kadar olan miktar için bir ödeme yapılmaz</a:t>
            </a:r>
            <a:r>
              <a:rPr lang="tr-TR" dirty="0"/>
              <a:t>. </a:t>
            </a:r>
            <a:r>
              <a:rPr lang="tr-TR" b="1" dirty="0"/>
              <a:t>%</a:t>
            </a:r>
            <a:r>
              <a:rPr lang="tr-TR" b="1" dirty="0" smtClean="0"/>
              <a:t>40’ını </a:t>
            </a:r>
            <a:r>
              <a:rPr lang="tr-TR" b="1" dirty="0"/>
              <a:t>aşması halinde ise aşan kısmın sadece % 70’i ayrıca ödenir</a:t>
            </a:r>
            <a:r>
              <a:rPr lang="tr-TR" dirty="0"/>
              <a:t>. Ancak, yatacak yer temini için ödenecek günlük ilave miktar, artırımlı olarak hesaplanan gündeliklerin ekli cetvelin;​</a:t>
            </a:r>
          </a:p>
          <a:p>
            <a:r>
              <a:rPr lang="tr-TR" b="1" dirty="0"/>
              <a:t>I-III </a:t>
            </a:r>
            <a:r>
              <a:rPr lang="tr-TR" b="1" dirty="0" err="1" smtClean="0"/>
              <a:t>nolu</a:t>
            </a:r>
            <a:r>
              <a:rPr lang="tr-TR" b="1" dirty="0" smtClean="0"/>
              <a:t> </a:t>
            </a:r>
            <a:r>
              <a:rPr lang="tr-TR" b="1" dirty="0"/>
              <a:t>sütunlarda gösterilen unvanlarda bulunanlar için </a:t>
            </a:r>
            <a:r>
              <a:rPr lang="tr-TR" b="1" dirty="0" smtClean="0"/>
              <a:t>%100’ünden</a:t>
            </a:r>
          </a:p>
          <a:p>
            <a:r>
              <a:rPr lang="tr-TR" b="1" dirty="0"/>
              <a:t>IV-VII </a:t>
            </a:r>
            <a:r>
              <a:rPr lang="tr-TR" b="1" dirty="0" err="1" smtClean="0"/>
              <a:t>nolu</a:t>
            </a:r>
            <a:r>
              <a:rPr lang="tr-TR" b="1" dirty="0" smtClean="0"/>
              <a:t> </a:t>
            </a:r>
            <a:r>
              <a:rPr lang="tr-TR" b="1" dirty="0"/>
              <a:t>sütunlarda gösterilen kadrolarda bulunanlar </a:t>
            </a:r>
            <a:r>
              <a:rPr lang="tr-TR" b="1" dirty="0" smtClean="0"/>
              <a:t>için %70’inden</a:t>
            </a:r>
            <a:r>
              <a:rPr lang="tr-TR" dirty="0"/>
              <a:t>,</a:t>
            </a:r>
            <a:r>
              <a:rPr lang="tr-TR" dirty="0" smtClean="0"/>
              <a:t>​</a:t>
            </a:r>
          </a:p>
          <a:p>
            <a:pPr marL="0" indent="0">
              <a:buNone/>
            </a:pPr>
            <a:r>
              <a:rPr lang="tr-TR" b="1" dirty="0"/>
              <a:t>f</a:t>
            </a:r>
            <a:r>
              <a:rPr lang="tr-TR" b="1" dirty="0" smtClean="0"/>
              <a:t>azla olamaz.</a:t>
            </a:r>
            <a:endParaRPr lang="tr-TR" b="1" dirty="0"/>
          </a:p>
          <a:p>
            <a:endParaRPr lang="tr-TR" dirty="0"/>
          </a:p>
          <a:p>
            <a:endParaRPr lang="tr-TR" dirty="0"/>
          </a:p>
        </p:txBody>
      </p:sp>
    </p:spTree>
    <p:extLst>
      <p:ext uri="{BB962C8B-B14F-4D97-AF65-F5344CB8AC3E}">
        <p14:creationId xmlns:p14="http://schemas.microsoft.com/office/powerpoint/2010/main" val="305507807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latin typeface="+mn-lt"/>
              </a:rPr>
              <a:t>Yurtdışı Geçici Görev Harcırahı</a:t>
            </a:r>
          </a:p>
        </p:txBody>
      </p:sp>
      <p:sp>
        <p:nvSpPr>
          <p:cNvPr id="3" name="İçerik Yer Tutucusu 2"/>
          <p:cNvSpPr>
            <a:spLocks noGrp="1"/>
          </p:cNvSpPr>
          <p:nvPr>
            <p:ph idx="1"/>
          </p:nvPr>
        </p:nvSpPr>
        <p:spPr/>
        <p:txBody>
          <a:bodyPr>
            <a:normAutofit fontScale="92500" lnSpcReduction="10000"/>
          </a:bodyPr>
          <a:lstStyle/>
          <a:p>
            <a:pPr algn="just"/>
            <a:r>
              <a:rPr lang="tr-TR" dirty="0"/>
              <a:t>Merkezi Yönetim kapsamındaki kamu idarelerince </a:t>
            </a:r>
            <a:r>
              <a:rPr lang="tr-TR" dirty="0" smtClean="0"/>
              <a:t>cetvelde </a:t>
            </a:r>
            <a:r>
              <a:rPr lang="tr-TR" dirty="0"/>
              <a:t>yer alanların yurtdışına geçici görevlendirmelerinde; </a:t>
            </a:r>
            <a:r>
              <a:rPr lang="tr-TR" b="1" dirty="0"/>
              <a:t>görevin önem ve özelliği ile görev yeri itibariyle oluşabilecek konaklama gideri ihtiyacı dikkate alınmak </a:t>
            </a:r>
            <a:r>
              <a:rPr lang="tr-TR" dirty="0"/>
              <a:t>ve belgelendirilmek suretiyle görevlendirme süresince</a:t>
            </a:r>
            <a:r>
              <a:rPr lang="tr-TR" dirty="0" smtClean="0"/>
              <a:t>;</a:t>
            </a:r>
          </a:p>
          <a:p>
            <a:pPr algn="just"/>
            <a:r>
              <a:rPr lang="tr-TR" dirty="0"/>
              <a:t>E</a:t>
            </a:r>
            <a:r>
              <a:rPr lang="tr-TR" dirty="0" smtClean="0"/>
              <a:t>k </a:t>
            </a:r>
            <a:r>
              <a:rPr lang="tr-TR" dirty="0"/>
              <a:t>göstergeleri genel müdür </a:t>
            </a:r>
            <a:r>
              <a:rPr lang="tr-TR" dirty="0" smtClean="0"/>
              <a:t>düzeyinde (6400 ek gösterge) </a:t>
            </a:r>
            <a:r>
              <a:rPr lang="tr-TR" dirty="0"/>
              <a:t>bulunan </a:t>
            </a:r>
            <a:r>
              <a:rPr lang="tr-TR" dirty="0" smtClean="0"/>
              <a:t>yöneticilerin</a:t>
            </a:r>
            <a:r>
              <a:rPr lang="tr-TR" dirty="0"/>
              <a:t> </a:t>
            </a:r>
            <a:r>
              <a:rPr lang="tr-TR" dirty="0" smtClean="0"/>
              <a:t>(</a:t>
            </a:r>
            <a:r>
              <a:rPr lang="tr-TR" b="1" dirty="0" smtClean="0"/>
              <a:t>rektör, rektör yardımcısı, dekan, dekan yardımcısı görevlerini yürütenler)</a:t>
            </a:r>
          </a:p>
          <a:p>
            <a:pPr algn="just"/>
            <a:r>
              <a:rPr lang="tr-TR" dirty="0"/>
              <a:t>Zorunlu ve istisnai hallere münhasır olmak üzere, ilgili Bakan onayı alınmak şartıyla </a:t>
            </a:r>
            <a:r>
              <a:rPr lang="tr-TR" dirty="0" smtClean="0"/>
              <a:t>yukarıdakilerin </a:t>
            </a:r>
            <a:r>
              <a:rPr lang="tr-TR" dirty="0"/>
              <a:t>dışında kalan diğer personelin,</a:t>
            </a:r>
            <a:r>
              <a:rPr lang="tr-TR" dirty="0" smtClean="0"/>
              <a:t>​</a:t>
            </a:r>
          </a:p>
          <a:p>
            <a:pPr marL="0" indent="0" algn="just">
              <a:buNone/>
            </a:pPr>
            <a:r>
              <a:rPr lang="tr-TR" b="1" dirty="0"/>
              <a:t>konaklama bedelinin ilgilinin</a:t>
            </a:r>
            <a:r>
              <a:rPr lang="tr-TR" dirty="0"/>
              <a:t> </a:t>
            </a:r>
            <a:r>
              <a:rPr lang="tr-TR" b="1" dirty="0"/>
              <a:t>gündeliklerinin yüzde kırkını aşan kısmının tamamı ödenebilir.</a:t>
            </a:r>
          </a:p>
          <a:p>
            <a:pPr marL="0" indent="0" algn="just">
              <a:buNone/>
            </a:pPr>
            <a:endParaRPr lang="tr-TR" dirty="0" smtClean="0"/>
          </a:p>
        </p:txBody>
      </p:sp>
    </p:spTree>
    <p:extLst>
      <p:ext uri="{BB962C8B-B14F-4D97-AF65-F5344CB8AC3E}">
        <p14:creationId xmlns:p14="http://schemas.microsoft.com/office/powerpoint/2010/main" val="245957060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Yurtdışı Geçici Görev Harcırahı</a:t>
            </a:r>
          </a:p>
        </p:txBody>
      </p:sp>
      <p:sp>
        <p:nvSpPr>
          <p:cNvPr id="3" name="İçerik Yer Tutucusu 2"/>
          <p:cNvSpPr>
            <a:spLocks noGrp="1"/>
          </p:cNvSpPr>
          <p:nvPr>
            <p:ph idx="1"/>
          </p:nvPr>
        </p:nvSpPr>
        <p:spPr/>
        <p:txBody>
          <a:bodyPr/>
          <a:lstStyle/>
          <a:p>
            <a:pPr algn="just"/>
            <a:r>
              <a:rPr lang="tr-TR" dirty="0"/>
              <a:t>Ancak, yıl içinde yapılan görevlendirmeler </a:t>
            </a:r>
            <a:r>
              <a:rPr lang="tr-TR" dirty="0" smtClean="0"/>
              <a:t>sonucunda konaklama </a:t>
            </a:r>
            <a:r>
              <a:rPr lang="tr-TR" dirty="0"/>
              <a:t>bedeli için idare bütçesinden </a:t>
            </a:r>
            <a:r>
              <a:rPr lang="tr-TR" dirty="0" smtClean="0"/>
              <a:t>bu kapsamda yapılacak </a:t>
            </a:r>
            <a:r>
              <a:rPr lang="tr-TR" dirty="0"/>
              <a:t>yıllık harcama tutarının </a:t>
            </a:r>
            <a:r>
              <a:rPr lang="tr-TR" dirty="0" smtClean="0"/>
              <a:t>toplamı </a:t>
            </a:r>
            <a:r>
              <a:rPr lang="tr-TR" dirty="0"/>
              <a:t>idare bütçesinin 03.3.3.01 ekonomik kodunda yer alan </a:t>
            </a:r>
            <a:r>
              <a:rPr lang="tr-TR" dirty="0" smtClean="0"/>
              <a:t>yurtdışı </a:t>
            </a:r>
            <a:r>
              <a:rPr lang="tr-TR" dirty="0"/>
              <a:t>geçici görev yolluğu kesintili başlangıç </a:t>
            </a:r>
            <a:r>
              <a:rPr lang="tr-TR" dirty="0" smtClean="0"/>
              <a:t>ödeneğinin </a:t>
            </a:r>
            <a:r>
              <a:rPr lang="tr-TR" dirty="0"/>
              <a:t>%30’unu aşamaz. </a:t>
            </a:r>
          </a:p>
        </p:txBody>
      </p:sp>
    </p:spTree>
    <p:extLst>
      <p:ext uri="{BB962C8B-B14F-4D97-AF65-F5344CB8AC3E}">
        <p14:creationId xmlns:p14="http://schemas.microsoft.com/office/powerpoint/2010/main" val="365269980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latin typeface="+mn-lt"/>
              </a:rPr>
              <a:t>Yurtdışı Geçici </a:t>
            </a:r>
            <a:r>
              <a:rPr lang="tr-TR" altLang="tr-TR" dirty="0" smtClean="0">
                <a:latin typeface="+mn-lt"/>
              </a:rPr>
              <a:t>Görevlerde </a:t>
            </a:r>
            <a:r>
              <a:rPr lang="tr-TR" altLang="tr-TR" dirty="0">
                <a:latin typeface="+mn-lt"/>
              </a:rPr>
              <a:t>Yapılan Ek Giderler</a:t>
            </a:r>
            <a:r>
              <a:rPr lang="tr-TR" altLang="tr-TR" dirty="0"/>
              <a:t> </a:t>
            </a:r>
            <a:endParaRPr lang="tr-TR" dirty="0"/>
          </a:p>
        </p:txBody>
      </p:sp>
      <p:sp>
        <p:nvSpPr>
          <p:cNvPr id="3" name="İçerik Yer Tutucusu 2"/>
          <p:cNvSpPr>
            <a:spLocks noGrp="1"/>
          </p:cNvSpPr>
          <p:nvPr>
            <p:ph idx="1"/>
          </p:nvPr>
        </p:nvSpPr>
        <p:spPr/>
        <p:txBody>
          <a:bodyPr/>
          <a:lstStyle/>
          <a:p>
            <a:pPr marL="0" indent="0" algn="just">
              <a:buNone/>
            </a:pPr>
            <a:r>
              <a:rPr lang="tr-TR" dirty="0" smtClean="0"/>
              <a:t>2015 </a:t>
            </a:r>
            <a:r>
              <a:rPr lang="tr-TR" dirty="0"/>
              <a:t>Y</a:t>
            </a:r>
            <a:r>
              <a:rPr lang="tr-TR" dirty="0" smtClean="0"/>
              <a:t>ılı Merkezi Yönetim Bütçe Kanunu E Cetvelinin 32.maddesinde </a:t>
            </a:r>
            <a:r>
              <a:rPr lang="tr-TR" altLang="tr-TR" b="1" dirty="0" smtClean="0"/>
              <a:t>Yurtdışı geçici </a:t>
            </a:r>
            <a:r>
              <a:rPr lang="tr-TR" altLang="tr-TR" b="1" dirty="0"/>
              <a:t>görev yolculuğunun zorunlu kıldığı belge ve işlem giderleri, çalışma ve toplantının gerektirdiği kaydiye, aidat ve gidere katılma gibi ödemeler idare bütçelerinin ilgili tertiplerinden ödenir. </a:t>
            </a:r>
            <a:r>
              <a:rPr lang="tr-TR" altLang="tr-TR" dirty="0" smtClean="0"/>
              <a:t>hükmü yer almaktadır. Söz konusu hüküm 2016 Yılı Merkezi Yönetim Geçici </a:t>
            </a:r>
            <a:r>
              <a:rPr lang="tr-TR" altLang="tr-TR" dirty="0"/>
              <a:t>B</a:t>
            </a:r>
            <a:r>
              <a:rPr lang="tr-TR" altLang="tr-TR" dirty="0" smtClean="0"/>
              <a:t>ütçe Kanunu </a:t>
            </a:r>
            <a:r>
              <a:rPr lang="tr-TR" dirty="0" smtClean="0"/>
              <a:t>süresince de geçerlidir.</a:t>
            </a:r>
            <a:endParaRPr lang="tr-TR" dirty="0"/>
          </a:p>
        </p:txBody>
      </p:sp>
    </p:spTree>
    <p:extLst>
      <p:ext uri="{BB962C8B-B14F-4D97-AF65-F5344CB8AC3E}">
        <p14:creationId xmlns:p14="http://schemas.microsoft.com/office/powerpoint/2010/main" val="21626579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mn-lt"/>
              </a:rPr>
              <a:t>Kanunda Geçen Tanımlar</a:t>
            </a:r>
            <a:endParaRPr lang="tr-TR" dirty="0">
              <a:latin typeface="+mn-lt"/>
            </a:endParaRPr>
          </a:p>
        </p:txBody>
      </p:sp>
      <p:sp>
        <p:nvSpPr>
          <p:cNvPr id="3" name="İçerik Yer Tutucusu 2"/>
          <p:cNvSpPr>
            <a:spLocks noGrp="1"/>
          </p:cNvSpPr>
          <p:nvPr>
            <p:ph idx="1"/>
          </p:nvPr>
        </p:nvSpPr>
        <p:spPr/>
        <p:txBody>
          <a:bodyPr>
            <a:normAutofit lnSpcReduction="10000"/>
          </a:bodyPr>
          <a:lstStyle/>
          <a:p>
            <a:pPr algn="just"/>
            <a:r>
              <a:rPr lang="tr-TR" altLang="tr-TR" b="1" dirty="0" smtClean="0">
                <a:cs typeface="Times New Roman" panose="02020603050405020304" pitchFamily="18" charset="0"/>
              </a:rPr>
              <a:t>Harcırah</a:t>
            </a:r>
            <a:r>
              <a:rPr lang="tr-TR" altLang="tr-TR" dirty="0" smtClean="0">
                <a:cs typeface="Times New Roman" panose="02020603050405020304" pitchFamily="18" charset="0"/>
              </a:rPr>
              <a:t>: Bu Kanuna göre ödenmesi gereken yol masrafı, gündelik, aile   masrafı ve yer değiştirme masrafından birini, birkaçı veya tamamı</a:t>
            </a:r>
            <a:endParaRPr lang="tr-TR" altLang="tr-TR" dirty="0" smtClean="0"/>
          </a:p>
          <a:p>
            <a:pPr algn="just"/>
            <a:r>
              <a:rPr lang="tr-TR" altLang="tr-TR" b="1" dirty="0" smtClean="0">
                <a:cs typeface="Times New Roman" panose="02020603050405020304" pitchFamily="18" charset="0"/>
              </a:rPr>
              <a:t>Kurum</a:t>
            </a:r>
            <a:r>
              <a:rPr lang="tr-TR" altLang="tr-TR" dirty="0" smtClean="0">
                <a:cs typeface="Times New Roman" panose="02020603050405020304" pitchFamily="18" charset="0"/>
              </a:rPr>
              <a:t>: Kanun kapsamındaki  daire, idare, banka, teşekkül ve müesseseler</a:t>
            </a:r>
          </a:p>
          <a:p>
            <a:pPr algn="just"/>
            <a:r>
              <a:rPr lang="tr-TR" altLang="tr-TR" b="1" dirty="0" smtClean="0">
                <a:cs typeface="Times New Roman" panose="02020603050405020304" pitchFamily="18" charset="0"/>
              </a:rPr>
              <a:t>Memur:</a:t>
            </a:r>
            <a:r>
              <a:rPr lang="tr-TR" altLang="tr-TR" dirty="0" smtClean="0">
                <a:cs typeface="Times New Roman" panose="02020603050405020304" pitchFamily="18" charset="0"/>
              </a:rPr>
              <a:t> Personel kanunları hükümlerine göre aylık alan kimseler (Yardımcı hizmetler sınıfına dahil personel hariç) </a:t>
            </a:r>
            <a:endParaRPr lang="tr-TR" altLang="tr-TR" dirty="0" smtClean="0"/>
          </a:p>
          <a:p>
            <a:pPr algn="just"/>
            <a:r>
              <a:rPr lang="tr-TR" altLang="tr-TR" b="1" dirty="0" smtClean="0">
                <a:cs typeface="Times New Roman" panose="02020603050405020304" pitchFamily="18" charset="0"/>
              </a:rPr>
              <a:t>Hizmetli:</a:t>
            </a:r>
            <a:r>
              <a:rPr lang="tr-TR" altLang="tr-TR" dirty="0" smtClean="0">
                <a:cs typeface="Times New Roman" panose="02020603050405020304" pitchFamily="18" charset="0"/>
              </a:rPr>
              <a:t> Personel kanunlarına göre yardımcı hizmetler sınıfına dahil   personeli, kurumlarda yalnız ödenek karşılığı çalışanlarla kurumlarda çalıştırılan tarım ve orman işçilerini ve iş kanunlarına göre işçi sayılan kimseler</a:t>
            </a:r>
            <a:endParaRPr lang="tr-TR" altLang="tr-TR" sz="3200" dirty="0" smtClean="0"/>
          </a:p>
          <a:p>
            <a:endParaRPr lang="tr-TR" altLang="tr-TR" dirty="0" smtClean="0"/>
          </a:p>
          <a:p>
            <a:endParaRPr lang="tr-TR" dirty="0"/>
          </a:p>
        </p:txBody>
      </p:sp>
    </p:spTree>
    <p:extLst>
      <p:ext uri="{BB962C8B-B14F-4D97-AF65-F5344CB8AC3E}">
        <p14:creationId xmlns:p14="http://schemas.microsoft.com/office/powerpoint/2010/main" val="414107852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
            <a:ext cx="10515600" cy="1219200"/>
          </a:xfrm>
        </p:spPr>
        <p:txBody>
          <a:bodyPr>
            <a:normAutofit fontScale="90000"/>
          </a:bodyPr>
          <a:lstStyle/>
          <a:p>
            <a:r>
              <a:rPr lang="tr-TR" dirty="0" smtClean="0">
                <a:latin typeface="+mn-lt"/>
              </a:rPr>
              <a:t>Yurtdışı Geçici Görev </a:t>
            </a:r>
            <a:r>
              <a:rPr lang="tr-TR" dirty="0">
                <a:latin typeface="+mn-lt"/>
              </a:rPr>
              <a:t>Harcırahı </a:t>
            </a:r>
            <a:r>
              <a:rPr lang="tr-TR" dirty="0" smtClean="0">
                <a:latin typeface="+mn-lt"/>
              </a:rPr>
              <a:t>Yevmiye ve Konaklama Örnek </a:t>
            </a:r>
            <a:r>
              <a:rPr lang="tr-TR" dirty="0">
                <a:latin typeface="+mn-lt"/>
              </a:rPr>
              <a:t>Hesaplama</a:t>
            </a:r>
          </a:p>
        </p:txBody>
      </p:sp>
      <p:sp>
        <p:nvSpPr>
          <p:cNvPr id="3" name="İçerik Yer Tutucusu 2"/>
          <p:cNvSpPr>
            <a:spLocks noGrp="1"/>
          </p:cNvSpPr>
          <p:nvPr>
            <p:ph idx="1"/>
          </p:nvPr>
        </p:nvSpPr>
        <p:spPr>
          <a:xfrm>
            <a:off x="838200" y="1219200"/>
            <a:ext cx="10515600" cy="5455920"/>
          </a:xfrm>
        </p:spPr>
        <p:txBody>
          <a:bodyPr>
            <a:normAutofit fontScale="62500" lnSpcReduction="20000"/>
          </a:bodyPr>
          <a:lstStyle/>
          <a:p>
            <a:r>
              <a:rPr lang="tr-TR" dirty="0" smtClean="0"/>
              <a:t>Eczacılık Fakültesi Dekanı </a:t>
            </a:r>
            <a:r>
              <a:rPr lang="tr-TR" dirty="0" err="1" smtClean="0"/>
              <a:t>A.B.D’de</a:t>
            </a:r>
            <a:r>
              <a:rPr lang="tr-TR" dirty="0" smtClean="0"/>
              <a:t> düzenlenen bir kongreye katılmak üzere 8 gün görevlendiriliyor.</a:t>
            </a:r>
            <a:endParaRPr lang="tr-TR" dirty="0"/>
          </a:p>
          <a:p>
            <a:r>
              <a:rPr lang="tr-TR" b="1" dirty="0"/>
              <a:t>Kararın </a:t>
            </a:r>
            <a:r>
              <a:rPr lang="tr-TR" b="1" dirty="0" smtClean="0"/>
              <a:t>4. </a:t>
            </a:r>
            <a:r>
              <a:rPr lang="tr-TR" b="1" dirty="0"/>
              <a:t>maddesinin </a:t>
            </a:r>
            <a:r>
              <a:rPr lang="tr-TR" b="1" dirty="0" smtClean="0"/>
              <a:t>2. </a:t>
            </a:r>
            <a:r>
              <a:rPr lang="tr-TR" b="1" dirty="0"/>
              <a:t>fıkrasına göre ödenecek konaklama bedeli </a:t>
            </a:r>
            <a:endParaRPr lang="tr-TR" dirty="0"/>
          </a:p>
          <a:p>
            <a:r>
              <a:rPr lang="tr-TR" b="1" dirty="0"/>
              <a:t>Örnek-1 </a:t>
            </a:r>
            <a:endParaRPr lang="tr-TR" dirty="0"/>
          </a:p>
          <a:p>
            <a:r>
              <a:rPr lang="tr-TR" dirty="0"/>
              <a:t>Yurtdışı gündeliği : </a:t>
            </a:r>
            <a:r>
              <a:rPr lang="tr-TR" dirty="0" smtClean="0"/>
              <a:t>117 </a:t>
            </a:r>
            <a:r>
              <a:rPr lang="tr-TR" dirty="0"/>
              <a:t>$ </a:t>
            </a:r>
          </a:p>
          <a:p>
            <a:r>
              <a:rPr lang="tr-TR" dirty="0" smtClean="0"/>
              <a:t>Günlük Konaklama </a:t>
            </a:r>
            <a:r>
              <a:rPr lang="tr-TR" dirty="0"/>
              <a:t>gideri : 80 $ </a:t>
            </a:r>
          </a:p>
          <a:p>
            <a:r>
              <a:rPr lang="tr-TR" dirty="0"/>
              <a:t>Görevlendirme süresi: 8 gün </a:t>
            </a:r>
          </a:p>
          <a:p>
            <a:r>
              <a:rPr lang="tr-TR" dirty="0"/>
              <a:t>Artırımlı gündelik : </a:t>
            </a:r>
            <a:r>
              <a:rPr lang="tr-TR" dirty="0" smtClean="0"/>
              <a:t>117 </a:t>
            </a:r>
            <a:r>
              <a:rPr lang="tr-TR" dirty="0"/>
              <a:t>$ x 1,5 = </a:t>
            </a:r>
            <a:r>
              <a:rPr lang="tr-TR" dirty="0" smtClean="0"/>
              <a:t>175,50 </a:t>
            </a:r>
            <a:r>
              <a:rPr lang="tr-TR" dirty="0"/>
              <a:t>$ (İlk on gün için %50 artırımlı) </a:t>
            </a:r>
          </a:p>
          <a:p>
            <a:r>
              <a:rPr lang="tr-TR" dirty="0"/>
              <a:t>Artırımlı gündeliğin %40 ı : </a:t>
            </a:r>
            <a:r>
              <a:rPr lang="tr-TR" dirty="0" smtClean="0"/>
              <a:t>175,50 </a:t>
            </a:r>
            <a:r>
              <a:rPr lang="tr-TR" dirty="0"/>
              <a:t>$ x %40 = </a:t>
            </a:r>
            <a:r>
              <a:rPr lang="tr-TR" dirty="0" smtClean="0"/>
              <a:t>70,20 </a:t>
            </a:r>
            <a:r>
              <a:rPr lang="tr-TR" dirty="0"/>
              <a:t>$ </a:t>
            </a:r>
          </a:p>
          <a:p>
            <a:r>
              <a:rPr lang="tr-TR" dirty="0"/>
              <a:t>%40 ı aşan kısım : 80 $ - </a:t>
            </a:r>
            <a:r>
              <a:rPr lang="tr-TR" dirty="0" smtClean="0"/>
              <a:t>70,20 </a:t>
            </a:r>
            <a:r>
              <a:rPr lang="tr-TR" dirty="0"/>
              <a:t>$ = </a:t>
            </a:r>
            <a:r>
              <a:rPr lang="tr-TR" dirty="0" smtClean="0"/>
              <a:t>9,80 </a:t>
            </a:r>
            <a:r>
              <a:rPr lang="tr-TR" dirty="0"/>
              <a:t>$ </a:t>
            </a:r>
          </a:p>
          <a:p>
            <a:r>
              <a:rPr lang="tr-TR" dirty="0"/>
              <a:t>İlk on gün için günlük konaklama giderinin, %50 artırımlı gündeliğin %40 </a:t>
            </a:r>
            <a:r>
              <a:rPr lang="tr-TR" dirty="0" err="1"/>
              <a:t>ını</a:t>
            </a:r>
            <a:r>
              <a:rPr lang="tr-TR" dirty="0"/>
              <a:t> aşması halinde aşan kısmın %70 i ödeneceğinden, </a:t>
            </a:r>
          </a:p>
          <a:p>
            <a:r>
              <a:rPr lang="tr-TR" dirty="0" smtClean="0"/>
              <a:t>9,80 </a:t>
            </a:r>
            <a:r>
              <a:rPr lang="tr-TR" dirty="0"/>
              <a:t>$ x %70 = </a:t>
            </a:r>
            <a:r>
              <a:rPr lang="tr-TR" dirty="0" smtClean="0"/>
              <a:t>6,86 </a:t>
            </a:r>
            <a:r>
              <a:rPr lang="tr-TR" dirty="0"/>
              <a:t>$ </a:t>
            </a:r>
          </a:p>
          <a:p>
            <a:r>
              <a:rPr lang="tr-TR" dirty="0"/>
              <a:t>Görevlendirme süresi: 8 gün </a:t>
            </a:r>
          </a:p>
          <a:p>
            <a:r>
              <a:rPr lang="tr-TR" dirty="0"/>
              <a:t>Ödenecek konaklama gideri : </a:t>
            </a:r>
            <a:r>
              <a:rPr lang="tr-TR" dirty="0" smtClean="0"/>
              <a:t>6,86 </a:t>
            </a:r>
            <a:r>
              <a:rPr lang="tr-TR" dirty="0"/>
              <a:t>$ x 8 = </a:t>
            </a:r>
            <a:r>
              <a:rPr lang="tr-TR" dirty="0" smtClean="0"/>
              <a:t>54,88 </a:t>
            </a:r>
            <a:r>
              <a:rPr lang="tr-TR" dirty="0"/>
              <a:t>$ olacaktır. </a:t>
            </a:r>
          </a:p>
          <a:p>
            <a:r>
              <a:rPr lang="tr-TR" b="1" dirty="0"/>
              <a:t>Aynı örnekte görevlendirme süresinin </a:t>
            </a:r>
            <a:r>
              <a:rPr lang="tr-TR" b="1" dirty="0" smtClean="0"/>
              <a:t>12 </a:t>
            </a:r>
            <a:r>
              <a:rPr lang="tr-TR" b="1" dirty="0"/>
              <a:t>gün olması durumunda ise; </a:t>
            </a:r>
            <a:endParaRPr lang="tr-TR" dirty="0"/>
          </a:p>
          <a:p>
            <a:r>
              <a:rPr lang="tr-TR" dirty="0"/>
              <a:t>Ödenecek konaklama gideri: </a:t>
            </a:r>
            <a:r>
              <a:rPr lang="tr-TR" dirty="0" smtClean="0"/>
              <a:t>6,86 </a:t>
            </a:r>
            <a:r>
              <a:rPr lang="tr-TR" dirty="0"/>
              <a:t>$ x 10 = </a:t>
            </a:r>
            <a:r>
              <a:rPr lang="tr-TR" dirty="0" smtClean="0"/>
              <a:t>68,60 </a:t>
            </a:r>
            <a:r>
              <a:rPr lang="tr-TR" dirty="0"/>
              <a:t>$ (10 günden sonraki </a:t>
            </a:r>
            <a:r>
              <a:rPr lang="tr-TR" dirty="0" smtClean="0"/>
              <a:t>2 </a:t>
            </a:r>
            <a:r>
              <a:rPr lang="tr-TR" dirty="0"/>
              <a:t>gün için ödeme yapılmaz) </a:t>
            </a:r>
            <a:endParaRPr lang="tr-TR" dirty="0" smtClean="0"/>
          </a:p>
          <a:p>
            <a:r>
              <a:rPr lang="tr-TR" dirty="0" smtClean="0"/>
              <a:t>(Anayasa Mahkemesinin konaklamada on gün sınırına ilişkin 2015/108 sayılı İptal Kararı 6245 sayılı Kanunun 33. maddesine ilişkindir. Yurtdışı Görevlendirmeler ise 34.maddeye istinaden yapılmaktadır.)</a:t>
            </a:r>
            <a:endParaRPr lang="tr-TR" dirty="0"/>
          </a:p>
        </p:txBody>
      </p:sp>
    </p:spTree>
    <p:extLst>
      <p:ext uri="{BB962C8B-B14F-4D97-AF65-F5344CB8AC3E}">
        <p14:creationId xmlns:p14="http://schemas.microsoft.com/office/powerpoint/2010/main" val="71206353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854075"/>
          </a:xfrm>
        </p:spPr>
        <p:txBody>
          <a:bodyPr>
            <a:normAutofit fontScale="90000"/>
          </a:bodyPr>
          <a:lstStyle/>
          <a:p>
            <a:r>
              <a:rPr lang="tr-TR" dirty="0" smtClean="0">
                <a:latin typeface="+mn-lt"/>
              </a:rPr>
              <a:t>Yurtdışı </a:t>
            </a:r>
            <a:r>
              <a:rPr lang="tr-TR" dirty="0">
                <a:latin typeface="+mn-lt"/>
              </a:rPr>
              <a:t>Geçici Görev Harcırahı Yevmiye ve Konaklama</a:t>
            </a:r>
            <a:r>
              <a:rPr lang="tr-TR" dirty="0"/>
              <a:t> </a:t>
            </a:r>
            <a:r>
              <a:rPr lang="tr-TR" dirty="0" smtClean="0">
                <a:latin typeface="+mn-lt"/>
              </a:rPr>
              <a:t>Örnek </a:t>
            </a:r>
            <a:r>
              <a:rPr lang="tr-TR" dirty="0">
                <a:latin typeface="+mn-lt"/>
              </a:rPr>
              <a:t>Hesaplama</a:t>
            </a:r>
          </a:p>
        </p:txBody>
      </p:sp>
      <p:sp>
        <p:nvSpPr>
          <p:cNvPr id="3" name="İçerik Yer Tutucusu 2"/>
          <p:cNvSpPr>
            <a:spLocks noGrp="1"/>
          </p:cNvSpPr>
          <p:nvPr>
            <p:ph idx="1"/>
          </p:nvPr>
        </p:nvSpPr>
        <p:spPr>
          <a:xfrm>
            <a:off x="838200" y="1524000"/>
            <a:ext cx="10515600" cy="4541520"/>
          </a:xfrm>
        </p:spPr>
        <p:txBody>
          <a:bodyPr>
            <a:normAutofit fontScale="77500" lnSpcReduction="20000"/>
          </a:bodyPr>
          <a:lstStyle/>
          <a:p>
            <a:r>
              <a:rPr lang="tr-TR" dirty="0" smtClean="0"/>
              <a:t>Maden Fakültesinde öğretim üyesi aylık kadro derecesi 2 olan doçent 8 gün süreyle İtalya’da görevlendiriliyor.</a:t>
            </a:r>
          </a:p>
          <a:p>
            <a:r>
              <a:rPr lang="tr-TR" dirty="0" smtClean="0"/>
              <a:t>Yurtdışı </a:t>
            </a:r>
            <a:r>
              <a:rPr lang="tr-TR" dirty="0"/>
              <a:t>gündeliği : </a:t>
            </a:r>
            <a:r>
              <a:rPr lang="tr-TR" dirty="0" smtClean="0"/>
              <a:t>92 Euro </a:t>
            </a:r>
            <a:endParaRPr lang="tr-TR" dirty="0"/>
          </a:p>
          <a:p>
            <a:r>
              <a:rPr lang="tr-TR" dirty="0" smtClean="0"/>
              <a:t>Günlük Konaklama </a:t>
            </a:r>
            <a:r>
              <a:rPr lang="tr-TR" dirty="0"/>
              <a:t>gideri : 400 </a:t>
            </a:r>
            <a:r>
              <a:rPr lang="tr-TR" dirty="0" smtClean="0"/>
              <a:t>Euro </a:t>
            </a:r>
            <a:endParaRPr lang="tr-TR" dirty="0"/>
          </a:p>
          <a:p>
            <a:r>
              <a:rPr lang="tr-TR" dirty="0"/>
              <a:t>Görevlendirme süresi : 8 gün </a:t>
            </a:r>
          </a:p>
          <a:p>
            <a:r>
              <a:rPr lang="tr-TR" dirty="0"/>
              <a:t>Artırımlı gündelik : </a:t>
            </a:r>
            <a:r>
              <a:rPr lang="tr-TR" dirty="0" smtClean="0"/>
              <a:t>92 Euro </a:t>
            </a:r>
            <a:r>
              <a:rPr lang="tr-TR" dirty="0"/>
              <a:t>x 1,5 = </a:t>
            </a:r>
            <a:r>
              <a:rPr lang="tr-TR" dirty="0" smtClean="0"/>
              <a:t>138 Euro </a:t>
            </a:r>
            <a:endParaRPr lang="tr-TR" dirty="0"/>
          </a:p>
          <a:p>
            <a:r>
              <a:rPr lang="tr-TR" dirty="0"/>
              <a:t>Artırımlı gündeliğin %40 ı : </a:t>
            </a:r>
            <a:r>
              <a:rPr lang="tr-TR" dirty="0" smtClean="0"/>
              <a:t>138 </a:t>
            </a:r>
            <a:r>
              <a:rPr lang="tr-TR" dirty="0"/>
              <a:t>$ x %40 = </a:t>
            </a:r>
            <a:r>
              <a:rPr lang="tr-TR" dirty="0" smtClean="0"/>
              <a:t>55,20 Euro </a:t>
            </a:r>
            <a:endParaRPr lang="tr-TR" dirty="0"/>
          </a:p>
          <a:p>
            <a:r>
              <a:rPr lang="tr-TR" dirty="0"/>
              <a:t>%40’ın aşan kısmı : 400 </a:t>
            </a:r>
            <a:r>
              <a:rPr lang="tr-TR" dirty="0" smtClean="0"/>
              <a:t>Euro – 55,20 Euro </a:t>
            </a:r>
            <a:r>
              <a:rPr lang="tr-TR" dirty="0"/>
              <a:t>= </a:t>
            </a:r>
            <a:r>
              <a:rPr lang="tr-TR" dirty="0" smtClean="0"/>
              <a:t>344,80 Euro </a:t>
            </a:r>
            <a:endParaRPr lang="tr-TR" dirty="0"/>
          </a:p>
          <a:p>
            <a:r>
              <a:rPr lang="tr-TR" dirty="0"/>
              <a:t>Aşan kısmın %70 i : </a:t>
            </a:r>
            <a:r>
              <a:rPr lang="tr-TR" dirty="0" smtClean="0"/>
              <a:t>344,80 Euro </a:t>
            </a:r>
            <a:r>
              <a:rPr lang="tr-TR" dirty="0"/>
              <a:t>x %70 = </a:t>
            </a:r>
            <a:r>
              <a:rPr lang="tr-TR" dirty="0" smtClean="0"/>
              <a:t>241,36 Euro</a:t>
            </a:r>
            <a:endParaRPr lang="tr-TR" dirty="0"/>
          </a:p>
          <a:p>
            <a:r>
              <a:rPr lang="tr-TR" dirty="0"/>
              <a:t>Görevliye </a:t>
            </a:r>
            <a:r>
              <a:rPr lang="tr-TR" dirty="0" smtClean="0"/>
              <a:t>4. </a:t>
            </a:r>
            <a:r>
              <a:rPr lang="tr-TR" dirty="0"/>
              <a:t>maddenin </a:t>
            </a:r>
            <a:r>
              <a:rPr lang="tr-TR" dirty="0" smtClean="0"/>
              <a:t>2. </a:t>
            </a:r>
            <a:r>
              <a:rPr lang="tr-TR" dirty="0"/>
              <a:t>fıkrası gereğince yapılan hesaplama sonucunda </a:t>
            </a:r>
            <a:r>
              <a:rPr lang="tr-TR" dirty="0" smtClean="0"/>
              <a:t>241,36 Euro </a:t>
            </a:r>
            <a:r>
              <a:rPr lang="tr-TR" dirty="0"/>
              <a:t>ödenmesi gerekirken, aynı maddenin (b) bendi gereğince konaklama bedeli için getirilen sınırlama (gündeliklerin % 70 ini aşamama) nedeniyle ilgiliye konaklama bedelinin ödenmesinde artırımlı gündeliğin %70 inin alınması gerekir. Dolayısıyla konaklama bedeli </a:t>
            </a:r>
            <a:r>
              <a:rPr lang="tr-TR" dirty="0" smtClean="0"/>
              <a:t>günlük 138 Euro </a:t>
            </a:r>
            <a:r>
              <a:rPr lang="tr-TR" dirty="0"/>
              <a:t>x %70 = </a:t>
            </a:r>
            <a:r>
              <a:rPr lang="tr-TR" dirty="0" smtClean="0"/>
              <a:t>96,60 Euro olarak </a:t>
            </a:r>
            <a:r>
              <a:rPr lang="tr-TR" dirty="0"/>
              <a:t>ödenebilecektir. </a:t>
            </a:r>
            <a:endParaRPr lang="tr-TR" dirty="0" smtClean="0"/>
          </a:p>
        </p:txBody>
      </p:sp>
    </p:spTree>
    <p:extLst>
      <p:ext uri="{BB962C8B-B14F-4D97-AF65-F5344CB8AC3E}">
        <p14:creationId xmlns:p14="http://schemas.microsoft.com/office/powerpoint/2010/main" val="83240279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dirty="0" smtClean="0">
                <a:latin typeface="+mn-lt"/>
              </a:rPr>
              <a:t>Yurtdışı Yevmiye ve Konaklama Tutarlarının Çevrilmesinde Esas Alınacak Döviz Kurları</a:t>
            </a:r>
            <a:endParaRPr lang="tr-TR" sz="4000" dirty="0">
              <a:latin typeface="+mn-lt"/>
            </a:endParaRPr>
          </a:p>
        </p:txBody>
      </p:sp>
      <p:sp>
        <p:nvSpPr>
          <p:cNvPr id="3" name="İçerik Yer Tutucusu 2"/>
          <p:cNvSpPr>
            <a:spLocks noGrp="1"/>
          </p:cNvSpPr>
          <p:nvPr>
            <p:ph idx="1"/>
          </p:nvPr>
        </p:nvSpPr>
        <p:spPr/>
        <p:txBody>
          <a:bodyPr>
            <a:normAutofit fontScale="92500" lnSpcReduction="10000"/>
          </a:bodyPr>
          <a:lstStyle/>
          <a:p>
            <a:pPr algn="just"/>
            <a:r>
              <a:rPr lang="tr-TR" b="1" dirty="0" smtClean="0"/>
              <a:t>Harcırah </a:t>
            </a:r>
            <a:r>
              <a:rPr lang="tr-TR" b="1" dirty="0"/>
              <a:t>için avans verilmiş ise</a:t>
            </a:r>
            <a:r>
              <a:rPr lang="tr-TR" dirty="0"/>
              <a:t>; avansın TL </a:t>
            </a:r>
            <a:r>
              <a:rPr lang="es-ES" dirty="0" smtClean="0"/>
              <a:t>cinsinden </a:t>
            </a:r>
            <a:r>
              <a:rPr lang="es-ES" dirty="0"/>
              <a:t>tutarı, yabancı para cinsinden </a:t>
            </a:r>
            <a:r>
              <a:rPr lang="es-ES" b="1" dirty="0"/>
              <a:t>avans </a:t>
            </a:r>
            <a:r>
              <a:rPr lang="tr-TR" b="1" dirty="0" smtClean="0"/>
              <a:t>miktarının </a:t>
            </a:r>
            <a:r>
              <a:rPr lang="tr-TR" b="1" dirty="0"/>
              <a:t>tahakkuk tarihindeki</a:t>
            </a:r>
            <a:r>
              <a:rPr lang="tr-TR" dirty="0"/>
              <a:t> </a:t>
            </a:r>
            <a:r>
              <a:rPr lang="tr-TR" b="1" dirty="0"/>
              <a:t>T.C</a:t>
            </a:r>
            <a:r>
              <a:rPr lang="tr-TR" b="1" dirty="0" smtClean="0"/>
              <a:t>. Merkez </a:t>
            </a:r>
            <a:r>
              <a:rPr lang="sv-SE" b="1" dirty="0" smtClean="0"/>
              <a:t>Bankasınca </a:t>
            </a:r>
            <a:r>
              <a:rPr lang="sv-SE" b="1" dirty="0"/>
              <a:t>ilan edilen</a:t>
            </a:r>
            <a:r>
              <a:rPr lang="sv-SE" dirty="0"/>
              <a:t> </a:t>
            </a:r>
            <a:r>
              <a:rPr lang="tr-TR" b="1" dirty="0"/>
              <a:t>e</a:t>
            </a:r>
            <a:r>
              <a:rPr lang="sv-SE" b="1" dirty="0" smtClean="0"/>
              <a:t>fektif </a:t>
            </a:r>
            <a:r>
              <a:rPr lang="sv-SE" b="1" dirty="0"/>
              <a:t>satış kuruyla </a:t>
            </a:r>
            <a:r>
              <a:rPr lang="tr-TR" dirty="0" smtClean="0"/>
              <a:t>çarpılması </a:t>
            </a:r>
            <a:r>
              <a:rPr lang="tr-TR" dirty="0"/>
              <a:t>suretiyle bulunur. </a:t>
            </a:r>
            <a:endParaRPr lang="tr-TR" dirty="0" smtClean="0"/>
          </a:p>
          <a:p>
            <a:pPr algn="just"/>
            <a:r>
              <a:rPr lang="tr-TR" b="1" dirty="0" smtClean="0"/>
              <a:t>Avans </a:t>
            </a:r>
            <a:r>
              <a:rPr lang="tr-TR" b="1" dirty="0"/>
              <a:t>mahsup </a:t>
            </a:r>
            <a:r>
              <a:rPr lang="tr-TR" b="1" dirty="0" smtClean="0"/>
              <a:t>işlemlerinde </a:t>
            </a:r>
            <a:r>
              <a:rPr lang="tr-TR" b="1" dirty="0"/>
              <a:t>ise</a:t>
            </a:r>
            <a:r>
              <a:rPr lang="tr-TR" dirty="0"/>
              <a:t>, ilgiliye </a:t>
            </a:r>
            <a:r>
              <a:rPr lang="tr-TR" b="1" dirty="0"/>
              <a:t>ödeme tarihindeki </a:t>
            </a:r>
            <a:r>
              <a:rPr lang="tr-TR" b="1" dirty="0" smtClean="0"/>
              <a:t>T.C. Merkez Bankasınca ilan edilen </a:t>
            </a:r>
            <a:r>
              <a:rPr lang="tr-TR" b="1" dirty="0"/>
              <a:t>efektif satış kuru </a:t>
            </a:r>
            <a:r>
              <a:rPr lang="tr-TR" dirty="0"/>
              <a:t>esas alınır</a:t>
            </a:r>
            <a:r>
              <a:rPr lang="tr-TR" dirty="0" smtClean="0"/>
              <a:t>.</a:t>
            </a:r>
          </a:p>
          <a:p>
            <a:pPr algn="just"/>
            <a:r>
              <a:rPr lang="tr-TR" b="1" dirty="0" smtClean="0"/>
              <a:t>Harcırah </a:t>
            </a:r>
            <a:r>
              <a:rPr lang="tr-TR" b="1" dirty="0"/>
              <a:t>için avans verilmemiş ise</a:t>
            </a:r>
            <a:r>
              <a:rPr lang="tr-TR" dirty="0"/>
              <a:t>; yurtdışı </a:t>
            </a:r>
            <a:r>
              <a:rPr lang="nb-NO" dirty="0" smtClean="0"/>
              <a:t>gündeliklerinin </a:t>
            </a:r>
            <a:r>
              <a:rPr lang="nb-NO" dirty="0"/>
              <a:t>Türk Lirası cinsinden tutarı, </a:t>
            </a:r>
            <a:r>
              <a:rPr lang="sv-SE" dirty="0" smtClean="0"/>
              <a:t>yabancı </a:t>
            </a:r>
            <a:r>
              <a:rPr lang="sv-SE" dirty="0"/>
              <a:t>para cinsinden gündelik miktarının </a:t>
            </a:r>
            <a:r>
              <a:rPr lang="tr-TR" b="1" dirty="0" smtClean="0"/>
              <a:t>beyanname </a:t>
            </a:r>
            <a:r>
              <a:rPr lang="tr-TR" b="1" dirty="0"/>
              <a:t>düzenleme tarihindeki </a:t>
            </a:r>
            <a:r>
              <a:rPr lang="tr-TR" b="1" dirty="0" smtClean="0"/>
              <a:t>T.C. Merkez Bankasınca ilan </a:t>
            </a:r>
            <a:r>
              <a:rPr lang="tr-TR" b="1" dirty="0"/>
              <a:t>edilen d</a:t>
            </a:r>
            <a:r>
              <a:rPr lang="tr-TR" b="1" dirty="0" smtClean="0"/>
              <a:t>öviz </a:t>
            </a:r>
            <a:r>
              <a:rPr lang="tr-TR" b="1" dirty="0"/>
              <a:t>satış kuruyla </a:t>
            </a:r>
            <a:r>
              <a:rPr lang="tr-TR" dirty="0"/>
              <a:t>çarpılması </a:t>
            </a:r>
            <a:r>
              <a:rPr lang="tr-TR" dirty="0" smtClean="0"/>
              <a:t>suretiyle bulunur. </a:t>
            </a:r>
          </a:p>
          <a:p>
            <a:pPr algn="just"/>
            <a:r>
              <a:rPr lang="tr-TR" b="1" dirty="0" smtClean="0"/>
              <a:t>Müstahak olunan harcırahın verilen avans tutarından fazla olması halinde</a:t>
            </a:r>
            <a:r>
              <a:rPr lang="tr-TR" dirty="0" smtClean="0"/>
              <a:t>, </a:t>
            </a:r>
            <a:r>
              <a:rPr lang="tr-TR" b="1" dirty="0" smtClean="0"/>
              <a:t>fazla olan kısım için</a:t>
            </a:r>
            <a:r>
              <a:rPr lang="tr-TR" dirty="0" smtClean="0"/>
              <a:t> yine </a:t>
            </a:r>
            <a:r>
              <a:rPr lang="tr-TR" b="1" dirty="0"/>
              <a:t>T.C. Merkez Bankasınca ilan edilen döviz satış </a:t>
            </a:r>
            <a:r>
              <a:rPr lang="tr-TR" b="1" dirty="0" smtClean="0"/>
              <a:t>kuru </a:t>
            </a:r>
            <a:r>
              <a:rPr lang="tr-TR" dirty="0" smtClean="0"/>
              <a:t>esas alınır.</a:t>
            </a:r>
            <a:endParaRPr lang="tr-TR" dirty="0"/>
          </a:p>
        </p:txBody>
      </p:sp>
    </p:spTree>
    <p:extLst>
      <p:ext uri="{BB962C8B-B14F-4D97-AF65-F5344CB8AC3E}">
        <p14:creationId xmlns:p14="http://schemas.microsoft.com/office/powerpoint/2010/main" val="186513643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mn-lt"/>
              </a:rPr>
              <a:t>KKTC’deki Görevlendirmeler</a:t>
            </a:r>
            <a:r>
              <a:rPr lang="tr-TR" dirty="0" smtClean="0"/>
              <a:t/>
            </a:r>
            <a:br>
              <a:rPr lang="tr-TR" dirty="0" smtClean="0"/>
            </a:br>
            <a:r>
              <a:rPr lang="tr-TR" dirty="0" smtClean="0"/>
              <a:t> </a:t>
            </a:r>
            <a:endParaRPr lang="tr-TR" dirty="0"/>
          </a:p>
        </p:txBody>
      </p:sp>
      <p:sp>
        <p:nvSpPr>
          <p:cNvPr id="3" name="İçerik Yer Tutucusu 2"/>
          <p:cNvSpPr>
            <a:spLocks noGrp="1"/>
          </p:cNvSpPr>
          <p:nvPr>
            <p:ph idx="1"/>
          </p:nvPr>
        </p:nvSpPr>
        <p:spPr>
          <a:xfrm>
            <a:off x="838200" y="975360"/>
            <a:ext cx="10515600" cy="5201603"/>
          </a:xfrm>
        </p:spPr>
        <p:txBody>
          <a:bodyPr>
            <a:normAutofit fontScale="70000" lnSpcReduction="20000"/>
          </a:bodyPr>
          <a:lstStyle/>
          <a:p>
            <a:endParaRPr lang="tr-TR" dirty="0" smtClean="0"/>
          </a:p>
          <a:p>
            <a:pPr marL="274320" indent="-274320" algn="just" fontAlgn="t">
              <a:spcBef>
                <a:spcPts val="580"/>
              </a:spcBef>
              <a:buFont typeface="Wingdings 2"/>
              <a:buChar char=""/>
              <a:defRPr/>
            </a:pPr>
            <a:r>
              <a:rPr lang="tr-TR" dirty="0" smtClean="0"/>
              <a:t>Kuzey Kıbrıs Türk Cumhuriyetine Yapılacak Yolculuklarda Verilecek Gündeliklere Dair Karar  </a:t>
            </a:r>
            <a:r>
              <a:rPr lang="tr-TR" dirty="0"/>
              <a:t>(</a:t>
            </a:r>
            <a:r>
              <a:rPr lang="tr-TR" dirty="0" smtClean="0"/>
              <a:t>1/1/2016 </a:t>
            </a:r>
            <a:r>
              <a:rPr lang="tr-TR" dirty="0"/>
              <a:t>- </a:t>
            </a:r>
            <a:r>
              <a:rPr lang="tr-TR" dirty="0" smtClean="0"/>
              <a:t>31/12/2016 </a:t>
            </a:r>
            <a:r>
              <a:rPr lang="tr-TR" dirty="0"/>
              <a:t>Döneminde Verilecek Gündelik Miktarları)</a:t>
            </a:r>
          </a:p>
          <a:p>
            <a:pPr marL="274320" indent="-274320" fontAlgn="t">
              <a:spcBef>
                <a:spcPts val="580"/>
              </a:spcBef>
              <a:buNone/>
              <a:defRPr/>
            </a:pPr>
            <a:endParaRPr lang="tr-TR" u="sng" dirty="0"/>
          </a:p>
          <a:p>
            <a:pPr marL="274320" indent="-274320" fontAlgn="ctr">
              <a:spcBef>
                <a:spcPts val="580"/>
              </a:spcBef>
              <a:buFont typeface="Wingdings 2"/>
              <a:buChar char=""/>
              <a:defRPr/>
            </a:pPr>
            <a:r>
              <a:rPr lang="tr-TR" dirty="0"/>
              <a:t>a) Aylık/kadro derecesi    1 olanlar 	</a:t>
            </a:r>
            <a:r>
              <a:rPr lang="tr-TR" dirty="0" smtClean="0"/>
              <a:t>104,98 </a:t>
            </a:r>
            <a:r>
              <a:rPr lang="tr-TR" dirty="0"/>
              <a:t>TL</a:t>
            </a:r>
          </a:p>
          <a:p>
            <a:pPr marL="274320" indent="-274320">
              <a:spcBef>
                <a:spcPts val="580"/>
              </a:spcBef>
              <a:buFont typeface="Wingdings 2"/>
              <a:buChar char=""/>
              <a:defRPr/>
            </a:pPr>
            <a:r>
              <a:rPr lang="tr-TR" dirty="0"/>
              <a:t>b) Aylık/kadro derecesi  </a:t>
            </a:r>
            <a:r>
              <a:rPr lang="tr-TR" dirty="0" smtClean="0"/>
              <a:t>  </a:t>
            </a:r>
            <a:r>
              <a:rPr lang="tr-TR" dirty="0"/>
              <a:t>2-4 olanlar 	 </a:t>
            </a:r>
            <a:r>
              <a:rPr lang="tr-TR" dirty="0" smtClean="0"/>
              <a:t> 87,47 </a:t>
            </a:r>
            <a:r>
              <a:rPr lang="tr-TR" dirty="0"/>
              <a:t>TL</a:t>
            </a:r>
          </a:p>
          <a:p>
            <a:pPr marL="274320" indent="-274320">
              <a:spcBef>
                <a:spcPts val="580"/>
              </a:spcBef>
              <a:buFont typeface="Wingdings 2"/>
              <a:buChar char=""/>
              <a:defRPr/>
            </a:pPr>
            <a:r>
              <a:rPr lang="tr-TR" dirty="0"/>
              <a:t>c) Aylık/kadro derecesi   </a:t>
            </a:r>
            <a:r>
              <a:rPr lang="tr-TR" dirty="0" smtClean="0"/>
              <a:t>  5-15 olanlar          70,01 </a:t>
            </a:r>
            <a:r>
              <a:rPr lang="tr-TR" dirty="0"/>
              <a:t>TL</a:t>
            </a:r>
          </a:p>
          <a:p>
            <a:pPr marL="274320" indent="-274320">
              <a:spcBef>
                <a:spcPts val="580"/>
              </a:spcBef>
              <a:buNone/>
              <a:defRPr/>
            </a:pPr>
            <a:endParaRPr lang="tr-TR" b="1" dirty="0"/>
          </a:p>
          <a:p>
            <a:pPr marL="274320" indent="-274320" algn="just" fontAlgn="t">
              <a:spcBef>
                <a:spcPts val="580"/>
              </a:spcBef>
              <a:buFont typeface="Wingdings 2"/>
              <a:buChar char=""/>
              <a:defRPr/>
            </a:pPr>
            <a:r>
              <a:rPr lang="tr-TR" dirty="0"/>
              <a:t>Kuzey Kıbrıs Türk Cumhuriyeti'ne geçici görevle gönderilen ve bu Karar hükümlerine göre gündelik ödenenlerden, yatacak yer temini için ödedikleri ücretleri belgelendirenlere</a:t>
            </a:r>
            <a:r>
              <a:rPr lang="tr-TR" u="sng" dirty="0"/>
              <a:t>, </a:t>
            </a:r>
            <a:r>
              <a:rPr lang="tr-TR" b="1" dirty="0"/>
              <a:t>belge bedelini aşmamak ve her defasında on gün ile sınırlı olmak üzere, gündeliklerinin yarısına kadar olan kısmı yatacak yer ücreti olarak ödenir</a:t>
            </a:r>
            <a:r>
              <a:rPr lang="tr-TR" b="1" dirty="0" smtClean="0"/>
              <a:t>.</a:t>
            </a:r>
          </a:p>
          <a:p>
            <a:pPr marL="274320" indent="-274320" algn="just" fontAlgn="t">
              <a:spcBef>
                <a:spcPts val="580"/>
              </a:spcBef>
              <a:buFont typeface="Wingdings 2"/>
              <a:buChar char=""/>
              <a:defRPr/>
            </a:pPr>
            <a:r>
              <a:rPr lang="tr-TR" dirty="0"/>
              <a:t>Kurumlar, hizmetin özellikleri, mevcut ödenek </a:t>
            </a:r>
            <a:r>
              <a:rPr lang="tr-TR" dirty="0" smtClean="0"/>
              <a:t>miktarı, </a:t>
            </a:r>
            <a:r>
              <a:rPr lang="tr-TR" dirty="0"/>
              <a:t>resmi veya </a:t>
            </a:r>
            <a:r>
              <a:rPr lang="tr-TR" dirty="0" smtClean="0"/>
              <a:t>özel </a:t>
            </a:r>
            <a:r>
              <a:rPr lang="tr-TR" dirty="0"/>
              <a:t>kurum ve kuruluşlar tarafından ödeme yapılması, görev yerinde ücretsiz veya düşük ücretli yatacak yer temin edilmesi, yemek ihtiyaçlarının kısmen veya tamamen karşılanması gibi hususları dikkate almak suretiyle, </a:t>
            </a:r>
            <a:r>
              <a:rPr lang="tr-TR" dirty="0" smtClean="0"/>
              <a:t>belirlenen gündelik miktarlarından </a:t>
            </a:r>
            <a:r>
              <a:rPr lang="tr-TR" dirty="0"/>
              <a:t>daha </a:t>
            </a:r>
            <a:r>
              <a:rPr lang="tr-TR" dirty="0" smtClean="0"/>
              <a:t>düşük </a:t>
            </a:r>
            <a:r>
              <a:rPr lang="tr-TR" dirty="0"/>
              <a:t>miktarda gündelik ödeyebilirler. Ancak, bu şekilde ödenecek gündeliklerin ilgililerce kabul edildiğinin görev mahallinden ayrılmadan önce idarelerine yazılı olarak bildirilmesi gerekir.</a:t>
            </a:r>
            <a:r>
              <a:rPr lang="tr-TR" dirty="0" smtClean="0"/>
              <a:t>​ Daha aşağı tutarda gündelik belirlenmesi durumunda, yatacak yer ücretinin hesaplanmasında Karardaki yevmiyeler esas alınır.</a:t>
            </a:r>
            <a:endParaRPr lang="tr-TR" dirty="0"/>
          </a:p>
          <a:p>
            <a:pPr marL="274320" indent="-274320" algn="just" fontAlgn="t">
              <a:spcBef>
                <a:spcPts val="580"/>
              </a:spcBef>
              <a:buFont typeface="Wingdings 2"/>
              <a:buChar char=""/>
              <a:defRPr/>
            </a:pPr>
            <a:endParaRPr lang="tr-TR" b="1" dirty="0"/>
          </a:p>
          <a:p>
            <a:pPr marL="274320" indent="-274320" algn="just" fontAlgn="t">
              <a:spcBef>
                <a:spcPts val="580"/>
              </a:spcBef>
              <a:buNone/>
              <a:defRPr/>
            </a:pPr>
            <a:endParaRPr lang="tr-TR" dirty="0"/>
          </a:p>
          <a:p>
            <a:pPr marL="274320" indent="-274320" algn="just">
              <a:spcBef>
                <a:spcPts val="580"/>
              </a:spcBef>
              <a:buFont typeface="Wingdings 2"/>
              <a:buChar char=""/>
              <a:defRPr/>
            </a:pPr>
            <a:endParaRPr lang="tr-TR" dirty="0"/>
          </a:p>
          <a:p>
            <a:endParaRPr lang="tr-TR" dirty="0"/>
          </a:p>
        </p:txBody>
      </p:sp>
    </p:spTree>
    <p:extLst>
      <p:ext uri="{BB962C8B-B14F-4D97-AF65-F5344CB8AC3E}">
        <p14:creationId xmlns:p14="http://schemas.microsoft.com/office/powerpoint/2010/main" val="180750976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latin typeface="+mn-lt"/>
              </a:rPr>
              <a:t>Harcırah Alabilmek İçin Müracaat Müddeti</a:t>
            </a:r>
            <a:endParaRPr lang="tr-TR" dirty="0">
              <a:latin typeface="+mn-lt"/>
            </a:endParaRPr>
          </a:p>
        </p:txBody>
      </p:sp>
      <p:sp>
        <p:nvSpPr>
          <p:cNvPr id="3" name="İçerik Yer Tutucusu 2"/>
          <p:cNvSpPr>
            <a:spLocks noGrp="1"/>
          </p:cNvSpPr>
          <p:nvPr>
            <p:ph idx="1"/>
          </p:nvPr>
        </p:nvSpPr>
        <p:spPr/>
        <p:txBody>
          <a:bodyPr>
            <a:normAutofit/>
          </a:bodyPr>
          <a:lstStyle/>
          <a:p>
            <a:pPr algn="just"/>
            <a:r>
              <a:rPr lang="tr-TR" dirty="0" smtClean="0"/>
              <a:t>Açıkta </a:t>
            </a:r>
            <a:r>
              <a:rPr lang="tr-TR" dirty="0"/>
              <a:t>kalan ve vekalet emrine alınan memurlara vazifelerinden </a:t>
            </a:r>
            <a:r>
              <a:rPr lang="tr-TR" dirty="0" smtClean="0"/>
              <a:t>ayrıldıkları, </a:t>
            </a:r>
            <a:endParaRPr lang="tr-TR" dirty="0"/>
          </a:p>
          <a:p>
            <a:pPr algn="just"/>
            <a:r>
              <a:rPr lang="tr-TR" dirty="0" smtClean="0"/>
              <a:t>İşten </a:t>
            </a:r>
            <a:r>
              <a:rPr lang="tr-TR" dirty="0"/>
              <a:t>el çektirilmek suretiyle vekalet emrine alınan memurlardan </a:t>
            </a:r>
            <a:r>
              <a:rPr lang="tr-TR" dirty="0" err="1"/>
              <a:t>men’i</a:t>
            </a:r>
            <a:r>
              <a:rPr lang="tr-TR" dirty="0"/>
              <a:t> muhakeme kararı alan veya beraat edenler </a:t>
            </a:r>
            <a:r>
              <a:rPr lang="tr-TR" dirty="0" smtClean="0"/>
              <a:t>veya </a:t>
            </a:r>
            <a:r>
              <a:rPr lang="tr-TR" dirty="0"/>
              <a:t>haklarındaki takibat afla ortadan kaldırılanlara, haklarında verilen kararın </a:t>
            </a:r>
            <a:r>
              <a:rPr lang="tr-TR" dirty="0" smtClean="0"/>
              <a:t>kesinlik kazandığı </a:t>
            </a:r>
            <a:endParaRPr lang="tr-TR" dirty="0"/>
          </a:p>
          <a:p>
            <a:r>
              <a:rPr lang="tr-TR" dirty="0" smtClean="0"/>
              <a:t>Tarihten itibaren 6 </a:t>
            </a:r>
            <a:r>
              <a:rPr lang="tr-TR" dirty="0"/>
              <a:t>ay zarfında müracaat edenlere müstahak oldukları harcırah </a:t>
            </a:r>
            <a:r>
              <a:rPr lang="tr-TR" dirty="0" smtClean="0"/>
              <a:t>verilir.</a:t>
            </a:r>
            <a:endParaRPr lang="tr-TR" dirty="0"/>
          </a:p>
          <a:p>
            <a:endParaRPr lang="tr-TR" dirty="0"/>
          </a:p>
        </p:txBody>
      </p:sp>
    </p:spTree>
    <p:extLst>
      <p:ext uri="{BB962C8B-B14F-4D97-AF65-F5344CB8AC3E}">
        <p14:creationId xmlns:p14="http://schemas.microsoft.com/office/powerpoint/2010/main" val="379490736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latin typeface="+mn-lt"/>
              </a:rPr>
              <a:t>Harcırah Alabilmek İçin Müracaat Müddeti</a:t>
            </a:r>
            <a:endParaRPr lang="tr-TR" dirty="0">
              <a:latin typeface="+mn-lt"/>
            </a:endParaRPr>
          </a:p>
        </p:txBody>
      </p:sp>
      <p:sp>
        <p:nvSpPr>
          <p:cNvPr id="3" name="İçerik Yer Tutucusu 2"/>
          <p:cNvSpPr>
            <a:spLocks noGrp="1"/>
          </p:cNvSpPr>
          <p:nvPr>
            <p:ph idx="1"/>
          </p:nvPr>
        </p:nvSpPr>
        <p:spPr/>
        <p:txBody>
          <a:bodyPr/>
          <a:lstStyle/>
          <a:p>
            <a:r>
              <a:rPr lang="tr-TR" dirty="0" smtClean="0"/>
              <a:t>Bunların </a:t>
            </a:r>
            <a:r>
              <a:rPr lang="tr-TR" dirty="0"/>
              <a:t>dışındaki müracaatlar ise genel zaman aşımına tabidir. </a:t>
            </a:r>
            <a:endParaRPr lang="tr-TR" dirty="0" smtClean="0"/>
          </a:p>
          <a:p>
            <a:pPr algn="just"/>
            <a:r>
              <a:rPr lang="tr-TR" dirty="0" smtClean="0"/>
              <a:t>İlgili </a:t>
            </a:r>
            <a:r>
              <a:rPr lang="tr-TR" dirty="0"/>
              <a:t>olduğu malî yılın sonundan başlayarak beş yıl içinde alacaklıları tarafından geçerli bir mazerete dayanmaksızın, yazılı talep edilmediğinden veya belgeleri verilmediğinden dolayı ödenemeyen borçlar zamanaşımına uğrayarak kamu idareleri lehine düşer. </a:t>
            </a:r>
          </a:p>
          <a:p>
            <a:endParaRPr lang="tr-TR" dirty="0"/>
          </a:p>
          <a:p>
            <a:pPr marL="0" indent="0">
              <a:buNone/>
            </a:pPr>
            <a:endParaRPr lang="tr-TR" dirty="0"/>
          </a:p>
        </p:txBody>
      </p:sp>
    </p:spTree>
    <p:extLst>
      <p:ext uri="{BB962C8B-B14F-4D97-AF65-F5344CB8AC3E}">
        <p14:creationId xmlns:p14="http://schemas.microsoft.com/office/powerpoint/2010/main" val="413019256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869315"/>
          </a:xfrm>
        </p:spPr>
        <p:txBody>
          <a:bodyPr/>
          <a:lstStyle/>
          <a:p>
            <a:r>
              <a:rPr lang="tr-TR" dirty="0" smtClean="0">
                <a:latin typeface="+mn-lt"/>
              </a:rPr>
              <a:t>Harcırahın Ödenmesi ve Mahsubu</a:t>
            </a:r>
            <a:endParaRPr lang="tr-TR" dirty="0">
              <a:latin typeface="+mn-lt"/>
            </a:endParaRPr>
          </a:p>
        </p:txBody>
      </p:sp>
      <p:sp>
        <p:nvSpPr>
          <p:cNvPr id="3" name="İçerik Yer Tutucusu 2"/>
          <p:cNvSpPr>
            <a:spLocks noGrp="1"/>
          </p:cNvSpPr>
          <p:nvPr>
            <p:ph idx="1"/>
          </p:nvPr>
        </p:nvSpPr>
        <p:spPr>
          <a:xfrm>
            <a:off x="838200" y="1402080"/>
            <a:ext cx="10515600" cy="4922520"/>
          </a:xfrm>
        </p:spPr>
        <p:txBody>
          <a:bodyPr>
            <a:normAutofit fontScale="92500"/>
          </a:bodyPr>
          <a:lstStyle/>
          <a:p>
            <a:pPr algn="just"/>
            <a:r>
              <a:rPr lang="tr-TR" dirty="0">
                <a:cs typeface="Arial" pitchFamily="34" charset="0"/>
              </a:rPr>
              <a:t>Harcırah, memur ve hizmetlinin gidişinde ve ailenin nakli sırasında peşin olarak verilir. Harcırahın tam miktarının önceden tayin ve tespitinin mümkün olmadığı hallerde yetecek miktarda para avans olarak verilir. Harcırahını </a:t>
            </a:r>
            <a:r>
              <a:rPr lang="tr-TR" dirty="0" smtClean="0">
                <a:cs typeface="Arial" pitchFamily="34" charset="0"/>
              </a:rPr>
              <a:t>kesin ödeme </a:t>
            </a:r>
            <a:r>
              <a:rPr lang="tr-TR" dirty="0">
                <a:cs typeface="Arial" pitchFamily="34" charset="0"/>
              </a:rPr>
              <a:t>olarak veya avans suretiyle alanlardan </a:t>
            </a:r>
            <a:r>
              <a:rPr lang="tr-TR" dirty="0" smtClean="0">
                <a:cs typeface="Arial" pitchFamily="34" charset="0"/>
              </a:rPr>
              <a:t>kişisel sebeplerle sürekli </a:t>
            </a:r>
            <a:r>
              <a:rPr lang="tr-TR" dirty="0">
                <a:cs typeface="Arial" pitchFamily="34" charset="0"/>
              </a:rPr>
              <a:t>veya </a:t>
            </a:r>
            <a:r>
              <a:rPr lang="tr-TR" dirty="0" smtClean="0">
                <a:cs typeface="Arial" pitchFamily="34" charset="0"/>
              </a:rPr>
              <a:t>geçici görev </a:t>
            </a:r>
            <a:r>
              <a:rPr lang="tr-TR" dirty="0">
                <a:cs typeface="Arial" pitchFamily="34" charset="0"/>
              </a:rPr>
              <a:t>mahallerine 15 gün içinde hareket etmeyenler  aldıkları parayı derhal </a:t>
            </a:r>
            <a:r>
              <a:rPr lang="tr-TR" dirty="0" smtClean="0">
                <a:cs typeface="Arial" pitchFamily="34" charset="0"/>
              </a:rPr>
              <a:t>iade </a:t>
            </a:r>
            <a:r>
              <a:rPr lang="tr-TR" dirty="0">
                <a:cs typeface="Arial" pitchFamily="34" charset="0"/>
              </a:rPr>
              <a:t>etmeye </a:t>
            </a:r>
            <a:r>
              <a:rPr lang="tr-TR" dirty="0" smtClean="0">
                <a:cs typeface="Arial" pitchFamily="34" charset="0"/>
              </a:rPr>
              <a:t>mecburdurlar.</a:t>
            </a:r>
          </a:p>
          <a:p>
            <a:pPr algn="just"/>
            <a:r>
              <a:rPr lang="tr-TR" dirty="0" err="1" smtClean="0">
                <a:cs typeface="Arial" pitchFamily="34" charset="0"/>
              </a:rPr>
              <a:t>Kurumlarası</a:t>
            </a:r>
            <a:r>
              <a:rPr lang="tr-TR" dirty="0" smtClean="0">
                <a:cs typeface="Arial" pitchFamily="34" charset="0"/>
              </a:rPr>
              <a:t> nakil suretiyle başka bir yere atanan memurların, eski kurumlarıyla hukuki ve fiili irtibatının kesildiği, hizmetinden artık atandığı kurumun yararlanacak olması ve yaptığı harcamaların yeni kurumunda göreve başlayabilmesi için yapıldığı gerekçeleriyle harcırahın yeni kurumunca ödenmesi gerektiği yönünde Danıştay Daire Kararı bulunmaktadır. Bu Karar, harcırahın hizmetin ilgili bulunduğu Kurum bütçesinden ödenmesi gerektiği hükmüyle de örtüşmektedir.</a:t>
            </a:r>
            <a:endParaRPr lang="tr-TR" dirty="0"/>
          </a:p>
        </p:txBody>
      </p:sp>
    </p:spTree>
    <p:extLst>
      <p:ext uri="{BB962C8B-B14F-4D97-AF65-F5344CB8AC3E}">
        <p14:creationId xmlns:p14="http://schemas.microsoft.com/office/powerpoint/2010/main" val="247463749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777875"/>
          </a:xfrm>
        </p:spPr>
        <p:txBody>
          <a:bodyPr/>
          <a:lstStyle/>
          <a:p>
            <a:r>
              <a:rPr lang="tr-TR" dirty="0">
                <a:latin typeface="+mn-lt"/>
              </a:rPr>
              <a:t>Harcırahın Ödenmesi ve Mahsubu</a:t>
            </a:r>
          </a:p>
        </p:txBody>
      </p:sp>
      <p:sp>
        <p:nvSpPr>
          <p:cNvPr id="3" name="İçerik Yer Tutucusu 2"/>
          <p:cNvSpPr>
            <a:spLocks noGrp="1"/>
          </p:cNvSpPr>
          <p:nvPr>
            <p:ph idx="1"/>
          </p:nvPr>
        </p:nvSpPr>
        <p:spPr>
          <a:xfrm>
            <a:off x="594360" y="1566544"/>
            <a:ext cx="10515600" cy="4697095"/>
          </a:xfrm>
        </p:spPr>
        <p:txBody>
          <a:bodyPr>
            <a:normAutofit fontScale="85000" lnSpcReduction="20000"/>
          </a:bodyPr>
          <a:lstStyle/>
          <a:p>
            <a:pPr algn="just"/>
            <a:r>
              <a:rPr lang="tr-TR" dirty="0" smtClean="0">
                <a:cs typeface="Arial" pitchFamily="34" charset="0"/>
              </a:rPr>
              <a:t>Sürekli görevle </a:t>
            </a:r>
            <a:r>
              <a:rPr lang="tr-TR" dirty="0">
                <a:cs typeface="Arial" pitchFamily="34" charset="0"/>
              </a:rPr>
              <a:t>bir yere gönderilenler gidecekleri mahalle varış tarihinden ve g</a:t>
            </a:r>
            <a:r>
              <a:rPr lang="tr-TR" dirty="0" smtClean="0">
                <a:cs typeface="Arial" pitchFamily="34" charset="0"/>
              </a:rPr>
              <a:t>eçici görev </a:t>
            </a:r>
            <a:r>
              <a:rPr lang="tr-TR" dirty="0">
                <a:cs typeface="Arial" pitchFamily="34" charset="0"/>
              </a:rPr>
              <a:t>ile gönderilenler de </a:t>
            </a:r>
            <a:r>
              <a:rPr lang="tr-TR" dirty="0" smtClean="0">
                <a:cs typeface="Arial" pitchFamily="34" charset="0"/>
              </a:rPr>
              <a:t>asıl </a:t>
            </a:r>
            <a:r>
              <a:rPr lang="tr-TR" dirty="0">
                <a:cs typeface="Arial" pitchFamily="34" charset="0"/>
              </a:rPr>
              <a:t>görev </a:t>
            </a:r>
            <a:r>
              <a:rPr lang="tr-TR" dirty="0" smtClean="0">
                <a:cs typeface="Arial" pitchFamily="34" charset="0"/>
              </a:rPr>
              <a:t>yerlerine </a:t>
            </a:r>
            <a:r>
              <a:rPr lang="tr-TR" dirty="0">
                <a:cs typeface="Arial" pitchFamily="34" charset="0"/>
              </a:rPr>
              <a:t>dönüş tarihlerinden itibaren bir ay zarfında harcırah </a:t>
            </a:r>
            <a:r>
              <a:rPr lang="tr-TR" dirty="0" smtClean="0">
                <a:cs typeface="Arial" pitchFamily="34" charset="0"/>
              </a:rPr>
              <a:t>beyannamelerini vererek mahsup işlemlerini gerçekleştirmek zorundadırlar.</a:t>
            </a:r>
            <a:endParaRPr lang="tr-TR" dirty="0"/>
          </a:p>
          <a:p>
            <a:pPr algn="just"/>
            <a:r>
              <a:rPr lang="tr-TR" dirty="0" smtClean="0"/>
              <a:t>Sürekli </a:t>
            </a:r>
            <a:r>
              <a:rPr lang="tr-TR" dirty="0"/>
              <a:t>görev yolluğunda verilecek harcırah kesin olduğundan mahsup işlemi genellikle söz konusu </a:t>
            </a:r>
            <a:r>
              <a:rPr lang="tr-TR" dirty="0" smtClean="0"/>
              <a:t>olmamaktadır. </a:t>
            </a:r>
          </a:p>
          <a:p>
            <a:pPr marL="274320" indent="-274320" algn="just">
              <a:buClr>
                <a:schemeClr val="accent3"/>
              </a:buClr>
              <a:buNone/>
              <a:defRPr/>
            </a:pPr>
            <a:r>
              <a:rPr lang="tr-TR" dirty="0" smtClean="0">
                <a:latin typeface="Arial" pitchFamily="34" charset="0"/>
                <a:cs typeface="Arial" pitchFamily="34" charset="0"/>
              </a:rPr>
              <a:t>   </a:t>
            </a:r>
            <a:r>
              <a:rPr lang="tr-TR" dirty="0" smtClean="0">
                <a:cs typeface="Arial" pitchFamily="34" charset="0"/>
              </a:rPr>
              <a:t>Alındıkları </a:t>
            </a:r>
            <a:r>
              <a:rPr lang="tr-TR" dirty="0">
                <a:cs typeface="Arial" pitchFamily="34" charset="0"/>
              </a:rPr>
              <a:t>tarihten itibaren tahakkuk ettirilecek faizleri de dahil olmak üzere </a:t>
            </a:r>
            <a:r>
              <a:rPr lang="tr-TR" dirty="0" smtClean="0">
                <a:cs typeface="Arial" pitchFamily="34" charset="0"/>
              </a:rPr>
              <a:t> 15 gün içinde görevli olunan mahalle hareket edilmemesi sebebiyle derhal </a:t>
            </a:r>
            <a:r>
              <a:rPr lang="tr-TR" dirty="0">
                <a:cs typeface="Arial" pitchFamily="34" charset="0"/>
              </a:rPr>
              <a:t>iade edilmeyen </a:t>
            </a:r>
            <a:r>
              <a:rPr lang="tr-TR" dirty="0" smtClean="0">
                <a:cs typeface="Arial" pitchFamily="34" charset="0"/>
              </a:rPr>
              <a:t>paralarla, </a:t>
            </a:r>
            <a:r>
              <a:rPr lang="tr-TR" dirty="0">
                <a:cs typeface="Arial" pitchFamily="34" charset="0"/>
              </a:rPr>
              <a:t>harcırahlarını avans olarak </a:t>
            </a:r>
            <a:r>
              <a:rPr lang="tr-TR" dirty="0" smtClean="0">
                <a:cs typeface="Arial" pitchFamily="34" charset="0"/>
              </a:rPr>
              <a:t>alıp, </a:t>
            </a:r>
            <a:r>
              <a:rPr lang="tr-TR" dirty="0">
                <a:cs typeface="Arial" pitchFamily="34" charset="0"/>
              </a:rPr>
              <a:t>mahsubu </a:t>
            </a:r>
            <a:r>
              <a:rPr lang="tr-TR" dirty="0" smtClean="0">
                <a:cs typeface="Arial" pitchFamily="34" charset="0"/>
              </a:rPr>
              <a:t>için gerekli belgeleri bir aylık süre </a:t>
            </a:r>
            <a:r>
              <a:rPr lang="tr-TR" dirty="0">
                <a:cs typeface="Arial" pitchFamily="34" charset="0"/>
              </a:rPr>
              <a:t>zarfında teslim etmeyenlerin bu borçları bu evrakı verdikleri zaman harcırah istihkakları ayrıca tahakkuk ettirilip ödenmek üzere aylık ücret veya </a:t>
            </a:r>
            <a:r>
              <a:rPr lang="tr-TR" dirty="0" smtClean="0">
                <a:cs typeface="Arial" pitchFamily="34" charset="0"/>
              </a:rPr>
              <a:t>haczi mümkün diğer </a:t>
            </a:r>
            <a:r>
              <a:rPr lang="tr-TR" dirty="0">
                <a:cs typeface="Arial" pitchFamily="34" charset="0"/>
              </a:rPr>
              <a:t>istihkaklarının yarısı bu borçları tamamen kapanıncaya kadar ve hüküm alınmaya hacet kalmaksızın </a:t>
            </a:r>
            <a:r>
              <a:rPr lang="tr-TR" dirty="0" err="1">
                <a:cs typeface="Arial" pitchFamily="34" charset="0"/>
              </a:rPr>
              <a:t>re'sen</a:t>
            </a:r>
            <a:r>
              <a:rPr lang="tr-TR" dirty="0">
                <a:cs typeface="Arial" pitchFamily="34" charset="0"/>
              </a:rPr>
              <a:t> </a:t>
            </a:r>
            <a:r>
              <a:rPr lang="tr-TR" dirty="0" smtClean="0">
                <a:cs typeface="Arial" pitchFamily="34" charset="0"/>
              </a:rPr>
              <a:t>geri alınmak </a:t>
            </a:r>
            <a:r>
              <a:rPr lang="tr-TR" dirty="0">
                <a:cs typeface="Arial" pitchFamily="34" charset="0"/>
              </a:rPr>
              <a:t>suretiyle tahsil olunur.</a:t>
            </a:r>
          </a:p>
          <a:p>
            <a:pPr marL="274320" indent="-274320" algn="just">
              <a:buClr>
                <a:schemeClr val="accent3"/>
              </a:buClr>
              <a:buNone/>
              <a:defRPr/>
            </a:pPr>
            <a:r>
              <a:rPr lang="tr-TR" dirty="0">
                <a:cs typeface="Arial" pitchFamily="34" charset="0"/>
              </a:rPr>
              <a:t>	</a:t>
            </a:r>
            <a:endParaRPr lang="tr-TR" dirty="0"/>
          </a:p>
          <a:p>
            <a:pPr marL="274320" indent="-274320" algn="just">
              <a:buClr>
                <a:schemeClr val="accent3"/>
              </a:buClr>
              <a:buNone/>
              <a:defRPr/>
            </a:pPr>
            <a:endParaRPr lang="tr-TR" dirty="0">
              <a:cs typeface="Arial" pitchFamily="34" charset="0"/>
            </a:endParaRPr>
          </a:p>
          <a:p>
            <a:pPr marL="274320" indent="-274320">
              <a:buClr>
                <a:schemeClr val="accent3"/>
              </a:buClr>
              <a:buNone/>
              <a:defRPr/>
            </a:pPr>
            <a:endParaRPr lang="tr-TR" dirty="0">
              <a:latin typeface="Arial" pitchFamily="34" charset="0"/>
              <a:cs typeface="Arial" pitchFamily="34" charset="0"/>
            </a:endParaRPr>
          </a:p>
          <a:p>
            <a:endParaRPr lang="tr-TR" dirty="0"/>
          </a:p>
        </p:txBody>
      </p:sp>
    </p:spTree>
    <p:extLst>
      <p:ext uri="{BB962C8B-B14F-4D97-AF65-F5344CB8AC3E}">
        <p14:creationId xmlns:p14="http://schemas.microsoft.com/office/powerpoint/2010/main" val="241512555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915035"/>
          </a:xfrm>
        </p:spPr>
        <p:txBody>
          <a:bodyPr/>
          <a:lstStyle/>
          <a:p>
            <a:r>
              <a:rPr lang="tr-TR" dirty="0" smtClean="0">
                <a:latin typeface="+mn-lt"/>
              </a:rPr>
              <a:t>Gerçeğe Aykırı Beyan</a:t>
            </a:r>
            <a:endParaRPr lang="tr-TR" dirty="0">
              <a:latin typeface="+mn-lt"/>
            </a:endParaRPr>
          </a:p>
        </p:txBody>
      </p:sp>
      <p:sp>
        <p:nvSpPr>
          <p:cNvPr id="3" name="İçerik Yer Tutucusu 2"/>
          <p:cNvSpPr>
            <a:spLocks noGrp="1"/>
          </p:cNvSpPr>
          <p:nvPr>
            <p:ph idx="1"/>
          </p:nvPr>
        </p:nvSpPr>
        <p:spPr/>
        <p:txBody>
          <a:bodyPr>
            <a:normAutofit fontScale="92500" lnSpcReduction="10000"/>
          </a:bodyPr>
          <a:lstStyle/>
          <a:p>
            <a:pPr algn="just"/>
            <a:r>
              <a:rPr lang="tr-TR" dirty="0" smtClean="0"/>
              <a:t>Harcırah ödemesi ve avansların mahsubu işlemlerinde aksi sabit oluncaya kadar memurun beyanına itibar edilir.</a:t>
            </a:r>
          </a:p>
          <a:p>
            <a:pPr algn="just"/>
            <a:r>
              <a:rPr lang="tr-TR" altLang="tr-TR" dirty="0"/>
              <a:t>Maddi hatalar hariç olmak üzere harcırah ödemelerini artıracak biçimde ve kasten gerçek dışı bildirimde bulunanlar hakkında i</a:t>
            </a:r>
            <a:r>
              <a:rPr lang="tr-TR" altLang="tr-TR" dirty="0" smtClean="0"/>
              <a:t>şlenen </a:t>
            </a:r>
            <a:r>
              <a:rPr lang="tr-TR" altLang="tr-TR" dirty="0"/>
              <a:t>suçun özellik ve çeşidine göre rütbe veya sınıf indirimi veya memuriyetten çıkarma cezalarından  birinin uygulanabileceği ve aldıkları fazla harcırahın da kendilerinden tahsil edileceği hüküm altına alınmıştır</a:t>
            </a:r>
            <a:r>
              <a:rPr lang="tr-TR" altLang="tr-TR" dirty="0" smtClean="0"/>
              <a:t>.</a:t>
            </a:r>
          </a:p>
          <a:p>
            <a:pPr algn="just"/>
            <a:r>
              <a:rPr lang="tr-TR" altLang="tr-TR" dirty="0"/>
              <a:t>K</a:t>
            </a:r>
            <a:r>
              <a:rPr lang="tr-TR" altLang="tr-TR" dirty="0" smtClean="0"/>
              <a:t>asıtlı </a:t>
            </a:r>
            <a:r>
              <a:rPr lang="tr-TR" altLang="tr-TR" dirty="0"/>
              <a:t>olarak gerçekdışı bildirimde bulunmak suretiyle hak kazandıkları miktardan fazla harcırah alanlardan, bu miktarın geri alınmasıyla ilgili olarak 6183 sayılı Amme Alacaklarının Tahsili Hakkında Kanun </a:t>
            </a:r>
            <a:r>
              <a:rPr lang="tr-TR" altLang="tr-TR" dirty="0" smtClean="0"/>
              <a:t>uygulanır.</a:t>
            </a:r>
          </a:p>
          <a:p>
            <a:pPr algn="just"/>
            <a:r>
              <a:rPr lang="tr-TR" dirty="0"/>
              <a:t>Bu gibiler hakkında ayrıca kamu davası ve kanuni takibat yapılır</a:t>
            </a:r>
            <a:r>
              <a:rPr lang="tr-TR" dirty="0" smtClean="0"/>
              <a:t>.</a:t>
            </a:r>
            <a:endParaRPr lang="tr-TR" sz="3600" dirty="0">
              <a:solidFill>
                <a:srgbClr val="FFFF00"/>
              </a:solidFill>
              <a:latin typeface="Arial" pitchFamily="34" charset="0"/>
              <a:cs typeface="Arial" pitchFamily="34" charset="0"/>
            </a:endParaRPr>
          </a:p>
          <a:p>
            <a:pPr algn="just"/>
            <a:endParaRPr lang="tr-TR" altLang="tr-TR" dirty="0"/>
          </a:p>
          <a:p>
            <a:pPr algn="just"/>
            <a:endParaRPr lang="tr-TR" altLang="tr-TR" dirty="0"/>
          </a:p>
          <a:p>
            <a:pPr algn="just"/>
            <a:endParaRPr lang="tr-TR" dirty="0"/>
          </a:p>
        </p:txBody>
      </p:sp>
    </p:spTree>
    <p:extLst>
      <p:ext uri="{BB962C8B-B14F-4D97-AF65-F5344CB8AC3E}">
        <p14:creationId xmlns:p14="http://schemas.microsoft.com/office/powerpoint/2010/main" val="305758569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mn-lt"/>
              </a:rPr>
              <a:t>Harcırah Ödemelerinde Eklenecek Harcama Belgeleri</a:t>
            </a:r>
            <a:endParaRPr lang="tr-TR" dirty="0">
              <a:latin typeface="+mn-lt"/>
            </a:endParaRPr>
          </a:p>
        </p:txBody>
      </p:sp>
      <p:sp>
        <p:nvSpPr>
          <p:cNvPr id="3" name="İçerik Yer Tutucusu 2"/>
          <p:cNvSpPr>
            <a:spLocks noGrp="1"/>
          </p:cNvSpPr>
          <p:nvPr>
            <p:ph idx="1"/>
          </p:nvPr>
        </p:nvSpPr>
        <p:spPr/>
        <p:txBody>
          <a:bodyPr>
            <a:normAutofit fontScale="40000" lnSpcReduction="20000"/>
          </a:bodyPr>
          <a:lstStyle/>
          <a:p>
            <a:pPr marL="0" indent="0">
              <a:buClr>
                <a:schemeClr val="accent3"/>
              </a:buClr>
              <a:buNone/>
              <a:defRPr/>
            </a:pPr>
            <a:endParaRPr lang="tr-TR" dirty="0"/>
          </a:p>
          <a:p>
            <a:pPr marL="0" indent="0">
              <a:buClr>
                <a:schemeClr val="accent3"/>
              </a:buClr>
              <a:buNone/>
              <a:defRPr/>
            </a:pPr>
            <a:r>
              <a:rPr lang="tr-TR" sz="4200" b="1" dirty="0"/>
              <a:t>Yurtiçi geçici görev </a:t>
            </a:r>
            <a:r>
              <a:rPr lang="tr-TR" sz="4200" b="1" dirty="0" smtClean="0"/>
              <a:t>harcırahlarının </a:t>
            </a:r>
            <a:r>
              <a:rPr lang="tr-TR" sz="4200" b="1" dirty="0"/>
              <a:t>ödenmesinde;</a:t>
            </a:r>
          </a:p>
          <a:p>
            <a:pPr marL="0" indent="0">
              <a:buClr>
                <a:schemeClr val="accent3"/>
              </a:buClr>
              <a:buNone/>
              <a:defRPr/>
            </a:pPr>
            <a:r>
              <a:rPr lang="tr-TR" sz="4200" dirty="0"/>
              <a:t>- Görevlendirme yazısı veya harcama talimatı,                         </a:t>
            </a:r>
          </a:p>
          <a:p>
            <a:pPr marL="0" indent="0">
              <a:buClr>
                <a:schemeClr val="accent3"/>
              </a:buClr>
              <a:buNone/>
              <a:defRPr/>
            </a:pPr>
            <a:r>
              <a:rPr lang="tr-TR" sz="4200" dirty="0"/>
              <a:t>- Yurtiçi Geçici Görev Yolluğu Bildirimi ,</a:t>
            </a:r>
          </a:p>
          <a:p>
            <a:pPr marL="0" indent="0">
              <a:buClr>
                <a:schemeClr val="accent3"/>
              </a:buClr>
              <a:buNone/>
              <a:defRPr/>
            </a:pPr>
            <a:r>
              <a:rPr lang="tr-TR" sz="4200" dirty="0"/>
              <a:t>-Yatacak yer temini için ödenen ücretlere ilişkin fatura </a:t>
            </a:r>
            <a:r>
              <a:rPr lang="tr-TR" sz="4200" dirty="0" smtClean="0"/>
              <a:t>( </a:t>
            </a:r>
            <a:r>
              <a:rPr lang="tr-TR" sz="4200" dirty="0" err="1" smtClean="0"/>
              <a:t>konaklanılan</a:t>
            </a:r>
            <a:r>
              <a:rPr lang="tr-TR" sz="4200" dirty="0" smtClean="0"/>
              <a:t> gün sayısının belirtilmesi gerekmektedir.)</a:t>
            </a:r>
            <a:endParaRPr lang="tr-TR" sz="4200" dirty="0"/>
          </a:p>
          <a:p>
            <a:pPr marL="0" indent="0">
              <a:buClr>
                <a:schemeClr val="accent3"/>
              </a:buClr>
              <a:buNone/>
              <a:defRPr/>
            </a:pPr>
            <a:r>
              <a:rPr lang="tr-TR" sz="4200" dirty="0"/>
              <a:t>ödeme belgesine eklenir.</a:t>
            </a:r>
          </a:p>
          <a:p>
            <a:pPr marL="0" indent="0" algn="just">
              <a:buClr>
                <a:schemeClr val="accent3"/>
              </a:buClr>
              <a:buNone/>
              <a:defRPr/>
            </a:pPr>
            <a:r>
              <a:rPr lang="tr-TR" sz="4200" dirty="0"/>
              <a:t>   *2914 sayılı Kanuna tabi akademik personele harcırah ödenmesinin söz konusu olması halinde, 2547 sayılı Kanunun 39.maddesi uyarınca ilgili Yönetim Kurulu Kararının ve rektör olurunun alınmış olması şarttır. İlgili mevzuat hükmüne atfen yetki devri yapılmış olup, söz konusu olurlar Üniversitemizde rektör yardımcıları tarafından verilmektedir.</a:t>
            </a:r>
          </a:p>
          <a:p>
            <a:pPr marL="0" indent="0" fontAlgn="t">
              <a:buClr>
                <a:schemeClr val="accent3"/>
              </a:buClr>
              <a:buNone/>
              <a:defRPr/>
            </a:pPr>
            <a:r>
              <a:rPr lang="tr-TR" altLang="tr-TR" sz="4200" b="1" dirty="0"/>
              <a:t>Yurtiçi sürekli görev </a:t>
            </a:r>
            <a:r>
              <a:rPr lang="tr-TR" altLang="tr-TR" sz="4200" b="1" dirty="0" smtClean="0"/>
              <a:t>harcırahlarının </a:t>
            </a:r>
            <a:r>
              <a:rPr lang="tr-TR" altLang="tr-TR" sz="4200" b="1" dirty="0"/>
              <a:t>ödenmesinde</a:t>
            </a:r>
            <a:r>
              <a:rPr lang="tr-TR" altLang="tr-TR" sz="4200" dirty="0"/>
              <a:t>;</a:t>
            </a:r>
          </a:p>
          <a:p>
            <a:pPr marL="274320" indent="-274320" fontAlgn="t">
              <a:buClr>
                <a:schemeClr val="accent3"/>
              </a:buClr>
              <a:buFont typeface="Wingdings 2"/>
              <a:buChar char=""/>
              <a:defRPr/>
            </a:pPr>
            <a:r>
              <a:rPr lang="tr-TR" altLang="tr-TR" sz="4200" dirty="0"/>
              <a:t>Atamalarda atama onayı, diğer hallerde harcama talimatı,</a:t>
            </a:r>
          </a:p>
          <a:p>
            <a:pPr marL="274320" indent="-274320" fontAlgn="t">
              <a:buClr>
                <a:schemeClr val="accent3"/>
              </a:buClr>
              <a:buFont typeface="Wingdings 2"/>
              <a:buChar char=""/>
              <a:defRPr/>
            </a:pPr>
            <a:r>
              <a:rPr lang="tr-TR" altLang="tr-TR" sz="4200" dirty="0"/>
              <a:t>Yurtiçi Sürekli Görev Yolluğu Bildirimi </a:t>
            </a:r>
          </a:p>
          <a:p>
            <a:pPr marL="274320" indent="-274320" fontAlgn="t">
              <a:buClr>
                <a:schemeClr val="accent3"/>
              </a:buClr>
              <a:buFont typeface="Wingdings 2"/>
              <a:buChar char=""/>
              <a:defRPr/>
            </a:pPr>
            <a:r>
              <a:rPr lang="tr-TR" altLang="tr-TR" sz="4200" dirty="0"/>
              <a:t>Resmi mesafe haritasında gösterilmeyen yerler için yetkili mercilerden alınacak onaylı mesafe cetveli</a:t>
            </a:r>
          </a:p>
          <a:p>
            <a:pPr marL="0" indent="0" fontAlgn="t">
              <a:buClr>
                <a:schemeClr val="accent3"/>
              </a:buClr>
              <a:buNone/>
              <a:defRPr/>
            </a:pPr>
            <a:r>
              <a:rPr lang="tr-TR" altLang="tr-TR" sz="4200" dirty="0"/>
              <a:t>ödeme belgesine eklenir.</a:t>
            </a:r>
          </a:p>
          <a:p>
            <a:pPr marL="0" indent="0">
              <a:buClr>
                <a:schemeClr val="accent3"/>
              </a:buClr>
              <a:buNone/>
              <a:defRPr/>
            </a:pPr>
            <a:endParaRPr lang="tr-TR" dirty="0" smtClean="0"/>
          </a:p>
          <a:p>
            <a:pPr marL="0" indent="0">
              <a:buClr>
                <a:schemeClr val="accent3"/>
              </a:buClr>
              <a:buNone/>
              <a:defRPr/>
            </a:pPr>
            <a:endParaRPr lang="tr-TR" dirty="0" smtClean="0"/>
          </a:p>
          <a:p>
            <a:pPr marL="0" indent="0">
              <a:buClr>
                <a:schemeClr val="accent3"/>
              </a:buClr>
              <a:buNone/>
              <a:defRPr/>
            </a:pPr>
            <a:endParaRPr lang="tr-TR" dirty="0"/>
          </a:p>
          <a:p>
            <a:pPr marL="0" indent="0">
              <a:buClr>
                <a:schemeClr val="accent3"/>
              </a:buClr>
              <a:buNone/>
              <a:defRPr/>
            </a:pPr>
            <a:endParaRPr lang="tr-TR" dirty="0" smtClean="0"/>
          </a:p>
          <a:p>
            <a:pPr marL="0" indent="0">
              <a:buClr>
                <a:schemeClr val="accent3"/>
              </a:buClr>
              <a:buNone/>
              <a:defRPr/>
            </a:pPr>
            <a:endParaRPr lang="tr-TR" dirty="0" smtClean="0"/>
          </a:p>
          <a:p>
            <a:pPr marL="0" indent="0">
              <a:buClr>
                <a:schemeClr val="accent3"/>
              </a:buClr>
              <a:buNone/>
              <a:defRPr/>
            </a:pPr>
            <a:endParaRPr lang="tr-TR" dirty="0"/>
          </a:p>
          <a:p>
            <a:endParaRPr lang="tr-TR" dirty="0"/>
          </a:p>
        </p:txBody>
      </p:sp>
    </p:spTree>
    <p:extLst>
      <p:ext uri="{BB962C8B-B14F-4D97-AF65-F5344CB8AC3E}">
        <p14:creationId xmlns:p14="http://schemas.microsoft.com/office/powerpoint/2010/main" val="40601527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mn-lt"/>
              </a:rPr>
              <a:t>Memur                              Hizmetli</a:t>
            </a:r>
            <a:endParaRPr lang="tr-TR" dirty="0">
              <a:latin typeface="+mn-lt"/>
            </a:endParaRPr>
          </a:p>
        </p:txBody>
      </p:sp>
      <p:sp>
        <p:nvSpPr>
          <p:cNvPr id="3" name="İçerik Yer Tutucusu 2"/>
          <p:cNvSpPr>
            <a:spLocks noGrp="1"/>
          </p:cNvSpPr>
          <p:nvPr>
            <p:ph sz="half" idx="1"/>
          </p:nvPr>
        </p:nvSpPr>
        <p:spPr/>
        <p:txBody>
          <a:bodyPr>
            <a:normAutofit fontScale="92500" lnSpcReduction="10000"/>
          </a:bodyPr>
          <a:lstStyle/>
          <a:p>
            <a:pPr marL="0" indent="0">
              <a:buNone/>
            </a:pPr>
            <a:r>
              <a:rPr lang="tr-TR" sz="3000" dirty="0" smtClean="0"/>
              <a:t>Personel </a:t>
            </a:r>
            <a:r>
              <a:rPr lang="tr-TR" sz="3000" dirty="0"/>
              <a:t>kanunlarına göre aylık alan </a:t>
            </a:r>
            <a:r>
              <a:rPr lang="tr-TR" sz="3000" dirty="0" smtClean="0"/>
              <a:t>kimseler</a:t>
            </a:r>
          </a:p>
          <a:p>
            <a:r>
              <a:rPr lang="tr-TR" sz="3000" dirty="0" smtClean="0"/>
              <a:t>657 </a:t>
            </a:r>
            <a:r>
              <a:rPr lang="tr-TR" sz="3000" dirty="0"/>
              <a:t>sayılı Devlet Memurları Kanunu </a:t>
            </a:r>
          </a:p>
          <a:p>
            <a:r>
              <a:rPr lang="tr-TR" sz="3000" dirty="0" smtClean="0"/>
              <a:t>2914 </a:t>
            </a:r>
            <a:r>
              <a:rPr lang="tr-TR" sz="3000" dirty="0"/>
              <a:t>sayılı Yüksek Öğretim Personel Kanunu </a:t>
            </a:r>
          </a:p>
          <a:p>
            <a:pPr marL="0" indent="0">
              <a:buNone/>
            </a:pPr>
            <a:r>
              <a:rPr lang="tr-TR" b="1" dirty="0" smtClean="0"/>
              <a:t>    </a:t>
            </a:r>
            <a:r>
              <a:rPr lang="tr-TR" dirty="0" smtClean="0"/>
              <a:t>926 </a:t>
            </a:r>
            <a:r>
              <a:rPr lang="tr-TR" dirty="0"/>
              <a:t>sayılı Türk Silahlı Kuvvetleri Personel Kanunu </a:t>
            </a:r>
            <a:endParaRPr lang="tr-TR" dirty="0" smtClean="0"/>
          </a:p>
          <a:p>
            <a:pPr marL="0" indent="0">
              <a:buNone/>
            </a:pPr>
            <a:r>
              <a:rPr lang="tr-TR" dirty="0"/>
              <a:t> </a:t>
            </a:r>
            <a:r>
              <a:rPr lang="tr-TR" dirty="0" smtClean="0"/>
              <a:t>   2802 </a:t>
            </a:r>
            <a:r>
              <a:rPr lang="tr-TR" dirty="0"/>
              <a:t>sayılı Hakimler ve Savcılar Kanunu </a:t>
            </a:r>
          </a:p>
          <a:p>
            <a:pPr marL="0" indent="0">
              <a:buNone/>
            </a:pPr>
            <a:endParaRPr lang="tr-TR" dirty="0"/>
          </a:p>
          <a:p>
            <a:pPr marL="0" indent="0">
              <a:buNone/>
            </a:pPr>
            <a:endParaRPr lang="tr-TR" dirty="0"/>
          </a:p>
        </p:txBody>
      </p:sp>
      <p:sp>
        <p:nvSpPr>
          <p:cNvPr id="4" name="İçerik Yer Tutucusu 3"/>
          <p:cNvSpPr>
            <a:spLocks noGrp="1"/>
          </p:cNvSpPr>
          <p:nvPr>
            <p:ph sz="half" idx="2"/>
          </p:nvPr>
        </p:nvSpPr>
        <p:spPr/>
        <p:txBody>
          <a:bodyPr>
            <a:normAutofit fontScale="92500" lnSpcReduction="10000"/>
          </a:bodyPr>
          <a:lstStyle/>
          <a:p>
            <a:r>
              <a:rPr lang="tr-TR" sz="3000" dirty="0" smtClean="0"/>
              <a:t>Personel </a:t>
            </a:r>
            <a:r>
              <a:rPr lang="tr-TR" sz="3000" dirty="0"/>
              <a:t>kanunlarına göre yardımcı hizmetler sınıfına dahil personel </a:t>
            </a:r>
          </a:p>
          <a:p>
            <a:r>
              <a:rPr lang="tr-TR" sz="3000" dirty="0" smtClean="0"/>
              <a:t>Kurumlarda </a:t>
            </a:r>
            <a:r>
              <a:rPr lang="tr-TR" sz="3000" dirty="0"/>
              <a:t>yalnız ödenek mukabili çalışanlar, (TBMM Üyeleri, Belediye Başkanları, İl Genel meclisi üyeleri …) </a:t>
            </a:r>
          </a:p>
          <a:p>
            <a:r>
              <a:rPr lang="tr-TR" sz="3000" dirty="0" smtClean="0"/>
              <a:t>Kurumlarda </a:t>
            </a:r>
            <a:r>
              <a:rPr lang="tr-TR" sz="3000" dirty="0"/>
              <a:t>çalıştırılan tarım ve orman işçileri, </a:t>
            </a:r>
          </a:p>
          <a:p>
            <a:r>
              <a:rPr lang="tr-TR" sz="3000" dirty="0" smtClean="0"/>
              <a:t>İş </a:t>
            </a:r>
            <a:r>
              <a:rPr lang="tr-TR" sz="3000" dirty="0"/>
              <a:t>kanunlarına göre işçi sayılan kimseler </a:t>
            </a:r>
          </a:p>
          <a:p>
            <a:endParaRPr lang="tr-TR" dirty="0"/>
          </a:p>
        </p:txBody>
      </p:sp>
    </p:spTree>
    <p:extLst>
      <p:ext uri="{BB962C8B-B14F-4D97-AF65-F5344CB8AC3E}">
        <p14:creationId xmlns:p14="http://schemas.microsoft.com/office/powerpoint/2010/main" val="50089416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latin typeface="+mn-lt"/>
              </a:rPr>
              <a:t>Harcırah Ödemelerinde Eklenecek Harcama Belgeleri</a:t>
            </a:r>
          </a:p>
        </p:txBody>
      </p:sp>
      <p:sp>
        <p:nvSpPr>
          <p:cNvPr id="3" name="İçerik Yer Tutucusu 2"/>
          <p:cNvSpPr>
            <a:spLocks noGrp="1"/>
          </p:cNvSpPr>
          <p:nvPr>
            <p:ph idx="1"/>
          </p:nvPr>
        </p:nvSpPr>
        <p:spPr>
          <a:xfrm>
            <a:off x="762000" y="1690688"/>
            <a:ext cx="10515600" cy="4351338"/>
          </a:xfrm>
        </p:spPr>
        <p:txBody>
          <a:bodyPr>
            <a:normAutofit fontScale="92500" lnSpcReduction="20000"/>
          </a:bodyPr>
          <a:lstStyle/>
          <a:p>
            <a:pPr marL="0" indent="0" fontAlgn="t">
              <a:buClr>
                <a:schemeClr val="accent3"/>
              </a:buClr>
              <a:buNone/>
              <a:defRPr/>
            </a:pPr>
            <a:r>
              <a:rPr lang="tr-TR" altLang="tr-TR" sz="2600" dirty="0" smtClean="0"/>
              <a:t>Yurtdışı </a:t>
            </a:r>
            <a:r>
              <a:rPr lang="tr-TR" altLang="tr-TR" sz="2600" dirty="0"/>
              <a:t>geçici görev yolluklarının ödenmesinde;</a:t>
            </a:r>
          </a:p>
          <a:p>
            <a:pPr marL="274320" indent="-274320" fontAlgn="t">
              <a:buClr>
                <a:schemeClr val="accent3"/>
              </a:buClr>
              <a:buFont typeface="Wingdings 2"/>
              <a:buChar char=""/>
              <a:defRPr/>
            </a:pPr>
            <a:r>
              <a:rPr lang="tr-TR" altLang="tr-TR" sz="2600" dirty="0" smtClean="0"/>
              <a:t>Görevlendirme </a:t>
            </a:r>
            <a:r>
              <a:rPr lang="tr-TR" altLang="tr-TR" sz="2600" dirty="0"/>
              <a:t>yazısı veya harcama talimatı,</a:t>
            </a:r>
          </a:p>
          <a:p>
            <a:pPr marL="274320" indent="-274320" fontAlgn="t">
              <a:buClr>
                <a:schemeClr val="accent3"/>
              </a:buClr>
              <a:buFont typeface="Wingdings 2"/>
              <a:buChar char=""/>
              <a:defRPr/>
            </a:pPr>
            <a:r>
              <a:rPr lang="tr-TR" altLang="tr-TR" sz="2600" dirty="0" smtClean="0"/>
              <a:t>Yurtdışı </a:t>
            </a:r>
            <a:r>
              <a:rPr lang="tr-TR" altLang="tr-TR" sz="2600" dirty="0"/>
              <a:t>Geçici Görev Yolluğu Bildirimi </a:t>
            </a:r>
          </a:p>
          <a:p>
            <a:pPr marL="274320" indent="-274320">
              <a:buClr>
                <a:schemeClr val="accent3"/>
              </a:buClr>
              <a:buFont typeface="Wingdings 2"/>
              <a:buChar char=""/>
              <a:defRPr/>
            </a:pPr>
            <a:r>
              <a:rPr lang="tr-TR" sz="2600" dirty="0"/>
              <a:t>Yatacak yer temini için ödenen ücretlere ilişkin fatura, </a:t>
            </a:r>
          </a:p>
          <a:p>
            <a:pPr marL="0" indent="0">
              <a:buClr>
                <a:schemeClr val="accent3"/>
              </a:buClr>
              <a:buNone/>
              <a:defRPr/>
            </a:pPr>
            <a:r>
              <a:rPr lang="tr-TR" sz="2600" dirty="0"/>
              <a:t>ödeme </a:t>
            </a:r>
            <a:r>
              <a:rPr lang="tr-TR" sz="2600" dirty="0" smtClean="0"/>
              <a:t>belgesine eklenir..</a:t>
            </a:r>
            <a:endParaRPr lang="tr-TR" sz="2600" dirty="0"/>
          </a:p>
          <a:p>
            <a:pPr marL="274320" indent="-274320" algn="just">
              <a:buClr>
                <a:schemeClr val="accent3"/>
              </a:buClr>
              <a:buFont typeface="Wingdings 2"/>
              <a:buChar char=""/>
              <a:defRPr/>
            </a:pPr>
            <a:r>
              <a:rPr lang="tr-TR" sz="2600" dirty="0"/>
              <a:t>Yatacak yer temini için alınan faturanın dairesince onaylanmış tercümelerinin de ödeme belgesine bağlanması gerekir</a:t>
            </a:r>
            <a:r>
              <a:rPr lang="tr-TR" sz="2600" dirty="0" smtClean="0"/>
              <a:t>.</a:t>
            </a:r>
          </a:p>
          <a:p>
            <a:pPr marL="274320" indent="-274320" algn="just">
              <a:buClr>
                <a:schemeClr val="accent3"/>
              </a:buClr>
              <a:buFont typeface="Wingdings 2"/>
              <a:buChar char=""/>
              <a:defRPr/>
            </a:pPr>
            <a:r>
              <a:rPr lang="tr-TR" sz="2600" dirty="0" smtClean="0"/>
              <a:t>2914 </a:t>
            </a:r>
            <a:r>
              <a:rPr lang="tr-TR" sz="2600" dirty="0"/>
              <a:t>sayılı Kanuna tabi akademik personele harcırah ödenmesinin söz konusu olması halinde, 2547 sayılı Kanunun 39.maddesi uyarınca ilgili Yönetim Kurulu Kararının ve rektör olurunun alınmış olması şarttır. İlgili mevzuat hükmüne atfen yetki devri yapılmış olup, söz konusu olurlar Üniversitemizde rektör yardımcıları tarafından verilmektedir.</a:t>
            </a:r>
          </a:p>
          <a:p>
            <a:pPr marL="274320" indent="-274320">
              <a:buClr>
                <a:schemeClr val="accent3"/>
              </a:buClr>
              <a:buFont typeface="Wingdings 2"/>
              <a:buChar char=""/>
              <a:defRPr/>
            </a:pPr>
            <a:endParaRPr lang="tr-TR" dirty="0"/>
          </a:p>
          <a:p>
            <a:pPr marL="0" indent="0">
              <a:buNone/>
            </a:pPr>
            <a:endParaRPr lang="tr-TR" dirty="0"/>
          </a:p>
        </p:txBody>
      </p:sp>
    </p:spTree>
    <p:extLst>
      <p:ext uri="{BB962C8B-B14F-4D97-AF65-F5344CB8AC3E}">
        <p14:creationId xmlns:p14="http://schemas.microsoft.com/office/powerpoint/2010/main" val="318331305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latin typeface="+mn-lt"/>
              </a:rPr>
              <a:t>Harcırah Ödemelerinde Eklenecek Harcama Belgeleri</a:t>
            </a:r>
          </a:p>
        </p:txBody>
      </p:sp>
      <p:sp>
        <p:nvSpPr>
          <p:cNvPr id="3" name="İçerik Yer Tutucusu 2"/>
          <p:cNvSpPr>
            <a:spLocks noGrp="1"/>
          </p:cNvSpPr>
          <p:nvPr>
            <p:ph idx="1"/>
          </p:nvPr>
        </p:nvSpPr>
        <p:spPr/>
        <p:txBody>
          <a:bodyPr>
            <a:normAutofit fontScale="40000" lnSpcReduction="20000"/>
          </a:bodyPr>
          <a:lstStyle/>
          <a:p>
            <a:pPr marL="0" indent="0" fontAlgn="t">
              <a:buClr>
                <a:schemeClr val="accent3"/>
              </a:buClr>
              <a:buNone/>
              <a:defRPr/>
            </a:pPr>
            <a:r>
              <a:rPr lang="tr-TR" altLang="tr-TR" sz="6200" dirty="0" smtClean="0"/>
              <a:t>Yolluklarla </a:t>
            </a:r>
            <a:r>
              <a:rPr lang="tr-TR" altLang="tr-TR" sz="6200" dirty="0"/>
              <a:t>ilgili giderlerin ödenmesinde;</a:t>
            </a:r>
          </a:p>
          <a:p>
            <a:pPr marL="274320" indent="-274320" algn="just" fontAlgn="t">
              <a:buClr>
                <a:schemeClr val="accent3"/>
              </a:buClr>
              <a:buFont typeface="Wingdings 2"/>
              <a:buChar char=""/>
              <a:defRPr/>
            </a:pPr>
            <a:r>
              <a:rPr lang="tr-TR" altLang="tr-TR" sz="6200" dirty="0" smtClean="0"/>
              <a:t>Takip </a:t>
            </a:r>
            <a:r>
              <a:rPr lang="tr-TR" altLang="tr-TR" sz="6200" dirty="0"/>
              <a:t>edilmesi gereken yolun dışında bir yoldan veya kullanılması gereken taşıt aracından başka bir araçla yolculuk yapılmasının zorunlu olduğu hallerde, yetkili makamdan alınacak onayın veya raporun,</a:t>
            </a:r>
          </a:p>
          <a:p>
            <a:pPr marL="274320" indent="-274320" algn="just" fontAlgn="t">
              <a:buClr>
                <a:schemeClr val="accent3"/>
              </a:buClr>
              <a:buFont typeface="Wingdings 2"/>
              <a:buChar char=""/>
              <a:defRPr/>
            </a:pPr>
            <a:r>
              <a:rPr lang="tr-TR" altLang="tr-TR" sz="6200" dirty="0" smtClean="0"/>
              <a:t>Uçakla </a:t>
            </a:r>
            <a:r>
              <a:rPr lang="tr-TR" altLang="tr-TR" sz="6200" dirty="0"/>
              <a:t>yapılan seyahatlerde </a:t>
            </a:r>
            <a:r>
              <a:rPr lang="tr-TR" altLang="tr-TR" sz="6200" dirty="0" smtClean="0"/>
              <a:t>elektronik yolcu </a:t>
            </a:r>
            <a:r>
              <a:rPr lang="tr-TR" altLang="tr-TR" sz="6200" dirty="0"/>
              <a:t>biletinin; bilette kayıtlı gidiş-dönüşten birisinin kullanılmaması nedeniyle biletin iadesi gerektiği takdirde gerçekleşen seyahat ücretini gösteren belgenin; yabancı heyet ve temsilcilerin ülkelerine dönüşlerinde uçak biletlerinin kendilerine verilmesi halinde ise söz konusu giderlerin tutarı ile kurumca karşılandığını belirten ve ilgili birim yetkilisince imzalanan belgenin, </a:t>
            </a:r>
          </a:p>
          <a:p>
            <a:pPr marL="274320" indent="-274320" algn="just" fontAlgn="t">
              <a:buClr>
                <a:schemeClr val="accent3"/>
              </a:buClr>
              <a:buFont typeface="Wingdings 2"/>
              <a:buChar char=""/>
              <a:defRPr/>
            </a:pPr>
            <a:r>
              <a:rPr lang="tr-TR" altLang="tr-TR" sz="6200" dirty="0" smtClean="0"/>
              <a:t>Taksi </a:t>
            </a:r>
            <a:r>
              <a:rPr lang="tr-TR" altLang="tr-TR" sz="6200" dirty="0"/>
              <a:t>ile yapılan seyahatlerde (belediye hudutları dahilindeki taksi ücretleri hariç) fatura veya perakende satış fişi veya ödeme kaydedici cihazlara ait satış fişinin,</a:t>
            </a:r>
          </a:p>
          <a:p>
            <a:endParaRPr lang="tr-TR" dirty="0"/>
          </a:p>
        </p:txBody>
      </p:sp>
    </p:spTree>
    <p:extLst>
      <p:ext uri="{BB962C8B-B14F-4D97-AF65-F5344CB8AC3E}">
        <p14:creationId xmlns:p14="http://schemas.microsoft.com/office/powerpoint/2010/main" val="62734751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latin typeface="+mn-lt"/>
              </a:rPr>
              <a:t>Harcırah Ödemelerinde Eklenecek Harcama Belgeleri</a:t>
            </a:r>
          </a:p>
        </p:txBody>
      </p:sp>
      <p:sp>
        <p:nvSpPr>
          <p:cNvPr id="3" name="İçerik Yer Tutucusu 2"/>
          <p:cNvSpPr>
            <a:spLocks noGrp="1"/>
          </p:cNvSpPr>
          <p:nvPr>
            <p:ph idx="1"/>
          </p:nvPr>
        </p:nvSpPr>
        <p:spPr/>
        <p:txBody>
          <a:bodyPr>
            <a:normAutofit fontScale="85000" lnSpcReduction="10000"/>
          </a:bodyPr>
          <a:lstStyle/>
          <a:p>
            <a:pPr marL="274320" indent="-274320" algn="just" fontAlgn="t">
              <a:buClr>
                <a:schemeClr val="accent3"/>
              </a:buClr>
              <a:buFont typeface="Wingdings 2"/>
              <a:buChar char=""/>
              <a:defRPr/>
            </a:pPr>
            <a:r>
              <a:rPr lang="tr-TR" altLang="tr-TR" dirty="0"/>
              <a:t>Görevine ait mesleki ve sıhhi yeterliliklerinin tespiti veya kurumlarınca görülecek lüzum üzerine sınav için gönderilenler ile yurtiçinde mesleki bilgilerini artırmak amacıyla memuriyet mahalli dışında açılan kurs veya okullara gönderilenlerin söz konusu sınav veya kursa katıldığını gösteren belgenin</a:t>
            </a:r>
            <a:r>
              <a:rPr lang="tr-TR" altLang="tr-TR" dirty="0" smtClean="0"/>
              <a:t>,</a:t>
            </a:r>
          </a:p>
          <a:p>
            <a:pPr marL="274320" indent="-274320" algn="just" fontAlgn="t">
              <a:buClr>
                <a:schemeClr val="accent3"/>
              </a:buClr>
              <a:buFont typeface="Wingdings 2"/>
              <a:buChar char=""/>
              <a:defRPr/>
            </a:pPr>
            <a:r>
              <a:rPr lang="tr-TR" altLang="tr-TR" dirty="0"/>
              <a:t>Kanununda belirtilen nedenlerden dolayı yola devam edememe halinde, gecikilen günlere ait gündeliklerin ödenebilmesi için, bu durumu kanıtlayan mülki veya askeri mercilerden alınacak belgenin,</a:t>
            </a:r>
          </a:p>
          <a:p>
            <a:pPr marL="274320" indent="-274320" algn="just" fontAlgn="t">
              <a:buClr>
                <a:schemeClr val="accent3"/>
              </a:buClr>
              <a:buFont typeface="Wingdings 2"/>
              <a:buChar char=""/>
              <a:defRPr/>
            </a:pPr>
            <a:r>
              <a:rPr lang="tr-TR" altLang="tr-TR" dirty="0" smtClean="0"/>
              <a:t>Geçici </a:t>
            </a:r>
            <a:r>
              <a:rPr lang="tr-TR" altLang="tr-TR" dirty="0"/>
              <a:t>görevle başka bir yere görevlendirilip, sonradan görevlendirilmelerinden vazgeçilenlerin alınmış olan bilet ücretlerinin ödenmesinde, buna ilişkin yazı ile taşıt biletlerinin,</a:t>
            </a:r>
          </a:p>
          <a:p>
            <a:pPr marL="274320" indent="-274320" algn="just" fontAlgn="t">
              <a:buClr>
                <a:schemeClr val="accent3"/>
              </a:buClr>
              <a:buFont typeface="Wingdings 2"/>
              <a:buChar char=""/>
              <a:defRPr/>
            </a:pPr>
            <a:r>
              <a:rPr lang="tr-TR" altLang="tr-TR" dirty="0"/>
              <a:t>Denetim, kurs, yarışma, gösteri veya benzeri işler nedeniyle toplu olarak yapılan seyahatlerde, geçici görev yolluğu bildirimleri yerine Toplu Seyahatler Yolluk Bildirimi (Örnek: 29) düzenlenir.</a:t>
            </a:r>
          </a:p>
          <a:p>
            <a:pPr marL="274320" indent="-274320">
              <a:buClr>
                <a:schemeClr val="accent3"/>
              </a:buClr>
              <a:buFont typeface="Wingdings 2"/>
              <a:buChar char=""/>
              <a:defRPr/>
            </a:pPr>
            <a:endParaRPr lang="tr-TR" altLang="tr-TR" sz="4000" dirty="0"/>
          </a:p>
          <a:p>
            <a:endParaRPr lang="tr-TR" dirty="0"/>
          </a:p>
        </p:txBody>
      </p:sp>
    </p:spTree>
    <p:extLst>
      <p:ext uri="{BB962C8B-B14F-4D97-AF65-F5344CB8AC3E}">
        <p14:creationId xmlns:p14="http://schemas.microsoft.com/office/powerpoint/2010/main" val="12017302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975995"/>
          </a:xfrm>
        </p:spPr>
        <p:txBody>
          <a:bodyPr>
            <a:normAutofit fontScale="90000"/>
          </a:bodyPr>
          <a:lstStyle/>
          <a:p>
            <a:r>
              <a:rPr lang="tr-TR" dirty="0" smtClean="0"/>
              <a:t/>
            </a:r>
            <a:br>
              <a:rPr lang="tr-TR" dirty="0" smtClean="0"/>
            </a:br>
            <a:endParaRPr lang="tr-TR" dirty="0"/>
          </a:p>
        </p:txBody>
      </p:sp>
      <p:sp>
        <p:nvSpPr>
          <p:cNvPr id="4" name="İçerik Yer Tutucusu 3"/>
          <p:cNvSpPr>
            <a:spLocks noGrp="1"/>
          </p:cNvSpPr>
          <p:nvPr>
            <p:ph idx="1"/>
          </p:nvPr>
        </p:nvSpPr>
        <p:spPr>
          <a:xfrm>
            <a:off x="838200" y="1097280"/>
            <a:ext cx="10515600" cy="5079683"/>
          </a:xfrm>
        </p:spPr>
        <p:txBody>
          <a:bodyPr>
            <a:normAutofit fontScale="85000" lnSpcReduction="20000"/>
          </a:bodyPr>
          <a:lstStyle/>
          <a:p>
            <a:pPr algn="just"/>
            <a:r>
              <a:rPr lang="tr-TR" altLang="tr-TR" b="1" dirty="0">
                <a:cs typeface="Times New Roman" panose="02020603050405020304" pitchFamily="18" charset="0"/>
              </a:rPr>
              <a:t>Aile fertleri</a:t>
            </a:r>
            <a:r>
              <a:rPr lang="tr-TR" altLang="tr-TR" dirty="0">
                <a:cs typeface="Times New Roman" panose="02020603050405020304" pitchFamily="18" charset="0"/>
              </a:rPr>
              <a:t>: Memur ve hizmet</a:t>
            </a:r>
            <a:r>
              <a:rPr lang="tr-TR" altLang="tr-TR" dirty="0"/>
              <a:t>li</a:t>
            </a:r>
            <a:r>
              <a:rPr lang="tr-TR" altLang="tr-TR" dirty="0">
                <a:cs typeface="Times New Roman" panose="02020603050405020304" pitchFamily="18" charset="0"/>
              </a:rPr>
              <a:t>nin, harcırah verilmesini gerektiren olay </a:t>
            </a:r>
            <a:r>
              <a:rPr lang="tr-TR" altLang="tr-TR" dirty="0" smtClean="0">
                <a:cs typeface="Times New Roman" panose="02020603050405020304" pitchFamily="18" charset="0"/>
              </a:rPr>
              <a:t>sırasında </a:t>
            </a:r>
            <a:endParaRPr lang="tr-TR" altLang="tr-TR" dirty="0">
              <a:cs typeface="Times New Roman" panose="02020603050405020304" pitchFamily="18" charset="0"/>
            </a:endParaRPr>
          </a:p>
          <a:p>
            <a:pPr marL="0" indent="0" algn="just">
              <a:buNone/>
            </a:pPr>
            <a:r>
              <a:rPr lang="tr-TR" altLang="tr-TR" dirty="0" smtClean="0">
                <a:cs typeface="Times New Roman" panose="02020603050405020304" pitchFamily="18" charset="0"/>
              </a:rPr>
              <a:t>    </a:t>
            </a:r>
            <a:r>
              <a:rPr lang="tr-TR" altLang="tr-TR" dirty="0">
                <a:cs typeface="Times New Roman" panose="02020603050405020304" pitchFamily="18" charset="0"/>
              </a:rPr>
              <a:t>-evlilik bağıyla bağlı olduğu eşi, </a:t>
            </a:r>
          </a:p>
          <a:p>
            <a:pPr marL="0" indent="0">
              <a:buNone/>
            </a:pPr>
            <a:r>
              <a:rPr lang="tr-TR" altLang="tr-TR" dirty="0" smtClean="0">
                <a:cs typeface="Times New Roman" panose="02020603050405020304" pitchFamily="18" charset="0"/>
              </a:rPr>
              <a:t>    </a:t>
            </a:r>
            <a:r>
              <a:rPr lang="tr-TR" altLang="tr-TR" dirty="0">
                <a:cs typeface="Times New Roman" panose="02020603050405020304" pitchFamily="18" charset="0"/>
              </a:rPr>
              <a:t>-bakmakla yükümlü olduğu usul ( üstsoy) ve  füru (altsoy</a:t>
            </a:r>
            <a:r>
              <a:rPr lang="tr-TR" altLang="tr-TR" dirty="0" smtClean="0">
                <a:cs typeface="Times New Roman" panose="02020603050405020304" pitchFamily="18" charset="0"/>
              </a:rPr>
              <a:t>)</a:t>
            </a:r>
            <a:r>
              <a:rPr lang="tr-TR" dirty="0"/>
              <a:t> </a:t>
            </a:r>
            <a:r>
              <a:rPr lang="tr-TR" dirty="0" smtClean="0"/>
              <a:t>(kan bağı şarttır evlatlık ve üvey evlatlar füru sayılmazlar)  </a:t>
            </a:r>
          </a:p>
          <a:p>
            <a:pPr marL="0" indent="0" algn="just">
              <a:buNone/>
            </a:pPr>
            <a:r>
              <a:rPr lang="tr-TR" dirty="0"/>
              <a:t> </a:t>
            </a:r>
            <a:r>
              <a:rPr lang="tr-TR" dirty="0" smtClean="0"/>
              <a:t>    *657 sayılı Kanuna göre evlenen ya da 25 </a:t>
            </a:r>
            <a:r>
              <a:rPr lang="tr-TR" dirty="0"/>
              <a:t>yaşını dolduran çocuklar (25 yaşını bitirdiği halde evlenmemiş kız </a:t>
            </a:r>
            <a:r>
              <a:rPr lang="tr-TR" dirty="0" smtClean="0"/>
              <a:t>çocukları ile </a:t>
            </a:r>
            <a:r>
              <a:rPr lang="tr-TR" dirty="0"/>
              <a:t>çalışamayacak derecede </a:t>
            </a:r>
            <a:r>
              <a:rPr lang="tr-TR" dirty="0" smtClean="0"/>
              <a:t>malullükleri </a:t>
            </a:r>
            <a:r>
              <a:rPr lang="tr-TR" dirty="0"/>
              <a:t>resmi sağlık kurulu raporuyla tespit edilenler için süresiz </a:t>
            </a:r>
            <a:r>
              <a:rPr lang="tr-TR" dirty="0" smtClean="0"/>
              <a:t>olmak üzere, </a:t>
            </a:r>
            <a:r>
              <a:rPr lang="tr-TR" dirty="0"/>
              <a:t>k</a:t>
            </a:r>
            <a:r>
              <a:rPr lang="tr-TR" dirty="0" smtClean="0"/>
              <a:t>endileri </a:t>
            </a:r>
            <a:r>
              <a:rPr lang="tr-TR" dirty="0"/>
              <a:t>hesabına ticaret yapan veya gerçek veya tüzel kişiler yanında her ne şekilde olursa olsun </a:t>
            </a:r>
            <a:r>
              <a:rPr lang="tr-TR" dirty="0" smtClean="0"/>
              <a:t>menfaat karşılığı </a:t>
            </a:r>
            <a:r>
              <a:rPr lang="tr-TR" dirty="0"/>
              <a:t>çalışan çocuklar </a:t>
            </a:r>
            <a:r>
              <a:rPr lang="tr-TR" dirty="0" smtClean="0"/>
              <a:t>-öğrenim </a:t>
            </a:r>
            <a:r>
              <a:rPr lang="tr-TR" dirty="0"/>
              <a:t>yapmakta iken tatil devresinde çalışanlar </a:t>
            </a:r>
            <a:r>
              <a:rPr lang="tr-TR" dirty="0" smtClean="0"/>
              <a:t>hariç-, burs </a:t>
            </a:r>
            <a:r>
              <a:rPr lang="tr-TR" dirty="0"/>
              <a:t>alan veya Devletçe okutulan </a:t>
            </a:r>
            <a:r>
              <a:rPr lang="tr-TR" dirty="0" smtClean="0"/>
              <a:t>çocuklar ( toplu sözleşme hükümleri uyarınca 2016-2017 yılları hariç ) </a:t>
            </a:r>
            <a:r>
              <a:rPr lang="tr-TR" altLang="tr-TR" dirty="0" smtClean="0">
                <a:cs typeface="Times New Roman" panose="02020603050405020304" pitchFamily="18" charset="0"/>
              </a:rPr>
              <a:t> bakmakla yükümlü olunan füru kapsamında değildir. </a:t>
            </a:r>
            <a:endParaRPr lang="tr-TR" altLang="tr-TR" dirty="0">
              <a:cs typeface="Times New Roman" panose="02020603050405020304" pitchFamily="18" charset="0"/>
            </a:endParaRPr>
          </a:p>
          <a:p>
            <a:pPr marL="0" indent="0" algn="just">
              <a:buNone/>
            </a:pPr>
            <a:r>
              <a:rPr lang="tr-TR" altLang="tr-TR" dirty="0" smtClean="0">
                <a:cs typeface="Times New Roman" panose="02020603050405020304" pitchFamily="18" charset="0"/>
              </a:rPr>
              <a:t>    </a:t>
            </a:r>
            <a:r>
              <a:rPr lang="tr-TR" altLang="tr-TR" dirty="0">
                <a:cs typeface="Times New Roman" panose="02020603050405020304" pitchFamily="18" charset="0"/>
              </a:rPr>
              <a:t>-erkek ve kız kardeşlerini</a:t>
            </a:r>
          </a:p>
          <a:p>
            <a:pPr algn="just"/>
            <a:r>
              <a:rPr lang="tr-TR" altLang="tr-TR" b="1" dirty="0">
                <a:cs typeface="Times New Roman" panose="02020603050405020304" pitchFamily="18" charset="0"/>
              </a:rPr>
              <a:t>Bagaj:</a:t>
            </a:r>
            <a:r>
              <a:rPr lang="tr-TR" altLang="tr-TR" dirty="0">
                <a:cs typeface="Times New Roman" panose="02020603050405020304" pitchFamily="18" charset="0"/>
              </a:rPr>
              <a:t> Memur ve hizmetlinin mensup olduğu kuruma veya şahsına ait olup,  resmi vazife için kullanılabilecek eşya ile yolcunun bu seyahati için ihtiyacı  bulunan şahsi eşyasından mutat surette taşınması mümkün olanları;</a:t>
            </a:r>
            <a:endParaRPr lang="tr-TR" altLang="tr-TR" dirty="0"/>
          </a:p>
          <a:p>
            <a:pPr algn="just"/>
            <a:endParaRPr lang="tr-TR" altLang="tr-TR"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17097767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
            </a:r>
            <a:br>
              <a:rPr lang="tr-TR" dirty="0" smtClean="0"/>
            </a:br>
            <a:endParaRPr lang="tr-TR" dirty="0"/>
          </a:p>
        </p:txBody>
      </p:sp>
      <p:sp>
        <p:nvSpPr>
          <p:cNvPr id="3" name="İçerik Yer Tutucusu 2"/>
          <p:cNvSpPr>
            <a:spLocks noGrp="1"/>
          </p:cNvSpPr>
          <p:nvPr>
            <p:ph idx="1"/>
          </p:nvPr>
        </p:nvSpPr>
        <p:spPr/>
        <p:txBody>
          <a:bodyPr>
            <a:normAutofit lnSpcReduction="10000"/>
          </a:bodyPr>
          <a:lstStyle/>
          <a:p>
            <a:pPr algn="just"/>
            <a:r>
              <a:rPr lang="tr-TR" b="1" dirty="0"/>
              <a:t>Memuriyet mahalli</a:t>
            </a:r>
            <a:r>
              <a:rPr lang="tr-TR" dirty="0"/>
              <a:t>: Memur ve hizmetlinin asıl görevli olduğu veya ikametgâhının bulunduğu şehir ve kasabaların belediye sınırları içinde bulunan mahaller ile bu mahallerin dışında kalmakla birlikte yerleşim özellikleri bakımından bu şehir ve kasabaların devamı niteliğinde bulunup belediye hizmetlerinin götürüldüğü, büyükşehir belediyelerinin olduğu illerde ise il mülki sınırları içinde kalmak kaydıyla memur ve hizmetlinin asıl görevli olduğu veya ikametgâhının bulunduğu ilçe belediye sınırları içinde kalan ve yerleşim özellikleri bakımından bütünlük arz eden yerler ile belediye sınırları dışında kalmakla birlikte yerleşim özellikleri bakımından bu yerlerin devamı niteliğindeki mahaller ve kurumlarınca sağlanan taşıt araçları ile gidilip gelinebilen yerleri</a:t>
            </a:r>
            <a:endParaRPr lang="tr-TR" altLang="tr-TR"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00891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smtClean="0">
                <a:latin typeface="+mn-lt"/>
              </a:rPr>
              <a:t>Büyükşehir Olmayan Yerlerde Memuriyet Mahalli Tanımı</a:t>
            </a:r>
            <a:endParaRPr lang="tr-TR" dirty="0">
              <a:latin typeface="+mn-lt"/>
            </a:endParaRPr>
          </a:p>
        </p:txBody>
      </p:sp>
      <p:sp>
        <p:nvSpPr>
          <p:cNvPr id="3" name="İçerik Yer Tutucusu 2"/>
          <p:cNvSpPr>
            <a:spLocks noGrp="1"/>
          </p:cNvSpPr>
          <p:nvPr>
            <p:ph idx="1"/>
          </p:nvPr>
        </p:nvSpPr>
        <p:spPr/>
        <p:txBody>
          <a:bodyPr/>
          <a:lstStyle/>
          <a:p>
            <a:pPr marL="0" indent="0" algn="just">
              <a:buNone/>
            </a:pPr>
            <a:r>
              <a:rPr lang="tr-TR" altLang="tr-TR" dirty="0" smtClean="0"/>
              <a:t>Memur ve hizmetlinin asıl görevli olduğu veya ikametgahının bulunduğu şehir ve kasabaların,</a:t>
            </a:r>
          </a:p>
          <a:p>
            <a:pPr lvl="1" algn="just"/>
            <a:r>
              <a:rPr lang="tr-TR" altLang="tr-TR" sz="2800" dirty="0" smtClean="0"/>
              <a:t>Belediye sınırları içindeki mahaller</a:t>
            </a:r>
            <a:endParaRPr lang="tr-TR" altLang="tr-TR" sz="2800" dirty="0"/>
          </a:p>
          <a:p>
            <a:pPr lvl="1" algn="just"/>
            <a:r>
              <a:rPr lang="tr-TR" altLang="tr-TR" sz="2800" dirty="0" smtClean="0"/>
              <a:t>Belediye sınırları dışında kalmakla birlikte, yerleşim özellikleri bakımından bu şehir ve kasabaların devamı niteliğinde olup belediye hizmetlerinden </a:t>
            </a:r>
            <a:r>
              <a:rPr lang="tr-TR" altLang="tr-TR" sz="2800" b="1" dirty="0" smtClean="0"/>
              <a:t> </a:t>
            </a:r>
            <a:r>
              <a:rPr lang="tr-TR" altLang="tr-TR" sz="2800" dirty="0" smtClean="0"/>
              <a:t>(otobüs, su, doğalgaz, kanalizasyon gibi hizmetler )</a:t>
            </a:r>
            <a:r>
              <a:rPr lang="tr-TR" altLang="tr-TR" sz="2800" u="sng" dirty="0"/>
              <a:t> </a:t>
            </a:r>
            <a:r>
              <a:rPr lang="tr-TR" altLang="tr-TR" sz="2800" dirty="0" smtClean="0"/>
              <a:t>yararlanan ve bu hizmetlerin hangi belediye tarafından sağlandığına bakılmaksızın düzenli olarak ulaşım hizmetleri verilen mahaller </a:t>
            </a:r>
          </a:p>
          <a:p>
            <a:pPr marL="457200" lvl="1" indent="0" algn="just">
              <a:buNone/>
            </a:pPr>
            <a:endParaRPr lang="tr-TR" altLang="tr-TR" sz="2800" dirty="0" smtClean="0"/>
          </a:p>
          <a:p>
            <a:pPr marL="0" indent="0">
              <a:buNone/>
            </a:pPr>
            <a:endParaRPr lang="tr-TR" dirty="0"/>
          </a:p>
        </p:txBody>
      </p:sp>
    </p:spTree>
    <p:extLst>
      <p:ext uri="{BB962C8B-B14F-4D97-AF65-F5344CB8AC3E}">
        <p14:creationId xmlns:p14="http://schemas.microsoft.com/office/powerpoint/2010/main" val="340287432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1848</TotalTime>
  <Words>4825</Words>
  <Application>Microsoft Office PowerPoint</Application>
  <PresentationFormat>Geniş ekran</PresentationFormat>
  <Paragraphs>368</Paragraphs>
  <Slides>62</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62</vt:i4>
      </vt:variant>
    </vt:vector>
  </HeadingPairs>
  <TitlesOfParts>
    <vt:vector size="68" baseType="lpstr">
      <vt:lpstr>Arial</vt:lpstr>
      <vt:lpstr>Calibri</vt:lpstr>
      <vt:lpstr>Calibri Light</vt:lpstr>
      <vt:lpstr>Times New Roman</vt:lpstr>
      <vt:lpstr>Wingdings 2</vt:lpstr>
      <vt:lpstr>Office Teması</vt:lpstr>
      <vt:lpstr>Harcırah </vt:lpstr>
      <vt:lpstr>*</vt:lpstr>
      <vt:lpstr>Kaynaklar</vt:lpstr>
      <vt:lpstr>Harcırah Ödemesi Nedir ?</vt:lpstr>
      <vt:lpstr>Kanunda Geçen Tanımlar</vt:lpstr>
      <vt:lpstr>Memur                              Hizmetli</vt:lpstr>
      <vt:lpstr> </vt:lpstr>
      <vt:lpstr> </vt:lpstr>
      <vt:lpstr>Büyükşehir Olmayan Yerlerde Memuriyet Mahalli Tanımı</vt:lpstr>
      <vt:lpstr>Büyükşehirlerde Memuriyet Mahalli Tanımı</vt:lpstr>
      <vt:lpstr>Bütünlük Arz Eden Yerler İle Bu Yerlerin Devamı Niteliğinde Olan Yerlerin Belirlenmesi</vt:lpstr>
      <vt:lpstr>Kurum Servis Araçları İle Gidilen Yerler </vt:lpstr>
      <vt:lpstr> Harcırahın Unsurları</vt:lpstr>
      <vt:lpstr>Yurtiçinde Yol Masrafı </vt:lpstr>
      <vt:lpstr>Memuriyet Mahalli İçinde Yol Masrafı </vt:lpstr>
      <vt:lpstr>Yol Masrafına İlişkin 1 Nolu Cetvel</vt:lpstr>
      <vt:lpstr>Cetvele İlişkin Açıklamalar</vt:lpstr>
      <vt:lpstr>Harcırah Hesabında Esas Tutulacak Aylıklar</vt:lpstr>
      <vt:lpstr>Memur / Hizmetli Olmayanların Harcırahları </vt:lpstr>
      <vt:lpstr>Gündeliklerin Belirlenmesi </vt:lpstr>
      <vt:lpstr>01.01.2016-31.03.2016 Tarihlerinde Yurtiçinde Verilecek Gündelik Miktarları</vt:lpstr>
      <vt:lpstr>Geçici Görev Harcırahı</vt:lpstr>
      <vt:lpstr>Konaklama Gideri</vt:lpstr>
      <vt:lpstr>Geçici Görev Gündeliğinin Verileceği Azami Süreler</vt:lpstr>
      <vt:lpstr>Geçici Görev Gündeliğinin Verileceği Azami Süreler</vt:lpstr>
      <vt:lpstr>Bir Günden Az Süreli Görevlendirmeler</vt:lpstr>
      <vt:lpstr> Ehliyet Tespiti İçin Görevlendirilenlere Verilecek Gündelik  </vt:lpstr>
      <vt:lpstr>Yurtiçi ve Yurtdışında Kurslara Katılanlara Verilecek Gündelik </vt:lpstr>
      <vt:lpstr>Geçici Görevli Bulunulan Yerde Hastalananların Yevmiyeleri</vt:lpstr>
      <vt:lpstr>Sürekli veya Geçici Görev Halinde Yolda Veya Göreve Başlamadan Vefat Edenlerin Harcırahı</vt:lpstr>
      <vt:lpstr>Yatacak Yeri Bulunmayan Mahallerde Geçici Görevlendirme</vt:lpstr>
      <vt:lpstr>Görev Mahallini Terketmek Mecburiyetinde Kalanlar </vt:lpstr>
      <vt:lpstr>Görevlendirmelerinden Vazgeçilenler </vt:lpstr>
      <vt:lpstr>Görevlendirmelerinden Vazgeçilenler </vt:lpstr>
      <vt:lpstr>Seyahat Günlerine İlişkin Yevmiyeler</vt:lpstr>
      <vt:lpstr>Sürekli Görev Harcırahı</vt:lpstr>
      <vt:lpstr>Yer Değiştirme Masrafı</vt:lpstr>
      <vt:lpstr>Yer Değiştirme Masrafı</vt:lpstr>
      <vt:lpstr>Sürekli Görev Harcırahı Örnek Hesaplama</vt:lpstr>
      <vt:lpstr>Sürekli Görev Harcırahı Örnek Hesaplama</vt:lpstr>
      <vt:lpstr>Emekli Olanlara Ödenen Tazminat</vt:lpstr>
      <vt:lpstr>Emekli Olanlara Ödenen Tazminat</vt:lpstr>
      <vt:lpstr>Yurtdışı Geçici Görev Harcırahı</vt:lpstr>
      <vt:lpstr>Yurtdışı Geçici Görev Harcırahı</vt:lpstr>
      <vt:lpstr>Yurtdışı Geçici Görev Harcırahı</vt:lpstr>
      <vt:lpstr>Yurtdışı Geçici Görev Harcırahı</vt:lpstr>
      <vt:lpstr>Yurtdışı Geçici Görev Harcırahı</vt:lpstr>
      <vt:lpstr>Yurtdışı Geçici Görev Harcırahı</vt:lpstr>
      <vt:lpstr>Yurtdışı Geçici Görevlerde Yapılan Ek Giderler </vt:lpstr>
      <vt:lpstr>Yurtdışı Geçici Görev Harcırahı Yevmiye ve Konaklama Örnek Hesaplama</vt:lpstr>
      <vt:lpstr>Yurtdışı Geçici Görev Harcırahı Yevmiye ve Konaklama Örnek Hesaplama</vt:lpstr>
      <vt:lpstr>Yurtdışı Yevmiye ve Konaklama Tutarlarının Çevrilmesinde Esas Alınacak Döviz Kurları</vt:lpstr>
      <vt:lpstr>KKTC’deki Görevlendirmeler  </vt:lpstr>
      <vt:lpstr>Harcırah Alabilmek İçin Müracaat Müddeti</vt:lpstr>
      <vt:lpstr>Harcırah Alabilmek İçin Müracaat Müddeti</vt:lpstr>
      <vt:lpstr>Harcırahın Ödenmesi ve Mahsubu</vt:lpstr>
      <vt:lpstr>Harcırahın Ödenmesi ve Mahsubu</vt:lpstr>
      <vt:lpstr>Gerçeğe Aykırı Beyan</vt:lpstr>
      <vt:lpstr>Harcırah Ödemelerinde Eklenecek Harcama Belgeleri</vt:lpstr>
      <vt:lpstr>Harcırah Ödemelerinde Eklenecek Harcama Belgeleri</vt:lpstr>
      <vt:lpstr>Harcırah Ödemelerinde Eklenecek Harcama Belgeleri</vt:lpstr>
      <vt:lpstr>Harcırah Ödemelerinde Eklenecek Harcama Belgeleri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6245 Sayılı Harcırah Kanunu</dc:title>
  <dc:creator>şebnem</dc:creator>
  <cp:lastModifiedBy>şebnem</cp:lastModifiedBy>
  <cp:revision>143</cp:revision>
  <dcterms:created xsi:type="dcterms:W3CDTF">2016-02-09T20:46:30Z</dcterms:created>
  <dcterms:modified xsi:type="dcterms:W3CDTF">2016-02-21T19:12:56Z</dcterms:modified>
</cp:coreProperties>
</file>