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4" r:id="rId7"/>
    <p:sldId id="265" r:id="rId8"/>
    <p:sldId id="266" r:id="rId9"/>
    <p:sldId id="267" r:id="rId10"/>
    <p:sldId id="320" r:id="rId11"/>
    <p:sldId id="268" r:id="rId12"/>
    <p:sldId id="303" r:id="rId13"/>
    <p:sldId id="270" r:id="rId14"/>
    <p:sldId id="271" r:id="rId15"/>
    <p:sldId id="272" r:id="rId16"/>
    <p:sldId id="273" r:id="rId17"/>
    <p:sldId id="274" r:id="rId18"/>
    <p:sldId id="275" r:id="rId19"/>
    <p:sldId id="276" r:id="rId20"/>
    <p:sldId id="300" r:id="rId21"/>
    <p:sldId id="277" r:id="rId22"/>
    <p:sldId id="299" r:id="rId23"/>
    <p:sldId id="278" r:id="rId24"/>
    <p:sldId id="279" r:id="rId25"/>
    <p:sldId id="281" r:id="rId26"/>
    <p:sldId id="307" r:id="rId27"/>
    <p:sldId id="282" r:id="rId28"/>
    <p:sldId id="284" r:id="rId29"/>
    <p:sldId id="323" r:id="rId30"/>
    <p:sldId id="306" r:id="rId31"/>
    <p:sldId id="285" r:id="rId32"/>
    <p:sldId id="304" r:id="rId33"/>
    <p:sldId id="286" r:id="rId34"/>
    <p:sldId id="287" r:id="rId35"/>
    <p:sldId id="288" r:id="rId36"/>
    <p:sldId id="301" r:id="rId37"/>
    <p:sldId id="289" r:id="rId38"/>
    <p:sldId id="302" r:id="rId39"/>
    <p:sldId id="295" r:id="rId40"/>
    <p:sldId id="311" r:id="rId41"/>
    <p:sldId id="296" r:id="rId42"/>
    <p:sldId id="291" r:id="rId43"/>
    <p:sldId id="293" r:id="rId44"/>
    <p:sldId id="292" r:id="rId45"/>
    <p:sldId id="310" r:id="rId46"/>
    <p:sldId id="294" r:id="rId47"/>
    <p:sldId id="309" r:id="rId48"/>
    <p:sldId id="312" r:id="rId49"/>
    <p:sldId id="313" r:id="rId50"/>
    <p:sldId id="316" r:id="rId51"/>
    <p:sldId id="314" r:id="rId52"/>
    <p:sldId id="315" r:id="rId53"/>
    <p:sldId id="317" r:id="rId54"/>
    <p:sldId id="319" r:id="rId55"/>
    <p:sldId id="318" r:id="rId56"/>
    <p:sldId id="324" r:id="rId57"/>
    <p:sldId id="325" r:id="rId58"/>
    <p:sldId id="332" r:id="rId59"/>
    <p:sldId id="327" r:id="rId60"/>
    <p:sldId id="328" r:id="rId61"/>
    <p:sldId id="329" r:id="rId62"/>
    <p:sldId id="330" r:id="rId63"/>
    <p:sldId id="331" r:id="rId6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51" autoAdjust="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E4E3262-E317-4BCA-B7D5-3413C781166A}" type="datetimeFigureOut">
              <a:rPr lang="tr-TR" smtClean="0"/>
              <a:t>15.2.2016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235197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4E3262-E317-4BCA-B7D5-3413C781166A}" type="datetimeFigureOut">
              <a:rPr lang="tr-TR" smtClean="0"/>
              <a:t>15.2.2016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24584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4E3262-E317-4BCA-B7D5-3413C781166A}" type="datetimeFigureOut">
              <a:rPr lang="tr-TR" smtClean="0"/>
              <a:t>15.2.2016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214101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E4E3262-E317-4BCA-B7D5-3413C781166A}" type="datetimeFigureOut">
              <a:rPr lang="tr-TR" smtClean="0"/>
              <a:t>15.2.2016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3892281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E4E3262-E317-4BCA-B7D5-3413C781166A}" type="datetimeFigureOut">
              <a:rPr lang="tr-TR" smtClean="0"/>
              <a:t>15.2.2016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60468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E4E3262-E317-4BCA-B7D5-3413C781166A}" type="datetimeFigureOut">
              <a:rPr lang="tr-TR" smtClean="0"/>
              <a:t>15.2.2016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126524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E4E3262-E317-4BCA-B7D5-3413C781166A}" type="datetimeFigureOut">
              <a:rPr lang="tr-TR" smtClean="0"/>
              <a:t>15.2.2016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3008451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E4E3262-E317-4BCA-B7D5-3413C781166A}" type="datetimeFigureOut">
              <a:rPr lang="tr-TR" smtClean="0"/>
              <a:t>15.2.2016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258314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4E3262-E317-4BCA-B7D5-3413C781166A}" type="datetimeFigureOut">
              <a:rPr lang="tr-TR" smtClean="0"/>
              <a:t>15.2.2016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170437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E4E3262-E317-4BCA-B7D5-3413C781166A}" type="datetimeFigureOut">
              <a:rPr lang="tr-TR" smtClean="0"/>
              <a:t>15.2.2016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404799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E4E3262-E317-4BCA-B7D5-3413C781166A}" type="datetimeFigureOut">
              <a:rPr lang="tr-TR" smtClean="0"/>
              <a:t>15.2.2016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818EA6-421E-4FF1-99CC-7412ABBD023F}" type="slidenum">
              <a:rPr lang="tr-TR" smtClean="0"/>
              <a:t>‹#›</a:t>
            </a:fld>
            <a:endParaRPr lang="tr-TR"/>
          </a:p>
        </p:txBody>
      </p:sp>
    </p:spTree>
    <p:extLst>
      <p:ext uri="{BB962C8B-B14F-4D97-AF65-F5344CB8AC3E}">
        <p14:creationId xmlns:p14="http://schemas.microsoft.com/office/powerpoint/2010/main" val="48644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E3262-E317-4BCA-B7D5-3413C781166A}" type="datetimeFigureOut">
              <a:rPr lang="tr-TR" smtClean="0"/>
              <a:t>15.2.2016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18EA6-421E-4FF1-99CC-7412ABBD023F}" type="slidenum">
              <a:rPr lang="tr-TR" smtClean="0"/>
              <a:t>‹#›</a:t>
            </a:fld>
            <a:endParaRPr lang="tr-TR"/>
          </a:p>
        </p:txBody>
      </p:sp>
    </p:spTree>
    <p:extLst>
      <p:ext uri="{BB962C8B-B14F-4D97-AF65-F5344CB8AC3E}">
        <p14:creationId xmlns:p14="http://schemas.microsoft.com/office/powerpoint/2010/main" val="290114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8800" dirty="0" smtClean="0"/>
              <a:t>657/2914</a:t>
            </a:r>
            <a:endParaRPr lang="tr-TR" sz="8800" dirty="0"/>
          </a:p>
        </p:txBody>
      </p:sp>
      <p:sp>
        <p:nvSpPr>
          <p:cNvPr id="3" name="Alt Başlık 2"/>
          <p:cNvSpPr>
            <a:spLocks noGrp="1"/>
          </p:cNvSpPr>
          <p:nvPr>
            <p:ph type="subTitle" idx="1"/>
          </p:nvPr>
        </p:nvSpPr>
        <p:spPr>
          <a:xfrm>
            <a:off x="509666" y="3602038"/>
            <a:ext cx="11152682" cy="1655762"/>
          </a:xfrm>
        </p:spPr>
        <p:txBody>
          <a:bodyPr/>
          <a:lstStyle/>
          <a:p>
            <a:r>
              <a:rPr lang="tr-TR" sz="2800" dirty="0" smtClean="0"/>
              <a:t>Devlet Memurları Kanunu ve Yükseköğretim Personel Kanunu kapsamında</a:t>
            </a:r>
          </a:p>
          <a:p>
            <a:r>
              <a:rPr lang="tr-TR" sz="2800" dirty="0" smtClean="0"/>
              <a:t>İdari ve Akademik Personelin Maaş Hesaplamaları</a:t>
            </a:r>
          </a:p>
          <a:p>
            <a:endParaRPr lang="tr-TR" dirty="0" smtClean="0"/>
          </a:p>
          <a:p>
            <a:endParaRPr lang="tr-TR" dirty="0"/>
          </a:p>
        </p:txBody>
      </p:sp>
    </p:spTree>
    <p:extLst>
      <p:ext uri="{BB962C8B-B14F-4D97-AF65-F5344CB8AC3E}">
        <p14:creationId xmlns:p14="http://schemas.microsoft.com/office/powerpoint/2010/main" val="4136415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Maaş Unsurları Bütçe Gideri Ekonomik Kodları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80032582"/>
              </p:ext>
            </p:extLst>
          </p:nvPr>
        </p:nvGraphicFramePr>
        <p:xfrm>
          <a:off x="781665" y="1519083"/>
          <a:ext cx="10572135" cy="5235676"/>
        </p:xfrm>
        <a:graphic>
          <a:graphicData uri="http://schemas.openxmlformats.org/drawingml/2006/table">
            <a:tbl>
              <a:tblPr firstRow="1" bandRow="1">
                <a:tableStyleId>{F5AB1C69-6EDB-4FF4-983F-18BD219EF322}</a:tableStyleId>
              </a:tblPr>
              <a:tblGrid>
                <a:gridCol w="1809135"/>
                <a:gridCol w="1752600"/>
                <a:gridCol w="1752600"/>
                <a:gridCol w="1752600"/>
                <a:gridCol w="1752600"/>
                <a:gridCol w="1752600"/>
              </a:tblGrid>
              <a:tr h="503671">
                <a:tc>
                  <a:txBody>
                    <a:bodyPr/>
                    <a:lstStyle/>
                    <a:p>
                      <a:pPr algn="ctr" fontAlgn="b"/>
                      <a:r>
                        <a:rPr lang="tr-TR" sz="1400" b="1" i="0" u="none" strike="noStrike" dirty="0">
                          <a:solidFill>
                            <a:schemeClr val="tx1"/>
                          </a:solidFill>
                          <a:effectLst/>
                          <a:latin typeface="Times New Roman" pitchFamily="18" charset="0"/>
                          <a:cs typeface="Times New Roman" pitchFamily="18" charset="0"/>
                        </a:rPr>
                        <a:t>AYLIKLAR</a:t>
                      </a:r>
                    </a:p>
                  </a:txBody>
                  <a:tcPr marL="8705" marR="8705" marT="8706" marB="0" anchor="b"/>
                </a:tc>
                <a:tc>
                  <a:txBody>
                    <a:bodyPr/>
                    <a:lstStyle/>
                    <a:p>
                      <a:pPr algn="ctr" fontAlgn="b"/>
                      <a:r>
                        <a:rPr lang="tr-TR" sz="1400" b="1" i="0" u="none" strike="noStrike" dirty="0">
                          <a:solidFill>
                            <a:schemeClr val="tx1"/>
                          </a:solidFill>
                          <a:effectLst/>
                          <a:latin typeface="Times New Roman" pitchFamily="18" charset="0"/>
                          <a:cs typeface="Times New Roman" pitchFamily="18" charset="0"/>
                        </a:rPr>
                        <a:t>TAZMİNATLAR</a:t>
                      </a:r>
                    </a:p>
                  </a:txBody>
                  <a:tcPr marL="8705" marR="8705" marT="8706" marB="0" anchor="b"/>
                </a:tc>
                <a:tc>
                  <a:txBody>
                    <a:bodyPr/>
                    <a:lstStyle/>
                    <a:p>
                      <a:pPr algn="ctr" fontAlgn="b"/>
                      <a:r>
                        <a:rPr lang="tr-TR" sz="1400" b="1" i="0" u="none" strike="noStrike" dirty="0">
                          <a:solidFill>
                            <a:schemeClr val="tx1"/>
                          </a:solidFill>
                          <a:effectLst/>
                          <a:latin typeface="Times New Roman" pitchFamily="18" charset="0"/>
                          <a:cs typeface="Times New Roman" pitchFamily="18" charset="0"/>
                        </a:rPr>
                        <a:t>ÖDENEKLER</a:t>
                      </a:r>
                    </a:p>
                  </a:txBody>
                  <a:tcPr marL="8705" marR="8705" marT="8706" marB="0" anchor="b"/>
                </a:tc>
                <a:tc>
                  <a:txBody>
                    <a:bodyPr/>
                    <a:lstStyle/>
                    <a:p>
                      <a:pPr algn="ctr" fontAlgn="b"/>
                      <a:r>
                        <a:rPr lang="tr-TR" sz="1400" b="1" i="0" u="none" strike="noStrike" dirty="0">
                          <a:solidFill>
                            <a:schemeClr val="tx1"/>
                          </a:solidFill>
                          <a:effectLst/>
                          <a:latin typeface="Times New Roman" pitchFamily="18" charset="0"/>
                          <a:cs typeface="Times New Roman" pitchFamily="18" charset="0"/>
                        </a:rPr>
                        <a:t>SOSYAL HAKLAR</a:t>
                      </a:r>
                    </a:p>
                  </a:txBody>
                  <a:tcPr marL="8705" marR="8705" marT="8706" marB="0" anchor="b"/>
                </a:tc>
                <a:tc>
                  <a:txBody>
                    <a:bodyPr/>
                    <a:lstStyle/>
                    <a:p>
                      <a:pPr algn="ctr" fontAlgn="b"/>
                      <a:r>
                        <a:rPr lang="tr-TR" sz="1400" b="1" i="0" u="none" strike="noStrike">
                          <a:solidFill>
                            <a:schemeClr val="tx1"/>
                          </a:solidFill>
                          <a:effectLst/>
                          <a:latin typeface="Times New Roman" pitchFamily="18" charset="0"/>
                          <a:cs typeface="Times New Roman" pitchFamily="18" charset="0"/>
                        </a:rPr>
                        <a:t>SOSYAL GÜVENLİK PRİMLERİ</a:t>
                      </a:r>
                    </a:p>
                  </a:txBody>
                  <a:tcPr marL="8705" marR="8705" marT="8706" marB="0" anchor="b"/>
                </a:tc>
                <a:tc>
                  <a:txBody>
                    <a:bodyPr/>
                    <a:lstStyle/>
                    <a:p>
                      <a:pPr algn="ctr" fontAlgn="b"/>
                      <a:r>
                        <a:rPr lang="tr-TR" sz="1400" b="1" i="0" u="none" strike="noStrike" dirty="0">
                          <a:solidFill>
                            <a:schemeClr val="tx1"/>
                          </a:solidFill>
                          <a:effectLst/>
                          <a:latin typeface="Times New Roman" pitchFamily="18" charset="0"/>
                          <a:cs typeface="Times New Roman" pitchFamily="18" charset="0"/>
                        </a:rPr>
                        <a:t>GENEL SAĞLIK SİGORTASI</a:t>
                      </a:r>
                    </a:p>
                  </a:txBody>
                  <a:tcPr marL="8705" marR="8705" marT="8706" marB="0" anchor="b"/>
                </a:tc>
              </a:tr>
              <a:tr h="428963">
                <a:tc>
                  <a:txBody>
                    <a:bodyPr/>
                    <a:lstStyle/>
                    <a:p>
                      <a:pPr algn="ctr" fontAlgn="b"/>
                      <a:r>
                        <a:rPr lang="tr-TR" sz="1600" b="1" i="0" u="none" strike="noStrike" dirty="0">
                          <a:solidFill>
                            <a:sysClr val="windowText" lastClr="000000"/>
                          </a:solidFill>
                          <a:effectLst/>
                          <a:latin typeface="Times New Roman" pitchFamily="18" charset="0"/>
                          <a:cs typeface="Times New Roman" pitchFamily="18" charset="0"/>
                        </a:rPr>
                        <a:t>01.1.1.01</a:t>
                      </a:r>
                    </a:p>
                  </a:txBody>
                  <a:tcPr marL="8705" marR="8705" marT="8706" marB="0" anchor="b"/>
                </a:tc>
                <a:tc>
                  <a:txBody>
                    <a:bodyPr/>
                    <a:lstStyle/>
                    <a:p>
                      <a:pPr algn="ctr" fontAlgn="b"/>
                      <a:r>
                        <a:rPr lang="tr-TR" sz="1600" b="1" i="0" u="none" strike="noStrike" dirty="0">
                          <a:solidFill>
                            <a:sysClr val="windowText" lastClr="000000"/>
                          </a:solidFill>
                          <a:effectLst/>
                          <a:latin typeface="Times New Roman" pitchFamily="18" charset="0"/>
                          <a:cs typeface="Times New Roman" pitchFamily="18" charset="0"/>
                        </a:rPr>
                        <a:t>01.1.2.01</a:t>
                      </a:r>
                    </a:p>
                  </a:txBody>
                  <a:tcPr marL="8705" marR="8705" marT="8706" marB="0" anchor="b"/>
                </a:tc>
                <a:tc>
                  <a:txBody>
                    <a:bodyPr/>
                    <a:lstStyle/>
                    <a:p>
                      <a:pPr algn="ctr" fontAlgn="b"/>
                      <a:r>
                        <a:rPr lang="tr-TR" sz="1600" b="1" i="0" u="none" strike="noStrike" dirty="0">
                          <a:solidFill>
                            <a:sysClr val="windowText" lastClr="000000"/>
                          </a:solidFill>
                          <a:effectLst/>
                          <a:latin typeface="Times New Roman" pitchFamily="18" charset="0"/>
                          <a:cs typeface="Times New Roman" pitchFamily="18" charset="0"/>
                        </a:rPr>
                        <a:t>01.1.2.01</a:t>
                      </a:r>
                    </a:p>
                  </a:txBody>
                  <a:tcPr marL="8705" marR="8705" marT="8706" marB="0" anchor="b"/>
                </a:tc>
                <a:tc>
                  <a:txBody>
                    <a:bodyPr/>
                    <a:lstStyle/>
                    <a:p>
                      <a:pPr algn="ctr" fontAlgn="b"/>
                      <a:r>
                        <a:rPr lang="tr-TR" sz="1600" b="1" i="0" u="none" strike="noStrike" dirty="0">
                          <a:solidFill>
                            <a:sysClr val="windowText" lastClr="000000"/>
                          </a:solidFill>
                          <a:effectLst/>
                          <a:latin typeface="Times New Roman" pitchFamily="18" charset="0"/>
                          <a:cs typeface="Times New Roman" pitchFamily="18" charset="0"/>
                        </a:rPr>
                        <a:t>01.1.4.01</a:t>
                      </a:r>
                    </a:p>
                  </a:txBody>
                  <a:tcPr marL="8705" marR="8705" marT="8706" marB="0" anchor="b"/>
                </a:tc>
                <a:tc>
                  <a:txBody>
                    <a:bodyPr/>
                    <a:lstStyle/>
                    <a:p>
                      <a:pPr algn="ctr" fontAlgn="b"/>
                      <a:r>
                        <a:rPr lang="tr-TR" sz="1600" b="1" i="0" u="none" strike="noStrike" dirty="0">
                          <a:solidFill>
                            <a:sysClr val="windowText" lastClr="000000"/>
                          </a:solidFill>
                          <a:effectLst/>
                          <a:latin typeface="Times New Roman" pitchFamily="18" charset="0"/>
                          <a:cs typeface="Times New Roman" pitchFamily="18" charset="0"/>
                        </a:rPr>
                        <a:t>02.01.06.01</a:t>
                      </a:r>
                    </a:p>
                  </a:txBody>
                  <a:tcPr marL="8705" marR="8705" marT="8706" marB="0" anchor="b"/>
                </a:tc>
                <a:tc>
                  <a:txBody>
                    <a:bodyPr/>
                    <a:lstStyle/>
                    <a:p>
                      <a:pPr algn="ctr" fontAlgn="b"/>
                      <a:r>
                        <a:rPr lang="tr-TR" sz="1600" b="1" i="0" u="none" strike="noStrike" dirty="0">
                          <a:solidFill>
                            <a:sysClr val="windowText" lastClr="000000"/>
                          </a:solidFill>
                          <a:effectLst/>
                          <a:latin typeface="Times New Roman" pitchFamily="18" charset="0"/>
                          <a:cs typeface="Times New Roman" pitchFamily="18" charset="0"/>
                        </a:rPr>
                        <a:t>02.01.06.02</a:t>
                      </a:r>
                    </a:p>
                  </a:txBody>
                  <a:tcPr marL="8705" marR="8705" marT="8706" marB="0" anchor="b"/>
                </a:tc>
              </a:tr>
              <a:tr h="574186">
                <a:tc>
                  <a:txBody>
                    <a:bodyPr/>
                    <a:lstStyle/>
                    <a:p>
                      <a:pPr algn="l" fontAlgn="b"/>
                      <a:r>
                        <a:rPr lang="tr-TR" sz="1600" b="1" i="0" u="none" strike="noStrike" dirty="0" smtClean="0">
                          <a:solidFill>
                            <a:srgbClr val="000000"/>
                          </a:solidFill>
                          <a:effectLst/>
                          <a:latin typeface="Times New Roman" pitchFamily="18" charset="0"/>
                          <a:cs typeface="Times New Roman" pitchFamily="18" charset="0"/>
                        </a:rPr>
                        <a:t>Gösterge</a:t>
                      </a:r>
                      <a:r>
                        <a:rPr lang="tr-TR" sz="1600" b="1" i="0" u="none" strike="noStrike" baseline="0" dirty="0" smtClean="0">
                          <a:solidFill>
                            <a:srgbClr val="000000"/>
                          </a:solidFill>
                          <a:effectLst/>
                          <a:latin typeface="Times New Roman" pitchFamily="18" charset="0"/>
                          <a:cs typeface="Times New Roman" pitchFamily="18" charset="0"/>
                        </a:rPr>
                        <a:t> </a:t>
                      </a:r>
                      <a:r>
                        <a:rPr lang="tr-TR" sz="1600" b="1" i="0" u="none" strike="noStrike" dirty="0" smtClean="0">
                          <a:solidFill>
                            <a:srgbClr val="000000"/>
                          </a:solidFill>
                          <a:effectLst/>
                          <a:latin typeface="Times New Roman" pitchFamily="18" charset="0"/>
                          <a:cs typeface="Times New Roman" pitchFamily="18" charset="0"/>
                        </a:rPr>
                        <a:t>Aylığı</a:t>
                      </a:r>
                      <a:endParaRPr lang="tr-TR" sz="1600" b="1" i="0" u="none" strike="noStrike" dirty="0">
                        <a:solidFill>
                          <a:srgbClr val="000000"/>
                        </a:solidFill>
                        <a:effectLst/>
                        <a:latin typeface="Times New Roman" pitchFamily="18" charset="0"/>
                        <a:cs typeface="Times New Roman" pitchFamily="18" charset="0"/>
                      </a:endParaRPr>
                    </a:p>
                  </a:txBody>
                  <a:tcPr marL="8705" marR="8705" marT="8706" marB="0" anchor="b"/>
                </a:tc>
                <a:tc>
                  <a:txBody>
                    <a:bodyPr/>
                    <a:lstStyle/>
                    <a:p>
                      <a:pPr algn="l" fontAlgn="b"/>
                      <a:r>
                        <a:rPr lang="tr-TR" sz="1600" b="1" i="0" u="none" strike="noStrike" dirty="0">
                          <a:solidFill>
                            <a:srgbClr val="FF0000"/>
                          </a:solidFill>
                          <a:effectLst/>
                          <a:latin typeface="Times New Roman" pitchFamily="18" charset="0"/>
                          <a:cs typeface="Times New Roman" pitchFamily="18" charset="0"/>
                        </a:rPr>
                        <a:t>Özel Hizmet Tazminatı</a:t>
                      </a:r>
                    </a:p>
                  </a:txBody>
                  <a:tcPr marL="8705" marR="8705" marT="8706" marB="0" anchor="b"/>
                </a:tc>
                <a:tc>
                  <a:txBody>
                    <a:bodyPr/>
                    <a:lstStyle/>
                    <a:p>
                      <a:pPr algn="l" fontAlgn="b"/>
                      <a:r>
                        <a:rPr lang="tr-TR" sz="1600" b="1" i="0" u="none" strike="noStrike" dirty="0">
                          <a:solidFill>
                            <a:schemeClr val="accent6">
                              <a:lumMod val="75000"/>
                            </a:schemeClr>
                          </a:solidFill>
                          <a:effectLst/>
                          <a:latin typeface="Times New Roman" pitchFamily="18" charset="0"/>
                          <a:cs typeface="Times New Roman" pitchFamily="18" charset="0"/>
                        </a:rPr>
                        <a:t>Üniversite Ödeneği</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Aile Yardımı</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Emeklilik Keseneği %20</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GSS </a:t>
                      </a:r>
                      <a:r>
                        <a:rPr lang="tr-TR" sz="1600" b="1" i="0" u="none" strike="noStrike" dirty="0" smtClean="0">
                          <a:solidFill>
                            <a:srgbClr val="000000"/>
                          </a:solidFill>
                          <a:effectLst/>
                          <a:latin typeface="Times New Roman" pitchFamily="18" charset="0"/>
                          <a:cs typeface="Times New Roman" pitchFamily="18" charset="0"/>
                        </a:rPr>
                        <a:t>Devlet (%12)</a:t>
                      </a:r>
                      <a:endParaRPr lang="tr-TR" sz="1600" b="1" i="0" u="none" strike="noStrike" dirty="0">
                        <a:solidFill>
                          <a:srgbClr val="000000"/>
                        </a:solidFill>
                        <a:effectLst/>
                        <a:latin typeface="Times New Roman" pitchFamily="18" charset="0"/>
                        <a:cs typeface="Times New Roman" pitchFamily="18" charset="0"/>
                      </a:endParaRPr>
                    </a:p>
                  </a:txBody>
                  <a:tcPr marL="8705" marR="8705" marT="8706" marB="0" anchor="b"/>
                </a:tc>
              </a:tr>
              <a:tr h="574186">
                <a:tc>
                  <a:txBody>
                    <a:bodyPr/>
                    <a:lstStyle/>
                    <a:p>
                      <a:pPr algn="l" fontAlgn="b"/>
                      <a:r>
                        <a:rPr lang="tr-TR" sz="1600" b="1" i="0" u="none" strike="noStrike" dirty="0">
                          <a:solidFill>
                            <a:srgbClr val="000000"/>
                          </a:solidFill>
                          <a:effectLst/>
                          <a:latin typeface="Times New Roman" pitchFamily="18" charset="0"/>
                          <a:cs typeface="Times New Roman" pitchFamily="18" charset="0"/>
                        </a:rPr>
                        <a:t>Ek </a:t>
                      </a:r>
                      <a:r>
                        <a:rPr lang="tr-TR" sz="1600" b="1" i="0" u="none" strike="noStrike" dirty="0" smtClean="0">
                          <a:solidFill>
                            <a:srgbClr val="000000"/>
                          </a:solidFill>
                          <a:effectLst/>
                          <a:latin typeface="Times New Roman" pitchFamily="18" charset="0"/>
                          <a:cs typeface="Times New Roman" pitchFamily="18" charset="0"/>
                        </a:rPr>
                        <a:t>Gösterge Aylığı</a:t>
                      </a:r>
                      <a:endParaRPr lang="tr-TR" sz="1600" b="1" i="0" u="none" strike="noStrike" dirty="0">
                        <a:solidFill>
                          <a:srgbClr val="000000"/>
                        </a:solidFill>
                        <a:effectLst/>
                        <a:latin typeface="Times New Roman" pitchFamily="18" charset="0"/>
                        <a:cs typeface="Times New Roman" pitchFamily="18" charset="0"/>
                      </a:endParaRPr>
                    </a:p>
                  </a:txBody>
                  <a:tcPr marL="8705" marR="8705" marT="8706" marB="0" anchor="b"/>
                </a:tc>
                <a:tc>
                  <a:txBody>
                    <a:bodyPr/>
                    <a:lstStyle/>
                    <a:p>
                      <a:pPr algn="l" fontAlgn="b"/>
                      <a:r>
                        <a:rPr lang="tr-TR" sz="1600" b="1" i="0" u="none" strike="noStrike" dirty="0">
                          <a:solidFill>
                            <a:srgbClr val="FF0000"/>
                          </a:solidFill>
                          <a:effectLst/>
                          <a:latin typeface="Times New Roman" pitchFamily="18" charset="0"/>
                          <a:cs typeface="Times New Roman" pitchFamily="18" charset="0"/>
                        </a:rPr>
                        <a:t>Yan Ödeme</a:t>
                      </a:r>
                    </a:p>
                  </a:txBody>
                  <a:tcPr marL="8705" marR="8705" marT="8706" marB="0" anchor="b"/>
                </a:tc>
                <a:tc>
                  <a:txBody>
                    <a:bodyPr/>
                    <a:lstStyle/>
                    <a:p>
                      <a:pPr algn="l" fontAlgn="b"/>
                      <a:r>
                        <a:rPr lang="tr-TR" sz="1600" b="1" i="0" u="none" strike="noStrike" dirty="0">
                          <a:solidFill>
                            <a:schemeClr val="accent6">
                              <a:lumMod val="75000"/>
                            </a:schemeClr>
                          </a:solidFill>
                          <a:effectLst/>
                          <a:latin typeface="Times New Roman" pitchFamily="18" charset="0"/>
                          <a:cs typeface="Times New Roman" pitchFamily="18" charset="0"/>
                        </a:rPr>
                        <a:t>Eğitim Öğretim Ödeneği</a:t>
                      </a:r>
                    </a:p>
                  </a:txBody>
                  <a:tcPr marL="8705" marR="8705" marT="8706" marB="0" anchor="b"/>
                </a:tc>
                <a:tc>
                  <a:txBody>
                    <a:bodyPr/>
                    <a:lstStyle/>
                    <a:p>
                      <a:pPr algn="l" fontAlgn="b"/>
                      <a:endParaRPr lang="tr-TR" sz="1600" b="1" i="0" u="none" strike="noStrike" dirty="0">
                        <a:solidFill>
                          <a:srgbClr val="000000"/>
                        </a:solidFill>
                        <a:effectLst/>
                        <a:latin typeface="Times New Roman" pitchFamily="18" charset="0"/>
                        <a:cs typeface="Times New Roman" pitchFamily="18" charset="0"/>
                      </a:endParaRP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Emeklilik Keseneği %100 Artış</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Sağlık Primi </a:t>
                      </a:r>
                      <a:r>
                        <a:rPr lang="tr-TR" sz="1600" b="1" i="0" u="none" strike="noStrike" dirty="0" smtClean="0">
                          <a:solidFill>
                            <a:srgbClr val="000000"/>
                          </a:solidFill>
                          <a:effectLst/>
                          <a:latin typeface="Times New Roman" pitchFamily="18" charset="0"/>
                          <a:cs typeface="Times New Roman" pitchFamily="18" charset="0"/>
                        </a:rPr>
                        <a:t>İşveren (%7.5)</a:t>
                      </a:r>
                      <a:endParaRPr lang="tr-TR" sz="1600" b="1" i="0" u="none" strike="noStrike" dirty="0">
                        <a:solidFill>
                          <a:srgbClr val="000000"/>
                        </a:solidFill>
                        <a:effectLst/>
                        <a:latin typeface="Times New Roman" pitchFamily="18" charset="0"/>
                        <a:cs typeface="Times New Roman" pitchFamily="18" charset="0"/>
                      </a:endParaRPr>
                    </a:p>
                  </a:txBody>
                  <a:tcPr marL="8705" marR="8705" marT="8706" marB="0" anchor="b"/>
                </a:tc>
              </a:tr>
              <a:tr h="574186">
                <a:tc>
                  <a:txBody>
                    <a:bodyPr/>
                    <a:lstStyle/>
                    <a:p>
                      <a:pPr algn="l" fontAlgn="b"/>
                      <a:r>
                        <a:rPr lang="tr-TR" sz="1600" b="1" i="0" u="none" strike="noStrike" dirty="0">
                          <a:solidFill>
                            <a:srgbClr val="000000"/>
                          </a:solidFill>
                          <a:effectLst/>
                          <a:latin typeface="Times New Roman" pitchFamily="18" charset="0"/>
                          <a:cs typeface="Times New Roman" pitchFamily="18" charset="0"/>
                        </a:rPr>
                        <a:t>Kıdem Aylığı</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Makam Tazminatı</a:t>
                      </a:r>
                    </a:p>
                  </a:txBody>
                  <a:tcPr marL="8705" marR="8705" marT="8706" marB="0" anchor="b"/>
                </a:tc>
                <a:tc>
                  <a:txBody>
                    <a:bodyPr/>
                    <a:lstStyle/>
                    <a:p>
                      <a:pPr algn="l" fontAlgn="b"/>
                      <a:r>
                        <a:rPr lang="tr-TR" sz="1600" b="1" i="0" u="none" strike="noStrike" dirty="0">
                          <a:solidFill>
                            <a:schemeClr val="accent6">
                              <a:lumMod val="75000"/>
                            </a:schemeClr>
                          </a:solidFill>
                          <a:effectLst/>
                          <a:latin typeface="Times New Roman" pitchFamily="18" charset="0"/>
                          <a:cs typeface="Times New Roman" pitchFamily="18" charset="0"/>
                        </a:rPr>
                        <a:t>İdari Görev Ödeneği</a:t>
                      </a:r>
                    </a:p>
                  </a:txBody>
                  <a:tcPr marL="8705" marR="8705" marT="8706" marB="0" anchor="b"/>
                </a:tc>
                <a:tc>
                  <a:txBody>
                    <a:bodyPr/>
                    <a:lstStyle/>
                    <a:p>
                      <a:pPr algn="l" fontAlgn="b"/>
                      <a:endParaRPr lang="tr-TR" sz="1600" b="1" i="0" u="none" strike="noStrike" dirty="0">
                        <a:solidFill>
                          <a:srgbClr val="000000"/>
                        </a:solidFill>
                        <a:effectLst/>
                        <a:latin typeface="Times New Roman" pitchFamily="18" charset="0"/>
                        <a:cs typeface="Times New Roman" pitchFamily="18" charset="0"/>
                      </a:endParaRP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Kesenek Prim İşveren (%11)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r>
              <a:tr h="574186">
                <a:tc>
                  <a:txBody>
                    <a:bodyPr/>
                    <a:lstStyle/>
                    <a:p>
                      <a:pPr algn="l" fontAlgn="b"/>
                      <a:r>
                        <a:rPr lang="tr-TR" sz="1600" b="1" i="0" u="none" strike="noStrike" dirty="0">
                          <a:solidFill>
                            <a:srgbClr val="000000"/>
                          </a:solidFill>
                          <a:effectLst/>
                          <a:latin typeface="Times New Roman" pitchFamily="18" charset="0"/>
                          <a:cs typeface="Times New Roman" pitchFamily="18" charset="0"/>
                        </a:rPr>
                        <a:t>Taban Aylık</a:t>
                      </a:r>
                    </a:p>
                  </a:txBody>
                  <a:tcPr marL="8705" marR="8705" marT="8706" marB="0" anchor="b"/>
                </a:tc>
                <a:tc>
                  <a:txBody>
                    <a:bodyPr/>
                    <a:lstStyle/>
                    <a:p>
                      <a:pPr algn="l" fontAlgn="b"/>
                      <a:r>
                        <a:rPr lang="tr-TR" sz="1600" b="1" i="0" u="none" strike="noStrike">
                          <a:solidFill>
                            <a:srgbClr val="000000"/>
                          </a:solidFill>
                          <a:effectLst/>
                          <a:latin typeface="Times New Roman" pitchFamily="18" charset="0"/>
                          <a:cs typeface="Times New Roman" pitchFamily="18" charset="0"/>
                        </a:rPr>
                        <a:t>Görev/Temsil Tazminatı</a:t>
                      </a:r>
                    </a:p>
                  </a:txBody>
                  <a:tcPr marL="8705" marR="8705" marT="8706" marB="0" anchor="b"/>
                </a:tc>
                <a:tc>
                  <a:txBody>
                    <a:bodyPr/>
                    <a:lstStyle/>
                    <a:p>
                      <a:pPr algn="l" fontAlgn="b"/>
                      <a:r>
                        <a:rPr lang="tr-TR" sz="1600" b="1" i="0" u="none" strike="noStrike" dirty="0">
                          <a:solidFill>
                            <a:schemeClr val="accent6">
                              <a:lumMod val="75000"/>
                            </a:schemeClr>
                          </a:solidFill>
                          <a:effectLst/>
                          <a:latin typeface="Times New Roman" pitchFamily="18" charset="0"/>
                          <a:cs typeface="Times New Roman" pitchFamily="18" charset="0"/>
                        </a:rPr>
                        <a:t>Geliştirme Ödeneği</a:t>
                      </a:r>
                    </a:p>
                  </a:txBody>
                  <a:tcPr marL="8705" marR="8705" marT="8706" marB="0" anchor="b"/>
                </a:tc>
                <a:tc>
                  <a:txBody>
                    <a:bodyPr/>
                    <a:lstStyle/>
                    <a:p>
                      <a:pPr algn="l" fontAlgn="b"/>
                      <a:r>
                        <a:rPr lang="tr-TR" sz="1600" b="1" i="0" u="none" strike="noStrike">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r>
              <a:tr h="574186">
                <a:tc>
                  <a:txBody>
                    <a:bodyPr/>
                    <a:lstStyle/>
                    <a:p>
                      <a:pPr algn="l" fontAlgn="b"/>
                      <a:r>
                        <a:rPr lang="tr-TR" sz="1600" b="0" i="0" u="none" strike="noStrike">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Yabancı Dil Tazminatı</a:t>
                      </a:r>
                    </a:p>
                  </a:txBody>
                  <a:tcPr marL="8705" marR="8705" marT="8706" marB="0" anchor="b"/>
                </a:tc>
                <a:tc>
                  <a:txBody>
                    <a:bodyPr/>
                    <a:lstStyle/>
                    <a:p>
                      <a:pPr algn="l" fontAlgn="b"/>
                      <a:r>
                        <a:rPr lang="tr-TR" sz="1600" b="1" i="0" u="none" strike="noStrike" dirty="0">
                          <a:solidFill>
                            <a:schemeClr val="accent6">
                              <a:lumMod val="75000"/>
                            </a:schemeClr>
                          </a:solidFill>
                          <a:effectLst/>
                          <a:latin typeface="Times New Roman" pitchFamily="18" charset="0"/>
                          <a:cs typeface="Times New Roman" pitchFamily="18" charset="0"/>
                        </a:rPr>
                        <a:t>Akademik Teşvik Ödeneği</a:t>
                      </a:r>
                    </a:p>
                  </a:txBody>
                  <a:tcPr marL="8705" marR="8705" marT="8706" marB="0" anchor="b"/>
                </a:tc>
                <a:tc>
                  <a:txBody>
                    <a:bodyPr/>
                    <a:lstStyle/>
                    <a:p>
                      <a:pPr algn="l" fontAlgn="b"/>
                      <a:r>
                        <a:rPr lang="tr-TR" sz="1600" b="1" i="0" u="none" strike="noStrike">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r>
              <a:tr h="428963">
                <a:tc>
                  <a:txBody>
                    <a:bodyPr/>
                    <a:lstStyle/>
                    <a:p>
                      <a:pPr algn="l" fontAlgn="b"/>
                      <a:r>
                        <a:rPr lang="tr-TR" sz="1600" b="0" i="0" u="none" strike="noStrike">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Ek Ödeme</a:t>
                      </a:r>
                    </a:p>
                  </a:txBody>
                  <a:tcPr marL="8705" marR="8705" marT="8706" marB="0" anchor="b"/>
                </a:tc>
                <a:tc>
                  <a:txBody>
                    <a:bodyPr/>
                    <a:lstStyle/>
                    <a:p>
                      <a:pPr algn="l" fontAlgn="b"/>
                      <a:r>
                        <a:rPr lang="tr-TR" sz="1600" b="1" i="0" u="none" strike="noStrike">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r>
              <a:tr h="428963">
                <a:tc>
                  <a:txBody>
                    <a:bodyPr/>
                    <a:lstStyle/>
                    <a:p>
                      <a:pPr algn="l" fontAlgn="b"/>
                      <a:r>
                        <a:rPr lang="tr-TR" sz="1600" b="0" i="0" u="none" strike="noStrike">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endParaRPr lang="tr-TR" sz="1600" b="1" i="0" u="none" strike="noStrike" dirty="0">
                        <a:solidFill>
                          <a:srgbClr val="000000"/>
                        </a:solidFill>
                        <a:effectLst/>
                        <a:latin typeface="Times New Roman" pitchFamily="18" charset="0"/>
                        <a:cs typeface="Times New Roman" pitchFamily="18" charset="0"/>
                      </a:endParaRP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r>
              <a:tr h="574186">
                <a:tc>
                  <a:txBody>
                    <a:bodyPr/>
                    <a:lstStyle/>
                    <a:p>
                      <a:pPr algn="l" fontAlgn="b"/>
                      <a:r>
                        <a:rPr lang="tr-TR" sz="1600" b="0" i="0" u="none" strike="noStrike">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chemeClr val="accent6">
                              <a:lumMod val="75000"/>
                            </a:schemeClr>
                          </a:solidFill>
                          <a:effectLst/>
                          <a:latin typeface="Times New Roman" pitchFamily="18" charset="0"/>
                          <a:cs typeface="Times New Roman" pitchFamily="18" charset="0"/>
                        </a:rPr>
                        <a:t>Yükseköğretim Tazminatı</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c>
                  <a:txBody>
                    <a:bodyPr/>
                    <a:lstStyle/>
                    <a:p>
                      <a:pPr algn="l" fontAlgn="b"/>
                      <a:r>
                        <a:rPr lang="tr-TR" sz="1600" b="1" i="0" u="none" strike="noStrike" dirty="0">
                          <a:solidFill>
                            <a:srgbClr val="000000"/>
                          </a:solidFill>
                          <a:effectLst/>
                          <a:latin typeface="Times New Roman" pitchFamily="18" charset="0"/>
                          <a:cs typeface="Times New Roman" pitchFamily="18" charset="0"/>
                        </a:rPr>
                        <a:t> </a:t>
                      </a:r>
                    </a:p>
                  </a:txBody>
                  <a:tcPr marL="8705" marR="8705" marT="8706" marB="0" anchor="b"/>
                </a:tc>
              </a:tr>
            </a:tbl>
          </a:graphicData>
        </a:graphic>
      </p:graphicFrame>
    </p:spTree>
    <p:extLst>
      <p:ext uri="{BB962C8B-B14F-4D97-AF65-F5344CB8AC3E}">
        <p14:creationId xmlns:p14="http://schemas.microsoft.com/office/powerpoint/2010/main" val="1647729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Gösterge Aylığı</a:t>
            </a:r>
            <a:endParaRPr lang="tr-TR" dirty="0"/>
          </a:p>
        </p:txBody>
      </p:sp>
      <p:sp>
        <p:nvSpPr>
          <p:cNvPr id="3" name="İçerik Yer Tutucusu 2"/>
          <p:cNvSpPr>
            <a:spLocks noGrp="1"/>
          </p:cNvSpPr>
          <p:nvPr>
            <p:ph idx="1"/>
          </p:nvPr>
        </p:nvSpPr>
        <p:spPr/>
        <p:txBody>
          <a:bodyPr>
            <a:normAutofit/>
          </a:bodyPr>
          <a:lstStyle/>
          <a:p>
            <a:pPr algn="just"/>
            <a:r>
              <a:rPr lang="tr-TR" sz="2400" dirty="0" smtClean="0"/>
              <a:t>Gösterge Aylığı : Memurun bulunduğu derece ve kademenin karşılığı olan aylık gösterge rakamı ile aylık katsayının çarpımı sonucu bulunan tutardır. Bütün sınıflar itibarıyla her derece ve kademenin aylıklarının hesaplanmasında esas teşkil eden Aylık Gösterge Tablosu, 657 sayılı Kanunun 43. maddesi ile düzenlenmiştir. Damga, gelir vergisi ve prim kesintisine tabidir.</a:t>
            </a:r>
          </a:p>
          <a:p>
            <a:pPr algn="just"/>
            <a:r>
              <a:rPr lang="tr-TR" sz="2400" b="1" dirty="0" smtClean="0">
                <a:solidFill>
                  <a:srgbClr val="063294"/>
                </a:solidFill>
                <a:latin typeface="Times New Roman" pitchFamily="18" charset="0"/>
              </a:rPr>
              <a:t>Gösterge Aylığı = Gösterge X Aylık Katsayı</a:t>
            </a:r>
          </a:p>
          <a:p>
            <a:pPr>
              <a:buNone/>
              <a:defRPr/>
            </a:pPr>
            <a:r>
              <a:rPr lang="tr-TR" sz="2400" b="1" dirty="0" smtClean="0">
                <a:solidFill>
                  <a:srgbClr val="063294"/>
                </a:solidFill>
                <a:latin typeface="Times New Roman" pitchFamily="18" charset="0"/>
              </a:rPr>
              <a:t>   Örnek </a:t>
            </a:r>
            <a:r>
              <a:rPr lang="tr-TR" sz="2400" b="1" dirty="0">
                <a:solidFill>
                  <a:srgbClr val="063294"/>
                </a:solidFill>
                <a:latin typeface="Times New Roman" pitchFamily="18" charset="0"/>
              </a:rPr>
              <a:t>(Derece 9, Kademe 1</a:t>
            </a:r>
            <a:r>
              <a:rPr lang="tr-TR" sz="2400" b="1" dirty="0" smtClean="0">
                <a:solidFill>
                  <a:srgbClr val="063294"/>
                </a:solidFill>
                <a:latin typeface="Times New Roman" pitchFamily="18" charset="0"/>
              </a:rPr>
              <a:t>) =   620 </a:t>
            </a:r>
            <a:r>
              <a:rPr lang="tr-TR" sz="2400" b="1" dirty="0">
                <a:solidFill>
                  <a:srgbClr val="063294"/>
                </a:solidFill>
                <a:latin typeface="Times New Roman" pitchFamily="18" charset="0"/>
              </a:rPr>
              <a:t>x </a:t>
            </a:r>
            <a:r>
              <a:rPr lang="tr-TR" sz="2400" b="1" dirty="0" smtClean="0">
                <a:solidFill>
                  <a:srgbClr val="063294"/>
                </a:solidFill>
                <a:latin typeface="Times New Roman" pitchFamily="18" charset="0"/>
              </a:rPr>
              <a:t>0,088817  =   55,07</a:t>
            </a:r>
            <a:endParaRPr lang="tr-TR" sz="2400" b="1" dirty="0">
              <a:solidFill>
                <a:srgbClr val="063294"/>
              </a:solidFill>
              <a:latin typeface="Times New Roman" pitchFamily="18" charset="0"/>
            </a:endParaRPr>
          </a:p>
          <a:p>
            <a:pPr>
              <a:buNone/>
              <a:defRPr/>
            </a:pPr>
            <a:r>
              <a:rPr lang="tr-TR" sz="2400" b="1" dirty="0">
                <a:solidFill>
                  <a:srgbClr val="063294"/>
                </a:solidFill>
                <a:latin typeface="Times New Roman" pitchFamily="18" charset="0"/>
              </a:rPr>
              <a:t>            </a:t>
            </a:r>
            <a:r>
              <a:rPr lang="tr-TR" sz="2400" b="1" dirty="0" smtClean="0">
                <a:solidFill>
                  <a:srgbClr val="063294"/>
                </a:solidFill>
                <a:latin typeface="Times New Roman" pitchFamily="18" charset="0"/>
              </a:rPr>
              <a:t>   (</a:t>
            </a:r>
            <a:r>
              <a:rPr lang="tr-TR" sz="2400" b="1" dirty="0">
                <a:solidFill>
                  <a:srgbClr val="063294"/>
                </a:solidFill>
                <a:latin typeface="Times New Roman" pitchFamily="18" charset="0"/>
              </a:rPr>
              <a:t>Derece 1, Kademe 4) = 1500 x </a:t>
            </a:r>
            <a:r>
              <a:rPr lang="tr-TR" sz="2400" b="1" dirty="0" smtClean="0">
                <a:solidFill>
                  <a:srgbClr val="063294"/>
                </a:solidFill>
                <a:latin typeface="Times New Roman" pitchFamily="18" charset="0"/>
              </a:rPr>
              <a:t>0,088817  = 133,23</a:t>
            </a:r>
            <a:endParaRPr lang="tr-TR" sz="2400" dirty="0"/>
          </a:p>
        </p:txBody>
      </p:sp>
    </p:spTree>
    <p:extLst>
      <p:ext uri="{BB962C8B-B14F-4D97-AF65-F5344CB8AC3E}">
        <p14:creationId xmlns:p14="http://schemas.microsoft.com/office/powerpoint/2010/main" val="302786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9921"/>
            <a:ext cx="10515600" cy="629587"/>
          </a:xfrm>
        </p:spPr>
        <p:txBody>
          <a:bodyPr>
            <a:normAutofit fontScale="90000"/>
          </a:bodyPr>
          <a:lstStyle/>
          <a:p>
            <a:r>
              <a:rPr lang="tr-TR" dirty="0" smtClean="0"/>
              <a:t>Gösterge Tablosu</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61703281"/>
              </p:ext>
            </p:extLst>
          </p:nvPr>
        </p:nvGraphicFramePr>
        <p:xfrm>
          <a:off x="838200" y="884425"/>
          <a:ext cx="10515600" cy="5973568"/>
        </p:xfrm>
        <a:graphic>
          <a:graphicData uri="http://schemas.openxmlformats.org/drawingml/2006/table">
            <a:tbl>
              <a:tblPr firstRow="1" bandRow="1">
                <a:tableStyleId>{F5AB1C69-6EDB-4FF4-983F-18BD219EF322}</a:tableStyleId>
              </a:tblPr>
              <a:tblGrid>
                <a:gridCol w="1051560"/>
                <a:gridCol w="1051560"/>
                <a:gridCol w="1051560"/>
                <a:gridCol w="1051560"/>
                <a:gridCol w="1051560"/>
                <a:gridCol w="1051560"/>
                <a:gridCol w="1051560"/>
                <a:gridCol w="1051560"/>
                <a:gridCol w="1051560"/>
                <a:gridCol w="1051560"/>
              </a:tblGrid>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Derece/</a:t>
                      </a:r>
                      <a:r>
                        <a:rPr kumimoji="0" lang="tr-TR" sz="1100" b="1" u="none" strike="noStrike" cap="none" normalizeH="0" baseline="0" dirty="0" err="1" smtClean="0">
                          <a:ln>
                            <a:noFill/>
                          </a:ln>
                          <a:solidFill>
                            <a:schemeClr val="tx1"/>
                          </a:solidFill>
                          <a:effectLst/>
                        </a:rPr>
                        <a:t>Kdm</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2</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3</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4</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1320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1380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1440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1500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2</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1155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1210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1265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1320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1380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1440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3</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1020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1065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1110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1155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1210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1265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1320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1380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4</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915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950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985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1020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1065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1110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1155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1210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1265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835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895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915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950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985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1020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1065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1110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785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835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895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915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950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985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705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785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835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865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895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675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690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705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785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810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9</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630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645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675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690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705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740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590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600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630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645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675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690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11</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570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580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590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600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630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645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12</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545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550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555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570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580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590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600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610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ctr"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13</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530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535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545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550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555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560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570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580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14</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515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525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530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535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545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550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555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r h="37334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15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500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505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510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515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520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525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530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535</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100" b="1" u="none" strike="noStrike" cap="none" normalizeH="0" baseline="0" dirty="0" smtClean="0">
                          <a:ln>
                            <a:noFill/>
                          </a:ln>
                          <a:solidFill>
                            <a:schemeClr val="tx1"/>
                          </a:solidFill>
                          <a:effectLst/>
                        </a:rPr>
                        <a:t>540</a:t>
                      </a:r>
                      <a:endParaRPr kumimoji="0" lang="tr-TR" sz="1100" b="1" i="1" u="none" strike="noStrike" cap="none" normalizeH="0" baseline="0" dirty="0" smtClean="0">
                        <a:ln>
                          <a:noFill/>
                        </a:ln>
                        <a:solidFill>
                          <a:schemeClr val="tx1"/>
                        </a:solidFill>
                        <a:effectLst/>
                        <a:latin typeface="+mn-lt"/>
                      </a:endParaRPr>
                    </a:p>
                  </a:txBody>
                  <a:tcPr marL="62237" marR="62237" marT="31123" marB="31123" anchor="b" horzOverflow="overflow"/>
                </a:tc>
              </a:tr>
            </a:tbl>
          </a:graphicData>
        </a:graphic>
      </p:graphicFrame>
    </p:spTree>
    <p:extLst>
      <p:ext uri="{BB962C8B-B14F-4D97-AF65-F5344CB8AC3E}">
        <p14:creationId xmlns:p14="http://schemas.microsoft.com/office/powerpoint/2010/main" val="1708121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 Gösterge Aylığı</a:t>
            </a:r>
            <a:endParaRPr lang="tr-TR" dirty="0"/>
          </a:p>
        </p:txBody>
      </p:sp>
      <p:sp>
        <p:nvSpPr>
          <p:cNvPr id="3" name="İçerik Yer Tutucusu 2"/>
          <p:cNvSpPr>
            <a:spLocks noGrp="1"/>
          </p:cNvSpPr>
          <p:nvPr>
            <p:ph idx="1"/>
          </p:nvPr>
        </p:nvSpPr>
        <p:spPr/>
        <p:txBody>
          <a:bodyPr/>
          <a:lstStyle/>
          <a:p>
            <a:pPr algn="just"/>
            <a:r>
              <a:rPr lang="tr-TR" dirty="0" smtClean="0"/>
              <a:t>Ek Gösterge Aylığı : </a:t>
            </a:r>
            <a:r>
              <a:rPr lang="tr-TR" altLang="tr-TR" sz="2400" dirty="0" smtClean="0"/>
              <a:t>657 sayılı Kanunun 43/B maddesinde düzenlenmiş olan ek gösterge aylığı; bu Kanuna ekli I ve II sayılı Cetvellerde tespit edilen ek gösterge rakamı ile aylık katsayının çarpımı suretiyle bulunmaktadır. Ek gösterge cetvelleri kurumların kadrolarında bulunan personelin hizmet sınıfları, kadro unvanları, öğrenim durumları ve aylık alınan derecelerine göre düzenlenmiştir. Damga, gelir vergisi ve prim kesintisine tabidir.</a:t>
            </a:r>
          </a:p>
          <a:p>
            <a:pPr algn="just"/>
            <a:r>
              <a:rPr lang="tr-TR" altLang="tr-TR" sz="2400" dirty="0" smtClean="0"/>
              <a:t> </a:t>
            </a:r>
            <a:r>
              <a:rPr lang="tr-TR" altLang="tr-TR" sz="2400" b="1" dirty="0" smtClean="0">
                <a:solidFill>
                  <a:srgbClr val="063294"/>
                </a:solidFill>
                <a:latin typeface="Times New Roman" panose="02020603050405020304" pitchFamily="18" charset="0"/>
              </a:rPr>
              <a:t>Ek Gösterge Aylığı = Ek Gösterge X Aylık Katsayı </a:t>
            </a:r>
          </a:p>
          <a:p>
            <a:pPr marL="0" indent="0" algn="just">
              <a:buNone/>
            </a:pPr>
            <a:r>
              <a:rPr lang="tr-TR" altLang="tr-TR" sz="2400" b="1" dirty="0" smtClean="0">
                <a:solidFill>
                  <a:srgbClr val="063294"/>
                </a:solidFill>
                <a:latin typeface="Times New Roman" panose="02020603050405020304" pitchFamily="18" charset="0"/>
              </a:rPr>
              <a:t>    Örnek: Başbakanlık Müsteşarı = 8000 x 0,088817 = 710,54 </a:t>
            </a:r>
          </a:p>
          <a:p>
            <a:pPr marL="0" indent="0" algn="just">
              <a:buNone/>
            </a:pPr>
            <a:r>
              <a:rPr lang="tr-TR" altLang="tr-TR" sz="2400" b="1" dirty="0">
                <a:solidFill>
                  <a:srgbClr val="063294"/>
                </a:solidFill>
                <a:latin typeface="Times New Roman" panose="02020603050405020304" pitchFamily="18" charset="0"/>
              </a:rPr>
              <a:t> </a:t>
            </a:r>
            <a:r>
              <a:rPr lang="tr-TR" altLang="tr-TR" sz="2400" b="1" dirty="0" smtClean="0">
                <a:solidFill>
                  <a:srgbClr val="063294"/>
                </a:solidFill>
                <a:latin typeface="Times New Roman" panose="02020603050405020304" pitchFamily="18" charset="0"/>
              </a:rPr>
              <a:t>                                            Doçent = 4800 x 0,088817 = 426,32 </a:t>
            </a:r>
          </a:p>
          <a:p>
            <a:pPr algn="just"/>
            <a:endParaRPr lang="tr-TR" altLang="tr-TR" sz="2400" b="1" dirty="0" smtClean="0">
              <a:solidFill>
                <a:srgbClr val="063294"/>
              </a:solidFill>
              <a:latin typeface="Times New Roman" panose="02020603050405020304" pitchFamily="18" charset="0"/>
            </a:endParaRPr>
          </a:p>
          <a:p>
            <a:pPr algn="just"/>
            <a:endParaRPr lang="tr-TR" altLang="tr-TR" sz="2400" dirty="0" smtClean="0"/>
          </a:p>
          <a:p>
            <a:endParaRPr lang="tr-TR" dirty="0"/>
          </a:p>
        </p:txBody>
      </p:sp>
    </p:spTree>
    <p:extLst>
      <p:ext uri="{BB962C8B-B14F-4D97-AF65-F5344CB8AC3E}">
        <p14:creationId xmlns:p14="http://schemas.microsoft.com/office/powerpoint/2010/main" val="2970923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Kıdem Aylığı</a:t>
            </a:r>
            <a:endParaRPr lang="tr-TR" dirty="0"/>
          </a:p>
        </p:txBody>
      </p:sp>
      <p:sp>
        <p:nvSpPr>
          <p:cNvPr id="3" name="İçerik Yer Tutucusu 2"/>
          <p:cNvSpPr>
            <a:spLocks noGrp="1"/>
          </p:cNvSpPr>
          <p:nvPr>
            <p:ph idx="1"/>
          </p:nvPr>
        </p:nvSpPr>
        <p:spPr/>
        <p:txBody>
          <a:bodyPr/>
          <a:lstStyle/>
          <a:p>
            <a:pPr algn="just"/>
            <a:r>
              <a:rPr lang="tr-TR" dirty="0" smtClean="0"/>
              <a:t>Kıdem Aylığı : </a:t>
            </a:r>
            <a:r>
              <a:rPr lang="tr-TR" altLang="tr-TR" sz="2400" dirty="0" smtClean="0"/>
              <a:t>Her bir hizmet yılı için 20 gösterge rakamı ile aylık katsayının çarpımından oluşur. 25 ve daha fazla hizmet yılını dolduranlar için 25 hizmet yılının karşılığı olan 500 gösterge rakamı dikkate alınmaktadır. Kıdem aylığı 375 sayılı KHK’nin 1. maddesinde düzenlenmiştir</a:t>
            </a:r>
            <a:r>
              <a:rPr lang="tr-TR" altLang="tr-TR" sz="2400" dirty="0"/>
              <a:t>. Damga, gelir vergisi ve prim kesintisine tabidir.</a:t>
            </a:r>
          </a:p>
          <a:p>
            <a:pPr marL="0" indent="0" algn="just">
              <a:buNone/>
            </a:pPr>
            <a:endParaRPr lang="tr-TR" altLang="tr-TR" sz="2400" dirty="0" smtClean="0"/>
          </a:p>
          <a:p>
            <a:pPr algn="just"/>
            <a:r>
              <a:rPr lang="tr-TR" altLang="tr-TR" sz="2400" b="1" dirty="0" smtClean="0">
                <a:solidFill>
                  <a:srgbClr val="063294"/>
                </a:solidFill>
                <a:latin typeface="Times New Roman" panose="02020603050405020304" pitchFamily="18" charset="0"/>
              </a:rPr>
              <a:t>Kıdem Aylığı = 20 X Hizmet Yılı X Aylık Katsayısı</a:t>
            </a:r>
          </a:p>
          <a:p>
            <a:pPr>
              <a:buNone/>
            </a:pPr>
            <a:r>
              <a:rPr lang="tr-TR" altLang="tr-TR" dirty="0" smtClean="0">
                <a:solidFill>
                  <a:srgbClr val="063294"/>
                </a:solidFill>
                <a:latin typeface="Times New Roman" panose="02020603050405020304" pitchFamily="18" charset="0"/>
              </a:rPr>
              <a:t>  </a:t>
            </a:r>
            <a:r>
              <a:rPr lang="tr-TR" altLang="tr-TR" sz="2400" b="1" dirty="0" smtClean="0">
                <a:solidFill>
                  <a:srgbClr val="063294"/>
                </a:solidFill>
                <a:latin typeface="Times New Roman" panose="02020603050405020304" pitchFamily="18" charset="0"/>
              </a:rPr>
              <a:t>Örnek:  15 Yıllık = 20 x 15 x 0,088817 = 26,65 </a:t>
            </a:r>
          </a:p>
          <a:p>
            <a:pPr>
              <a:buNone/>
            </a:pPr>
            <a:r>
              <a:rPr lang="tr-TR" altLang="tr-TR" sz="2400" b="1" dirty="0">
                <a:solidFill>
                  <a:srgbClr val="063294"/>
                </a:solidFill>
                <a:latin typeface="Times New Roman" panose="02020603050405020304" pitchFamily="18" charset="0"/>
              </a:rPr>
              <a:t> </a:t>
            </a:r>
            <a:r>
              <a:rPr lang="tr-TR" altLang="tr-TR" sz="2400" b="1" dirty="0" smtClean="0">
                <a:solidFill>
                  <a:srgbClr val="063294"/>
                </a:solidFill>
                <a:latin typeface="Times New Roman" panose="02020603050405020304" pitchFamily="18" charset="0"/>
              </a:rPr>
              <a:t>               27 Yıllık = 20 x 25 x 0.088817 = 44,41 </a:t>
            </a:r>
          </a:p>
          <a:p>
            <a:pPr>
              <a:buNone/>
            </a:pPr>
            <a:endParaRPr lang="tr-TR" altLang="tr-TR" b="1" dirty="0" smtClean="0">
              <a:solidFill>
                <a:srgbClr val="063294"/>
              </a:solidFill>
              <a:latin typeface="Times New Roman" panose="02020603050405020304" pitchFamily="18" charset="0"/>
            </a:endParaRPr>
          </a:p>
          <a:p>
            <a:endParaRPr lang="tr-TR" dirty="0"/>
          </a:p>
        </p:txBody>
      </p:sp>
    </p:spTree>
    <p:extLst>
      <p:ext uri="{BB962C8B-B14F-4D97-AF65-F5344CB8AC3E}">
        <p14:creationId xmlns:p14="http://schemas.microsoft.com/office/powerpoint/2010/main" val="391588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Taban Aylığı</a:t>
            </a:r>
            <a:endParaRPr lang="tr-TR" dirty="0"/>
          </a:p>
        </p:txBody>
      </p:sp>
      <p:sp>
        <p:nvSpPr>
          <p:cNvPr id="3" name="İçerik Yer Tutucusu 2"/>
          <p:cNvSpPr>
            <a:spLocks noGrp="1"/>
          </p:cNvSpPr>
          <p:nvPr>
            <p:ph idx="1"/>
          </p:nvPr>
        </p:nvSpPr>
        <p:spPr/>
        <p:txBody>
          <a:bodyPr/>
          <a:lstStyle/>
          <a:p>
            <a:pPr algn="just"/>
            <a:r>
              <a:rPr lang="tr-TR" dirty="0" smtClean="0"/>
              <a:t>Taban Aylığı : </a:t>
            </a:r>
            <a:r>
              <a:rPr lang="tr-TR" altLang="tr-TR" sz="2400" dirty="0" smtClean="0"/>
              <a:t>Taban aylık göstergesi ile taban aylık katsayısının çarpımı sonucu bulunmaktadır. Memurlara "1000" gösterge rakamı üzerinden memuriyet taban aylığı ödenmektedir. Bu ödeme 375 sayılı KHK’nin 1. maddesinde düzenlenmiştir</a:t>
            </a:r>
            <a:r>
              <a:rPr lang="tr-TR" altLang="tr-TR" sz="2400" dirty="0"/>
              <a:t>. Damga, gelir vergisi ve prim kesintisine tabidir.</a:t>
            </a:r>
          </a:p>
          <a:p>
            <a:pPr marL="0" indent="0" algn="just">
              <a:buNone/>
            </a:pPr>
            <a:r>
              <a:rPr lang="tr-TR" altLang="tr-TR" sz="2400" dirty="0" smtClean="0"/>
              <a:t> </a:t>
            </a:r>
          </a:p>
          <a:p>
            <a:pPr algn="just"/>
            <a:r>
              <a:rPr lang="tr-TR" altLang="tr-TR" sz="2400" b="1" dirty="0" smtClean="0">
                <a:solidFill>
                  <a:srgbClr val="063294"/>
                </a:solidFill>
                <a:latin typeface="Times New Roman" panose="02020603050405020304" pitchFamily="18" charset="0"/>
              </a:rPr>
              <a:t>Taban Aylığı = Taban Aylık Göstergesi X Taban Aylık Katsayısı</a:t>
            </a:r>
          </a:p>
          <a:p>
            <a:pPr marL="0" indent="0" algn="just">
              <a:buNone/>
            </a:pPr>
            <a:r>
              <a:rPr lang="tr-TR" sz="2400" b="1" dirty="0">
                <a:solidFill>
                  <a:srgbClr val="063294"/>
                </a:solidFill>
                <a:latin typeface="Times New Roman" panose="02020603050405020304" pitchFamily="18" charset="0"/>
              </a:rPr>
              <a:t> </a:t>
            </a:r>
            <a:r>
              <a:rPr lang="tr-TR" sz="2400" b="1" dirty="0" smtClean="0">
                <a:solidFill>
                  <a:srgbClr val="063294"/>
                </a:solidFill>
                <a:latin typeface="Times New Roman" panose="02020603050405020304" pitchFamily="18" charset="0"/>
              </a:rPr>
              <a:t>                         = </a:t>
            </a:r>
            <a:r>
              <a:rPr lang="tr-TR" altLang="tr-TR" sz="2400" b="1" dirty="0" smtClean="0">
                <a:solidFill>
                  <a:srgbClr val="063294"/>
                </a:solidFill>
                <a:latin typeface="Times New Roman" panose="02020603050405020304" pitchFamily="18" charset="0"/>
              </a:rPr>
              <a:t>(1000 x 1,390277)</a:t>
            </a:r>
          </a:p>
          <a:p>
            <a:pPr marL="0" indent="0" algn="just">
              <a:buNone/>
            </a:pPr>
            <a:r>
              <a:rPr lang="tr-TR" sz="2400" b="1" dirty="0">
                <a:solidFill>
                  <a:srgbClr val="063294"/>
                </a:solidFill>
                <a:latin typeface="Times New Roman" panose="02020603050405020304" pitchFamily="18" charset="0"/>
              </a:rPr>
              <a:t> </a:t>
            </a:r>
            <a:r>
              <a:rPr lang="tr-TR" sz="2400" b="1" dirty="0" smtClean="0">
                <a:solidFill>
                  <a:srgbClr val="063294"/>
                </a:solidFill>
                <a:latin typeface="Times New Roman" panose="02020603050405020304" pitchFamily="18" charset="0"/>
              </a:rPr>
              <a:t>                         = 1.390,28</a:t>
            </a:r>
            <a:endParaRPr lang="tr-TR" sz="2400" dirty="0" smtClean="0"/>
          </a:p>
          <a:p>
            <a:pPr algn="just"/>
            <a:endParaRPr lang="tr-TR" sz="2400" dirty="0"/>
          </a:p>
        </p:txBody>
      </p:sp>
    </p:spTree>
    <p:extLst>
      <p:ext uri="{BB962C8B-B14F-4D97-AF65-F5344CB8AC3E}">
        <p14:creationId xmlns:p14="http://schemas.microsoft.com/office/powerpoint/2010/main" val="550916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Yan Ödeme Aylığı</a:t>
            </a:r>
            <a:endParaRPr lang="tr-TR" dirty="0"/>
          </a:p>
        </p:txBody>
      </p:sp>
      <p:sp>
        <p:nvSpPr>
          <p:cNvPr id="3" name="İçerik Yer Tutucusu 2"/>
          <p:cNvSpPr>
            <a:spLocks noGrp="1"/>
          </p:cNvSpPr>
          <p:nvPr>
            <p:ph idx="1"/>
          </p:nvPr>
        </p:nvSpPr>
        <p:spPr>
          <a:xfrm>
            <a:off x="838200" y="1825624"/>
            <a:ext cx="10515600" cy="4755057"/>
          </a:xfrm>
        </p:spPr>
        <p:txBody>
          <a:bodyPr>
            <a:normAutofit fontScale="92500" lnSpcReduction="10000"/>
          </a:bodyPr>
          <a:lstStyle/>
          <a:p>
            <a:pPr algn="just"/>
            <a:r>
              <a:rPr lang="tr-TR" dirty="0" smtClean="0"/>
              <a:t>Yan Ödeme Aylığı : </a:t>
            </a:r>
            <a:r>
              <a:rPr lang="tr-TR" altLang="tr-TR" sz="2400" dirty="0" smtClean="0"/>
              <a:t>Yan ödeme puanı ile yan ödeme katsayısının çarpımı sonucu bulunan tutardır. 657 sayılı Kanunun 152. maddesi gereğince ödenmesi öngörülen zamların kimlere ve ne miktarda ödeneceği, diğer hususlar ilgili kurumların yazılı isteği ve Devlet Personel Başkanlığının görüşü üzerine Maliye Bakanlığınca bütün kurumları kapsayacak şekilde yılda bir defa olmak üzere hazırlanmakta ve Bakanlar Kurulu Kararıyla yürürlüğe konulmaktadır.</a:t>
            </a:r>
          </a:p>
          <a:p>
            <a:pPr algn="just"/>
            <a:r>
              <a:rPr lang="tr-TR" altLang="tr-TR" sz="2400" dirty="0" smtClean="0"/>
              <a:t>Yan ödeme puanları, 2006/10344 sayılı Kararnamenin I sayılı Cetvelinde belirlenmiştir.</a:t>
            </a:r>
          </a:p>
          <a:p>
            <a:pPr algn="just"/>
            <a:r>
              <a:rPr lang="tr-TR" altLang="tr-TR" sz="2400" dirty="0" smtClean="0"/>
              <a:t>Anılan Karara göre Ödenmesi gereken zamlar : 1-İş Güçlüğü Zammı 2-İş Riski Zammı 3-Mali Sorumluluk Zammı 4-Temininde Güçlük </a:t>
            </a:r>
            <a:r>
              <a:rPr lang="tr-TR" altLang="tr-TR" sz="2400" dirty="0"/>
              <a:t>Zammıdır. </a:t>
            </a:r>
            <a:r>
              <a:rPr lang="tr-TR" altLang="tr-TR" sz="2400" dirty="0" smtClean="0"/>
              <a:t>Damga</a:t>
            </a:r>
            <a:r>
              <a:rPr lang="tr-TR" altLang="tr-TR" sz="2400" dirty="0"/>
              <a:t> </a:t>
            </a:r>
            <a:r>
              <a:rPr lang="tr-TR" altLang="tr-TR" sz="2400" dirty="0" smtClean="0"/>
              <a:t>ve gelir vergisine </a:t>
            </a:r>
            <a:r>
              <a:rPr lang="tr-TR" altLang="tr-TR" sz="2400" dirty="0"/>
              <a:t>tabidir.</a:t>
            </a:r>
          </a:p>
          <a:p>
            <a:pPr algn="just"/>
            <a:endParaRPr lang="tr-TR" altLang="tr-TR" sz="2400" dirty="0" smtClean="0"/>
          </a:p>
          <a:p>
            <a:pPr marL="228600" lvl="1" algn="just">
              <a:spcBef>
                <a:spcPts val="1000"/>
              </a:spcBef>
            </a:pPr>
            <a:r>
              <a:rPr lang="tr-TR" altLang="tr-TR" sz="1900" b="1" dirty="0" smtClean="0">
                <a:solidFill>
                  <a:srgbClr val="063294"/>
                </a:solidFill>
                <a:latin typeface="Times New Roman" panose="02020603050405020304" pitchFamily="18" charset="0"/>
              </a:rPr>
              <a:t>Yan Ödeme Aylığı = Yan Ödeme Puanı X Yan Ödeme Katsayısı </a:t>
            </a:r>
          </a:p>
          <a:p>
            <a:pPr marL="0" lvl="1" indent="0" algn="just">
              <a:spcBef>
                <a:spcPts val="1000"/>
              </a:spcBef>
              <a:buNone/>
            </a:pPr>
            <a:r>
              <a:rPr lang="tr-TR" altLang="tr-TR" sz="1900" b="1" dirty="0" smtClean="0">
                <a:solidFill>
                  <a:srgbClr val="063294"/>
                </a:solidFill>
                <a:latin typeface="Times New Roman" panose="02020603050405020304" pitchFamily="18" charset="0"/>
              </a:rPr>
              <a:t>    Örnek : VHKİ İş Güçlüğü Zammı                   = 750   x 0.028165 = 21,12</a:t>
            </a:r>
          </a:p>
          <a:p>
            <a:pPr marL="0" indent="0" algn="just">
              <a:buNone/>
            </a:pPr>
            <a:r>
              <a:rPr lang="tr-TR" altLang="tr-TR" sz="2400" dirty="0" smtClean="0"/>
              <a:t>                           </a:t>
            </a:r>
            <a:r>
              <a:rPr lang="tr-TR" altLang="tr-TR" sz="1900" b="1" dirty="0" smtClean="0">
                <a:solidFill>
                  <a:srgbClr val="063294"/>
                </a:solidFill>
                <a:latin typeface="Times New Roman" panose="02020603050405020304" pitchFamily="18" charset="0"/>
              </a:rPr>
              <a:t>Temininde Güçlük Zammı      = 1000 x 0,028165 = 28,17</a:t>
            </a:r>
          </a:p>
          <a:p>
            <a:pPr marL="0" indent="0" algn="just">
              <a:buNone/>
            </a:pPr>
            <a:r>
              <a:rPr lang="tr-TR" altLang="tr-TR" sz="1900" b="1" dirty="0">
                <a:solidFill>
                  <a:srgbClr val="063294"/>
                </a:solidFill>
                <a:latin typeface="Times New Roman" panose="02020603050405020304" pitchFamily="18" charset="0"/>
              </a:rPr>
              <a:t> </a:t>
            </a:r>
            <a:r>
              <a:rPr lang="tr-TR" altLang="tr-TR" sz="1900" b="1" dirty="0" smtClean="0">
                <a:solidFill>
                  <a:srgbClr val="063294"/>
                </a:solidFill>
                <a:latin typeface="Times New Roman" panose="02020603050405020304" pitchFamily="18" charset="0"/>
              </a:rPr>
              <a:t>                              İş Riski Zammı                        = 500   x 0,028165 = 14,28</a:t>
            </a:r>
          </a:p>
          <a:p>
            <a:pPr marL="0" indent="0" algn="just">
              <a:buNone/>
            </a:pPr>
            <a:endParaRPr lang="tr-TR" altLang="tr-TR" sz="1900" b="1" dirty="0" smtClean="0">
              <a:solidFill>
                <a:srgbClr val="063294"/>
              </a:solidFill>
              <a:latin typeface="Times New Roman" panose="02020603050405020304" pitchFamily="18" charset="0"/>
            </a:endParaRPr>
          </a:p>
          <a:p>
            <a:pPr marL="0" indent="0" algn="just">
              <a:buNone/>
            </a:pPr>
            <a:endParaRPr lang="tr-TR" altLang="tr-TR" sz="1900" b="1" dirty="0" smtClean="0">
              <a:solidFill>
                <a:srgbClr val="063294"/>
              </a:solidFill>
              <a:latin typeface="Times New Roman" panose="02020603050405020304" pitchFamily="18" charset="0"/>
            </a:endParaRPr>
          </a:p>
          <a:p>
            <a:pPr marL="0" indent="0" algn="just">
              <a:buNone/>
            </a:pPr>
            <a:endParaRPr lang="tr-TR" altLang="tr-TR" sz="1900" b="1" dirty="0" smtClean="0">
              <a:solidFill>
                <a:srgbClr val="063294"/>
              </a:solidFill>
              <a:latin typeface="Times New Roman" panose="02020603050405020304" pitchFamily="18" charset="0"/>
            </a:endParaRPr>
          </a:p>
          <a:p>
            <a:pPr marL="0" indent="0" algn="just">
              <a:buNone/>
            </a:pPr>
            <a:endParaRPr lang="tr-TR" altLang="tr-TR" sz="1900" dirty="0" smtClean="0"/>
          </a:p>
          <a:p>
            <a:endParaRPr lang="tr-TR" dirty="0"/>
          </a:p>
        </p:txBody>
      </p:sp>
    </p:spTree>
    <p:extLst>
      <p:ext uri="{BB962C8B-B14F-4D97-AF65-F5344CB8AC3E}">
        <p14:creationId xmlns:p14="http://schemas.microsoft.com/office/powerpoint/2010/main" val="231715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Tazminatlar</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Tazminat Miktarı : </a:t>
            </a:r>
            <a:r>
              <a:rPr lang="tr-TR" altLang="tr-TR" sz="2400" dirty="0" smtClean="0"/>
              <a:t>En yüksek Devlet memuru aylığına esas olan gösterge rakamının (1500+8000) aylık katsayı ile çarpımı sonucu bulunacak tutara (9500x0,088817), 2016/10344 sayılı Kararnamenin II ve III sayılı Cetvellerinde gösterilen oranların uygulanması suretiyle hesaplanmaktadır. Tazminat oranları, ödeme usul ve esasları ile diğer hususlar kurumların yazılı isteği ve Devlet Personel Başkanlığının görüşü üzerine Maliye Bakanlığınca bütün kurumları kapsayacak şekilde yılda bir defa olmak üzere hazırlanmakta ve Bakanlar Kurulu Kararıyla yürürlüğe konulmaktadır. Damga vergisine ve 5510 sayılı Kanuna tabi personel için prim kesintisine tabidir.</a:t>
            </a:r>
          </a:p>
          <a:p>
            <a:pPr algn="just"/>
            <a:r>
              <a:rPr lang="tr-TR" altLang="tr-TR" sz="2400" b="1" dirty="0" smtClean="0">
                <a:solidFill>
                  <a:srgbClr val="063294"/>
                </a:solidFill>
                <a:latin typeface="Times New Roman" panose="02020603050405020304" pitchFamily="18" charset="0"/>
              </a:rPr>
              <a:t>Tazminat Miktarı = En Yüksek Devlet Memuru Aylığı x Tazminat Oranı </a:t>
            </a:r>
          </a:p>
          <a:p>
            <a:pPr marL="0" indent="0" algn="just">
              <a:buNone/>
            </a:pPr>
            <a:r>
              <a:rPr lang="tr-TR" sz="2400" b="1" dirty="0" smtClean="0">
                <a:solidFill>
                  <a:srgbClr val="063294"/>
                </a:solidFill>
                <a:latin typeface="Times New Roman" panose="02020603050405020304" pitchFamily="18" charset="0"/>
              </a:rPr>
              <a:t>   Örnek :  Daire Başkanı Özel Hizmet Tazminatı = 9500 x 0,088817 x 175%</a:t>
            </a:r>
          </a:p>
          <a:p>
            <a:pPr marL="0" indent="0" algn="just">
              <a:buNone/>
            </a:pPr>
            <a:r>
              <a:rPr lang="tr-TR" sz="2400" b="1" dirty="0">
                <a:solidFill>
                  <a:srgbClr val="063294"/>
                </a:solidFill>
                <a:latin typeface="Times New Roman" panose="02020603050405020304" pitchFamily="18" charset="0"/>
              </a:rPr>
              <a:t> </a:t>
            </a:r>
            <a:r>
              <a:rPr lang="tr-TR" sz="2400" b="1" dirty="0" smtClean="0">
                <a:solidFill>
                  <a:srgbClr val="063294"/>
                </a:solidFill>
                <a:latin typeface="Times New Roman" panose="02020603050405020304" pitchFamily="18" charset="0"/>
              </a:rPr>
              <a:t>                                                                                   = 843,76 x 1,75 = 1.476,58</a:t>
            </a:r>
            <a:endParaRPr lang="tr-TR" sz="2400" dirty="0"/>
          </a:p>
        </p:txBody>
      </p:sp>
    </p:spTree>
    <p:extLst>
      <p:ext uri="{BB962C8B-B14F-4D97-AF65-F5344CB8AC3E}">
        <p14:creationId xmlns:p14="http://schemas.microsoft.com/office/powerpoint/2010/main" val="1455454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Makam Tazminatı</a:t>
            </a:r>
            <a:endParaRPr lang="tr-TR" dirty="0"/>
          </a:p>
        </p:txBody>
      </p:sp>
      <p:sp>
        <p:nvSpPr>
          <p:cNvPr id="3" name="İçerik Yer Tutucusu 2"/>
          <p:cNvSpPr>
            <a:spLocks noGrp="1"/>
          </p:cNvSpPr>
          <p:nvPr>
            <p:ph idx="1"/>
          </p:nvPr>
        </p:nvSpPr>
        <p:spPr/>
        <p:txBody>
          <a:bodyPr/>
          <a:lstStyle/>
          <a:p>
            <a:pPr algn="just"/>
            <a:r>
              <a:rPr lang="tr-TR" sz="2400" b="1" dirty="0" smtClean="0"/>
              <a:t>Makam Tazminatı </a:t>
            </a:r>
            <a:r>
              <a:rPr lang="tr-TR" sz="2400" dirty="0" smtClean="0"/>
              <a:t>: </a:t>
            </a:r>
            <a:r>
              <a:rPr lang="tr-TR" altLang="tr-TR" sz="2400" dirty="0" smtClean="0"/>
              <a:t>Makam tazminat göstergesi ile aylık katsayının çarpımı sonucu bulunan miktardır. Kimlere hangi gösterge rakamı üzerinden makam tazminatı verileceği 657 sayılı Kanunun Ek 26. maddesine istinaden aynı Kanuna ekli IV sayılı Cetvelde düzenlenmiştir</a:t>
            </a:r>
            <a:r>
              <a:rPr lang="tr-TR" altLang="tr-TR" sz="2400" dirty="0"/>
              <a:t>. Damga vergisine ve 5510 sayılı Kanuna tabi personel için prim kesintisine tabidir.</a:t>
            </a:r>
            <a:endParaRPr lang="tr-TR" altLang="tr-TR" sz="2400" dirty="0" smtClean="0"/>
          </a:p>
          <a:p>
            <a:pPr algn="just"/>
            <a:r>
              <a:rPr lang="tr-TR" altLang="tr-TR" sz="2400" b="1" dirty="0" smtClean="0">
                <a:solidFill>
                  <a:srgbClr val="063294"/>
                </a:solidFill>
                <a:latin typeface="Times New Roman" panose="02020603050405020304" pitchFamily="18" charset="0"/>
              </a:rPr>
              <a:t>Makam Tazminatı = Makam Göstergesi X Aylık Katsayısı</a:t>
            </a:r>
          </a:p>
          <a:p>
            <a:pPr algn="just">
              <a:buNone/>
            </a:pPr>
            <a:r>
              <a:rPr lang="tr-TR" altLang="tr-TR" sz="2400" dirty="0" smtClean="0"/>
              <a:t>    </a:t>
            </a:r>
            <a:r>
              <a:rPr lang="tr-TR" altLang="tr-TR" sz="2400" b="1" dirty="0" smtClean="0">
                <a:solidFill>
                  <a:srgbClr val="063294"/>
                </a:solidFill>
                <a:latin typeface="Times New Roman" panose="02020603050405020304" pitchFamily="18" charset="0"/>
              </a:rPr>
              <a:t>Örnek: Profesör (üç yılını doldurmuş) = 6000 x 0,088817 = 532,90</a:t>
            </a:r>
          </a:p>
          <a:p>
            <a:pPr algn="just">
              <a:buNone/>
            </a:pPr>
            <a:r>
              <a:rPr lang="tr-TR" altLang="tr-TR" sz="2400" b="1" dirty="0">
                <a:solidFill>
                  <a:srgbClr val="063294"/>
                </a:solidFill>
                <a:latin typeface="Times New Roman" panose="02020603050405020304" pitchFamily="18" charset="0"/>
              </a:rPr>
              <a:t> </a:t>
            </a:r>
            <a:r>
              <a:rPr lang="tr-TR" altLang="tr-TR" sz="2400" b="1" dirty="0" smtClean="0">
                <a:solidFill>
                  <a:srgbClr val="063294"/>
                </a:solidFill>
                <a:latin typeface="Times New Roman" panose="02020603050405020304" pitchFamily="18" charset="0"/>
              </a:rPr>
              <a:t>                                          Genel Sekreter = 2000 x 0,088817 = 177,63</a:t>
            </a:r>
          </a:p>
          <a:p>
            <a:pPr algn="just">
              <a:buNone/>
            </a:pPr>
            <a:r>
              <a:rPr lang="tr-TR" altLang="tr-TR" sz="2400" b="1" dirty="0">
                <a:solidFill>
                  <a:srgbClr val="063294"/>
                </a:solidFill>
                <a:latin typeface="Times New Roman" panose="02020603050405020304" pitchFamily="18" charset="0"/>
              </a:rPr>
              <a:t> </a:t>
            </a:r>
            <a:r>
              <a:rPr lang="tr-TR" altLang="tr-TR" sz="2400" b="1" dirty="0" smtClean="0">
                <a:solidFill>
                  <a:srgbClr val="063294"/>
                </a:solidFill>
                <a:latin typeface="Times New Roman" panose="02020603050405020304" pitchFamily="18" charset="0"/>
              </a:rPr>
              <a:t>                </a:t>
            </a:r>
          </a:p>
          <a:p>
            <a:pPr algn="just">
              <a:buNone/>
            </a:pPr>
            <a:r>
              <a:rPr lang="tr-TR" altLang="tr-TR" sz="2400" b="1" dirty="0" smtClean="0">
                <a:solidFill>
                  <a:srgbClr val="063294"/>
                </a:solidFill>
                <a:latin typeface="Times New Roman" panose="02020603050405020304" pitchFamily="18" charset="0"/>
              </a:rPr>
              <a:t>		     	</a:t>
            </a:r>
            <a:endParaRPr lang="tr-TR" sz="2400" dirty="0" smtClean="0"/>
          </a:p>
          <a:p>
            <a:pPr marL="0" indent="0">
              <a:buNone/>
            </a:pPr>
            <a:endParaRPr lang="tr-TR" sz="2400" dirty="0"/>
          </a:p>
        </p:txBody>
      </p:sp>
    </p:spTree>
    <p:extLst>
      <p:ext uri="{BB962C8B-B14F-4D97-AF65-F5344CB8AC3E}">
        <p14:creationId xmlns:p14="http://schemas.microsoft.com/office/powerpoint/2010/main" val="2323829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Temsil Tazminatı</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Temsil Tazminatı : </a:t>
            </a:r>
            <a:r>
              <a:rPr lang="tr-TR" sz="2400" dirty="0"/>
              <a:t>Temsil tazminat göstergesi ile aylık katsayının çarpımı sonucu bulunan miktardır. Bu tazminat 4505 sayılı Kanunun 5. maddesine istinaden 2000/457 sayılı </a:t>
            </a:r>
            <a:r>
              <a:rPr lang="tr-TR" sz="2400" dirty="0" err="1"/>
              <a:t>BKK’da</a:t>
            </a:r>
            <a:r>
              <a:rPr lang="tr-TR" sz="2400" dirty="0"/>
              <a:t> düzenlenmiştir. Anılan Kanun ve Kararnamede temsil tazminatından kimlerin hangi gösterge rakamı üzerinden faydalanacağı, temsil tazminatı ödemesinden hangi maaş unsurlarının mahsup edileceği veya edilmeyeceği ile ödemeye ilişkin diğer usul ve esaslar ayrıntılı bir şekilde düzenlenmiştir. Bu tazminattan temel ödemeler dışındaki ilave </a:t>
            </a:r>
            <a:r>
              <a:rPr lang="tr-TR" sz="2400" dirty="0" smtClean="0"/>
              <a:t>ödemeler sebebiyle </a:t>
            </a:r>
            <a:r>
              <a:rPr lang="tr-TR" sz="2400" dirty="0"/>
              <a:t>%</a:t>
            </a:r>
            <a:r>
              <a:rPr lang="tr-TR" sz="2400" dirty="0" smtClean="0"/>
              <a:t>20 </a:t>
            </a:r>
            <a:r>
              <a:rPr lang="tr-TR" sz="2400" dirty="0"/>
              <a:t>mahsup </a:t>
            </a:r>
            <a:r>
              <a:rPr lang="tr-TR" sz="2400" dirty="0" smtClean="0"/>
              <a:t>yapılmaktadır. </a:t>
            </a:r>
            <a:endParaRPr lang="tr-TR" sz="2400" dirty="0"/>
          </a:p>
          <a:p>
            <a:pPr algn="just"/>
            <a:r>
              <a:rPr lang="tr-TR" altLang="tr-TR" sz="2400" dirty="0" smtClean="0"/>
              <a:t>7000 gösterge ve üzerinde makam tazminatı alanlara, temsil tazminatı gösterge rakamının aylık katsayı ile çarpımı sonucu bulunan miktarda temsil tazminatı ödenmektedir.(</a:t>
            </a:r>
            <a:r>
              <a:rPr lang="tr-TR" sz="2400" dirty="0" smtClean="0"/>
              <a:t>Üniversitelerde </a:t>
            </a:r>
            <a:r>
              <a:rPr lang="tr-TR" sz="2400" dirty="0"/>
              <a:t>temsil tazminatına </a:t>
            </a:r>
            <a:r>
              <a:rPr lang="tr-TR" sz="2400" dirty="0" err="1" smtClean="0"/>
              <a:t>müstehak</a:t>
            </a:r>
            <a:r>
              <a:rPr lang="tr-TR" sz="2400" dirty="0" smtClean="0"/>
              <a:t> </a:t>
            </a:r>
            <a:r>
              <a:rPr lang="tr-TR" sz="2400" dirty="0"/>
              <a:t>olan sadece rektörlük görevi bulunmaktadır</a:t>
            </a:r>
            <a:r>
              <a:rPr lang="tr-TR" sz="2400" dirty="0" smtClean="0"/>
              <a:t>.) </a:t>
            </a:r>
            <a:r>
              <a:rPr lang="tr-TR" altLang="tr-TR" sz="2400" dirty="0"/>
              <a:t>Damga vergisine ve 5510 sayılı Kanuna tabi personel için prim kesintisine tabidir.</a:t>
            </a:r>
            <a:endParaRPr lang="tr-TR" altLang="tr-TR" sz="2400" dirty="0" smtClean="0"/>
          </a:p>
          <a:p>
            <a:pPr algn="just"/>
            <a:r>
              <a:rPr lang="tr-TR" altLang="tr-TR" sz="2400" b="1" dirty="0" smtClean="0">
                <a:solidFill>
                  <a:srgbClr val="063294"/>
                </a:solidFill>
                <a:latin typeface="Times New Roman" panose="02020603050405020304" pitchFamily="18" charset="0"/>
              </a:rPr>
              <a:t>Temsil Tazminatı = Temsil Göstergesi X Aylık Katsayısı</a:t>
            </a:r>
          </a:p>
          <a:p>
            <a:pPr algn="just"/>
            <a:r>
              <a:rPr lang="tr-TR" altLang="tr-TR" sz="2400" b="1" dirty="0" smtClean="0">
                <a:solidFill>
                  <a:srgbClr val="063294"/>
                </a:solidFill>
                <a:latin typeface="Times New Roman" panose="02020603050405020304" pitchFamily="18" charset="0"/>
              </a:rPr>
              <a:t>Örnek      Rektör =  17000 x 0,088817 = 1.509,89</a:t>
            </a:r>
            <a:endParaRPr lang="tr-TR" altLang="tr-TR" sz="2400" dirty="0" smtClean="0"/>
          </a:p>
          <a:p>
            <a:pPr algn="just"/>
            <a:endParaRPr lang="tr-TR" sz="2400" dirty="0"/>
          </a:p>
        </p:txBody>
      </p:sp>
    </p:spTree>
    <p:extLst>
      <p:ext uri="{BB962C8B-B14F-4D97-AF65-F5344CB8AC3E}">
        <p14:creationId xmlns:p14="http://schemas.microsoft.com/office/powerpoint/2010/main" val="29540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Kanuni Güvence </a:t>
            </a:r>
            <a:endParaRPr lang="tr-TR" dirty="0"/>
          </a:p>
        </p:txBody>
      </p:sp>
      <p:sp>
        <p:nvSpPr>
          <p:cNvPr id="3" name="İçerik Yer Tutucusu 2"/>
          <p:cNvSpPr>
            <a:spLocks noGrp="1"/>
          </p:cNvSpPr>
          <p:nvPr>
            <p:ph idx="1"/>
          </p:nvPr>
        </p:nvSpPr>
        <p:spPr/>
        <p:txBody>
          <a:bodyPr>
            <a:normAutofit/>
          </a:bodyPr>
          <a:lstStyle/>
          <a:p>
            <a:pPr algn="just">
              <a:defRPr/>
            </a:pPr>
            <a:r>
              <a:rPr lang="tr-TR" sz="2400" dirty="0" smtClean="0">
                <a:cs typeface="Arial" charset="0"/>
              </a:rPr>
              <a:t>Anayasamızda </a:t>
            </a:r>
            <a:r>
              <a:rPr lang="tr-TR" sz="2400" dirty="0">
                <a:cs typeface="Arial" charset="0"/>
              </a:rPr>
              <a:t>memurlar ve diğer kamu görevlilerinin nitelikleri, atanmaları, görev ve yetkileri, hakları ve yükümlülükleri, aylık ve ödenekleri ile diğer özlük işlerinin </a:t>
            </a:r>
            <a:r>
              <a:rPr lang="tr-TR" sz="2400" dirty="0" smtClean="0">
                <a:cs typeface="Arial" charset="0"/>
              </a:rPr>
              <a:t>kanun </a:t>
            </a:r>
            <a:r>
              <a:rPr lang="tr-TR" sz="2400" dirty="0">
                <a:cs typeface="Arial" charset="0"/>
              </a:rPr>
              <a:t>ile düzenleneceği hüküm altına alınmıştır.</a:t>
            </a:r>
          </a:p>
          <a:p>
            <a:pPr algn="just">
              <a:defRPr/>
            </a:pPr>
            <a:r>
              <a:rPr lang="tr-TR" sz="2400" dirty="0" smtClean="0">
                <a:cs typeface="Arial" charset="0"/>
              </a:rPr>
              <a:t>5982 sayılı Kanunla yapılan Anayasa değişikliği </a:t>
            </a:r>
            <a:r>
              <a:rPr lang="tr-TR" sz="2400" dirty="0">
                <a:cs typeface="Arial" charset="0"/>
              </a:rPr>
              <a:t>ile mali ve sosyal haklara ilişkin toplu sözleşme </a:t>
            </a:r>
            <a:r>
              <a:rPr lang="tr-TR" sz="2400" dirty="0" smtClean="0">
                <a:cs typeface="Arial" charset="0"/>
              </a:rPr>
              <a:t>hükümleri </a:t>
            </a:r>
            <a:r>
              <a:rPr lang="tr-TR" sz="2400" dirty="0">
                <a:cs typeface="Arial" charset="0"/>
              </a:rPr>
              <a:t>saklı tutulmuştur.</a:t>
            </a:r>
          </a:p>
          <a:p>
            <a:endParaRPr lang="tr-TR" sz="2400" dirty="0"/>
          </a:p>
        </p:txBody>
      </p:sp>
    </p:spTree>
    <p:extLst>
      <p:ext uri="{BB962C8B-B14F-4D97-AF65-F5344CB8AC3E}">
        <p14:creationId xmlns:p14="http://schemas.microsoft.com/office/powerpoint/2010/main" val="1746562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Temsil Tazminatı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60111642"/>
              </p:ext>
            </p:extLst>
          </p:nvPr>
        </p:nvGraphicFramePr>
        <p:xfrm>
          <a:off x="838200" y="1825625"/>
          <a:ext cx="10515600" cy="1607122"/>
        </p:xfrm>
        <a:graphic>
          <a:graphicData uri="http://schemas.openxmlformats.org/drawingml/2006/table">
            <a:tbl>
              <a:tblPr firstRow="1" bandRow="1">
                <a:tableStyleId>{F5AB1C69-6EDB-4FF4-983F-18BD219EF322}</a:tableStyleId>
              </a:tblPr>
              <a:tblGrid>
                <a:gridCol w="5257800"/>
                <a:gridCol w="5257800"/>
              </a:tblGrid>
              <a:tr h="803561">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ÜNVAN</a:t>
                      </a:r>
                    </a:p>
                  </a:txBody>
                  <a:tcPr marL="9526" marR="9526" marT="9507" marB="9507" anchor="ctr" horzOverflow="overflow"/>
                </a:tc>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TAZMİNAT</a:t>
                      </a:r>
                    </a:p>
                  </a:txBody>
                  <a:tcPr marL="9526" marR="9526" marT="9507" marB="9507" anchor="ctr" horzOverflow="overflow"/>
                </a:tc>
              </a:tr>
              <a:tr h="803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Rektörler</a:t>
                      </a:r>
                    </a:p>
                  </a:txBody>
                  <a:tcPr marL="72005" marR="72005" marT="9507" marB="9507"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17000</a:t>
                      </a:r>
                    </a:p>
                  </a:txBody>
                  <a:tcPr marL="72005" marR="72005" marT="9507" marB="9507" anchor="ctr" horzOverflow="overflow"/>
                </a:tc>
              </a:tr>
            </a:tbl>
          </a:graphicData>
        </a:graphic>
      </p:graphicFrame>
    </p:spTree>
    <p:extLst>
      <p:ext uri="{BB962C8B-B14F-4D97-AF65-F5344CB8AC3E}">
        <p14:creationId xmlns:p14="http://schemas.microsoft.com/office/powerpoint/2010/main" val="2655050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Görev Tazminatı</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Görev Tazminatı : </a:t>
            </a:r>
            <a:r>
              <a:rPr lang="tr-TR" altLang="tr-TR" sz="2400" dirty="0" smtClean="0"/>
              <a:t>Görev tazminat göstergesi ile aylık katsayının çarpımı sonucu bulunan miktardır. Bu tazminat 631 sayılı KHK’nin 11. maddesi gereği 2002/3546-3929 ve 4382  sayılı ve 2008/13694 sayılı </a:t>
            </a:r>
            <a:r>
              <a:rPr lang="tr-TR" altLang="tr-TR" sz="2400" dirty="0" err="1" smtClean="0"/>
              <a:t>BKK’larda</a:t>
            </a:r>
            <a:r>
              <a:rPr lang="tr-TR" altLang="tr-TR" sz="2400" dirty="0" smtClean="0"/>
              <a:t> düzenlenmiştir. Söz konusu mevzuatta kimin hangi gösterge rakamı üzerinden görev tazminatından faydalanacağı, bu ödemeden hangi maaş unsurunun mahsup edileceği,  ödenecek asgari tazminat tutarı ile diğer hususlar düzenlenmiştir. Tazminattan temel ödemeler dışındaki ilave ödemeler sebebiyle %20  mahsup yapılmaktadır. ( 666 Sayılı KHK kapsamında ödenen ek ödemeler mahsup edilmektedir.)</a:t>
            </a:r>
          </a:p>
          <a:p>
            <a:pPr algn="just"/>
            <a:r>
              <a:rPr lang="tr-TR" altLang="tr-TR" sz="2400" dirty="0" smtClean="0"/>
              <a:t>Buna göre temsil tazminatı almayan personelden 7000’den daha düşük göstergeler üzerinden makam tazminatı alanlara, 15.000 gösterge rakamını geçmemek üzere Bakanlar Kurulunca tespit edilecek gösterge rakamının aylık katsayı ile çarpımı sonucunda bulunacak miktarda görev tazminatı ödenmektedir. </a:t>
            </a:r>
            <a:r>
              <a:rPr lang="tr-TR" altLang="tr-TR" sz="2400" dirty="0"/>
              <a:t>Damga vergisine ve 5510 sayılı Kanuna tabi personel için prim kesintisine tabidir.</a:t>
            </a:r>
            <a:endParaRPr lang="tr-TR" altLang="tr-TR" sz="2400" dirty="0" smtClean="0"/>
          </a:p>
          <a:p>
            <a:pPr algn="just"/>
            <a:r>
              <a:rPr lang="tr-TR" sz="2400" dirty="0" smtClean="0"/>
              <a:t> </a:t>
            </a:r>
            <a:r>
              <a:rPr lang="tr-TR" altLang="tr-TR" sz="2400" b="1" dirty="0" smtClean="0">
                <a:solidFill>
                  <a:schemeClr val="accent1">
                    <a:lumMod val="50000"/>
                  </a:schemeClr>
                </a:solidFill>
                <a:latin typeface="Times New Roman" panose="02020603050405020304" pitchFamily="18" charset="0"/>
              </a:rPr>
              <a:t>Görev</a:t>
            </a:r>
            <a:r>
              <a:rPr lang="tr-TR" altLang="tr-TR" sz="2400" b="1" dirty="0" smtClean="0">
                <a:solidFill>
                  <a:srgbClr val="063294"/>
                </a:solidFill>
                <a:latin typeface="Times New Roman" panose="02020603050405020304" pitchFamily="18" charset="0"/>
              </a:rPr>
              <a:t> </a:t>
            </a:r>
            <a:r>
              <a:rPr lang="tr-TR" altLang="tr-TR" sz="2400" b="1" dirty="0" smtClean="0">
                <a:solidFill>
                  <a:schemeClr val="accent1">
                    <a:lumMod val="50000"/>
                  </a:schemeClr>
                </a:solidFill>
                <a:latin typeface="Times New Roman" panose="02020603050405020304" pitchFamily="18" charset="0"/>
              </a:rPr>
              <a:t>Tazminatı</a:t>
            </a:r>
            <a:r>
              <a:rPr lang="tr-TR" altLang="tr-TR" sz="2400" b="1" dirty="0" smtClean="0">
                <a:solidFill>
                  <a:srgbClr val="063294"/>
                </a:solidFill>
                <a:latin typeface="Times New Roman" panose="02020603050405020304" pitchFamily="18" charset="0"/>
              </a:rPr>
              <a:t> = Görev Tazminatı Göstergesi X Aylık Katsayısı</a:t>
            </a:r>
          </a:p>
          <a:p>
            <a:pPr marL="0" indent="0" algn="just">
              <a:buNone/>
            </a:pPr>
            <a:r>
              <a:rPr lang="tr-TR" sz="2400" b="1" dirty="0" smtClean="0">
                <a:solidFill>
                  <a:srgbClr val="063294"/>
                </a:solidFill>
                <a:latin typeface="Times New Roman" panose="02020603050405020304" pitchFamily="18" charset="0"/>
              </a:rPr>
              <a:t>    Örnek Kazanılmış Hak Aylığı 1 Dereceli Doçent  = 8000 x 0,088817 = 710,54</a:t>
            </a:r>
            <a:endParaRPr lang="tr-TR" sz="2400" dirty="0"/>
          </a:p>
        </p:txBody>
      </p:sp>
    </p:spTree>
    <p:extLst>
      <p:ext uri="{BB962C8B-B14F-4D97-AF65-F5344CB8AC3E}">
        <p14:creationId xmlns:p14="http://schemas.microsoft.com/office/powerpoint/2010/main" val="1447518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Makam – Görev Tazminatları Tablosu</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55824507"/>
              </p:ext>
            </p:extLst>
          </p:nvPr>
        </p:nvGraphicFramePr>
        <p:xfrm>
          <a:off x="838200" y="1825624"/>
          <a:ext cx="10515600" cy="4919952"/>
        </p:xfrm>
        <a:graphic>
          <a:graphicData uri="http://schemas.openxmlformats.org/drawingml/2006/table">
            <a:tbl>
              <a:tblPr firstRow="1" bandRow="1">
                <a:tableStyleId>{F5AB1C69-6EDB-4FF4-983F-18BD219EF322}</a:tableStyleId>
              </a:tblPr>
              <a:tblGrid>
                <a:gridCol w="2628900"/>
                <a:gridCol w="2628900"/>
                <a:gridCol w="2628900"/>
                <a:gridCol w="2628900"/>
              </a:tblGrid>
              <a:tr h="819992">
                <a:tc>
                  <a:txBody>
                    <a:bodyPr/>
                    <a:lstStyle/>
                    <a:p>
                      <a:pPr algn="ctr" fontAlgn="b"/>
                      <a:r>
                        <a:rPr lang="tr-TR" sz="1600" b="1" i="0" u="none" strike="noStrike" dirty="0" smtClean="0">
                          <a:solidFill>
                            <a:schemeClr val="tx1"/>
                          </a:solidFill>
                          <a:latin typeface="Times New Roman" pitchFamily="18" charset="0"/>
                          <a:cs typeface="Times New Roman" pitchFamily="18" charset="0"/>
                        </a:rPr>
                        <a:t>ÜNVAN</a:t>
                      </a:r>
                      <a:endParaRPr lang="tr-TR" sz="1600" b="1" i="0" u="none" strike="noStrike" dirty="0">
                        <a:solidFill>
                          <a:schemeClr val="tx1"/>
                        </a:solidFill>
                        <a:latin typeface="Times New Roman" pitchFamily="18" charset="0"/>
                        <a:cs typeface="Times New Roman" pitchFamily="18" charset="0"/>
                      </a:endParaRPr>
                    </a:p>
                  </a:txBody>
                  <a:tcPr marL="9525" marR="9525" marT="9528" marB="0" anchor="b"/>
                </a:tc>
                <a:tc>
                  <a:txBody>
                    <a:bodyPr/>
                    <a:lstStyle/>
                    <a:p>
                      <a:pPr algn="ctr" fontAlgn="b"/>
                      <a:r>
                        <a:rPr lang="tr-TR" sz="1600" b="1" u="none" strike="noStrike" dirty="0">
                          <a:solidFill>
                            <a:schemeClr val="tx1"/>
                          </a:solidFill>
                          <a:latin typeface="Times New Roman" pitchFamily="18" charset="0"/>
                          <a:cs typeface="Times New Roman" pitchFamily="18" charset="0"/>
                        </a:rPr>
                        <a:t> </a:t>
                      </a:r>
                      <a:r>
                        <a:rPr lang="tr-TR" sz="1600" b="1" u="none" strike="noStrike" dirty="0" smtClean="0">
                          <a:solidFill>
                            <a:schemeClr val="tx1"/>
                          </a:solidFill>
                          <a:latin typeface="Times New Roman" pitchFamily="18" charset="0"/>
                          <a:cs typeface="Times New Roman" pitchFamily="18" charset="0"/>
                        </a:rPr>
                        <a:t>Makam Tazminatı</a:t>
                      </a:r>
                      <a:endParaRPr lang="tr-TR" sz="16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1600" b="1" u="none" strike="noStrike" dirty="0">
                          <a:solidFill>
                            <a:schemeClr val="tx1"/>
                          </a:solidFill>
                          <a:latin typeface="Times New Roman" pitchFamily="18" charset="0"/>
                          <a:cs typeface="Times New Roman" pitchFamily="18" charset="0"/>
                        </a:rPr>
                        <a:t> </a:t>
                      </a:r>
                      <a:r>
                        <a:rPr lang="tr-TR" sz="1600" b="1" u="none" strike="noStrike" dirty="0" smtClean="0">
                          <a:solidFill>
                            <a:schemeClr val="tx1"/>
                          </a:solidFill>
                          <a:latin typeface="Times New Roman" pitchFamily="18" charset="0"/>
                          <a:cs typeface="Times New Roman" pitchFamily="18" charset="0"/>
                        </a:rPr>
                        <a:t>Görev Tazminatı</a:t>
                      </a:r>
                      <a:endParaRPr lang="tr-TR" sz="16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1600" b="1" u="none" strike="noStrike" dirty="0">
                          <a:solidFill>
                            <a:schemeClr val="tx1"/>
                          </a:solidFill>
                          <a:latin typeface="Times New Roman" pitchFamily="18" charset="0"/>
                          <a:cs typeface="Times New Roman" pitchFamily="18" charset="0"/>
                        </a:rPr>
                        <a:t> </a:t>
                      </a:r>
                      <a:r>
                        <a:rPr lang="tr-TR" sz="1600" b="1" u="none" strike="noStrike" dirty="0" smtClean="0">
                          <a:solidFill>
                            <a:schemeClr val="tx1"/>
                          </a:solidFill>
                          <a:latin typeface="Times New Roman" pitchFamily="18" charset="0"/>
                          <a:cs typeface="Times New Roman" pitchFamily="18" charset="0"/>
                        </a:rPr>
                        <a:t>Toplam Görev Tazminatı</a:t>
                      </a:r>
                      <a:endParaRPr lang="tr-TR" sz="1600" b="1" i="0" u="none" strike="noStrike" dirty="0">
                        <a:solidFill>
                          <a:schemeClr val="tx1"/>
                        </a:solidFill>
                        <a:latin typeface="Times New Roman" pitchFamily="18" charset="0"/>
                        <a:cs typeface="Times New Roman" pitchFamily="18" charset="0"/>
                      </a:endParaRPr>
                    </a:p>
                  </a:txBody>
                  <a:tcPr marL="9525" marR="9525" marT="9528" marB="0" anchor="ctr"/>
                </a:tc>
              </a:tr>
              <a:tr h="819992">
                <a:tc>
                  <a:txBody>
                    <a:bodyPr/>
                    <a:lstStyle/>
                    <a:p>
                      <a:pPr algn="l" fontAlgn="b"/>
                      <a:r>
                        <a:rPr lang="tr-TR" sz="2000" b="1" u="none" strike="noStrike" dirty="0">
                          <a:solidFill>
                            <a:schemeClr val="tx1"/>
                          </a:solidFill>
                          <a:latin typeface="Times New Roman" pitchFamily="18" charset="0"/>
                          <a:cs typeface="Times New Roman" pitchFamily="18" charset="0"/>
                        </a:rPr>
                        <a:t>Rektörler</a:t>
                      </a:r>
                      <a:endParaRPr lang="tr-TR" sz="2000" b="1" i="0" u="none" strike="noStrike" dirty="0">
                        <a:solidFill>
                          <a:schemeClr val="tx1"/>
                        </a:solidFill>
                        <a:latin typeface="Times New Roman" pitchFamily="18" charset="0"/>
                        <a:cs typeface="Times New Roman" pitchFamily="18" charset="0"/>
                      </a:endParaRPr>
                    </a:p>
                  </a:txBody>
                  <a:tcPr marL="72000"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7.000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i="0" u="none" strike="noStrike" dirty="0" smtClean="0">
                          <a:solidFill>
                            <a:schemeClr val="tx1"/>
                          </a:solidFill>
                          <a:latin typeface="Times New Roman" pitchFamily="18" charset="0"/>
                          <a:cs typeface="Times New Roman" pitchFamily="18" charset="0"/>
                        </a:rPr>
                        <a:t>-</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i="0" u="none" strike="noStrike" dirty="0" smtClean="0">
                          <a:solidFill>
                            <a:schemeClr val="tx1"/>
                          </a:solidFill>
                          <a:latin typeface="Times New Roman" pitchFamily="18" charset="0"/>
                          <a:cs typeface="Times New Roman" pitchFamily="18" charset="0"/>
                        </a:rPr>
                        <a:t>-</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r>
              <a:tr h="819992">
                <a:tc>
                  <a:txBody>
                    <a:bodyPr/>
                    <a:lstStyle/>
                    <a:p>
                      <a:pPr algn="l" fontAlgn="b"/>
                      <a:r>
                        <a:rPr lang="tr-TR" sz="2000" b="1" u="none" strike="noStrike" dirty="0" smtClean="0">
                          <a:solidFill>
                            <a:schemeClr val="tx1"/>
                          </a:solidFill>
                          <a:latin typeface="Times New Roman" pitchFamily="18" charset="0"/>
                          <a:cs typeface="Times New Roman" pitchFamily="18" charset="0"/>
                        </a:rPr>
                        <a:t>Profesör</a:t>
                      </a:r>
                      <a:r>
                        <a:rPr lang="tr-TR" sz="2000" b="1" u="none" strike="noStrike" baseline="0" dirty="0" smtClean="0">
                          <a:solidFill>
                            <a:schemeClr val="tx1"/>
                          </a:solidFill>
                          <a:latin typeface="Times New Roman" pitchFamily="18" charset="0"/>
                          <a:cs typeface="Times New Roman" pitchFamily="18" charset="0"/>
                        </a:rPr>
                        <a:t> </a:t>
                      </a:r>
                      <a:r>
                        <a:rPr lang="tr-TR" sz="2000" b="1" u="none" strike="noStrike" dirty="0" smtClean="0">
                          <a:solidFill>
                            <a:schemeClr val="tx1"/>
                          </a:solidFill>
                          <a:latin typeface="Times New Roman" pitchFamily="18" charset="0"/>
                          <a:cs typeface="Times New Roman" pitchFamily="18" charset="0"/>
                        </a:rPr>
                        <a:t>Ünvanında </a:t>
                      </a:r>
                      <a:r>
                        <a:rPr lang="tr-TR" sz="2000" b="1" u="none" strike="noStrike" dirty="0">
                          <a:solidFill>
                            <a:schemeClr val="tx1"/>
                          </a:solidFill>
                          <a:latin typeface="Times New Roman" pitchFamily="18" charset="0"/>
                          <a:cs typeface="Times New Roman" pitchFamily="18" charset="0"/>
                        </a:rPr>
                        <a:t>3 yılını </a:t>
                      </a:r>
                      <a:r>
                        <a:rPr lang="tr-TR" sz="2000" b="1" u="none" strike="noStrike" dirty="0" smtClean="0">
                          <a:solidFill>
                            <a:schemeClr val="tx1"/>
                          </a:solidFill>
                          <a:latin typeface="Times New Roman" pitchFamily="18" charset="0"/>
                          <a:cs typeface="Times New Roman" pitchFamily="18" charset="0"/>
                        </a:rPr>
                        <a:t>tamamlayanlar</a:t>
                      </a:r>
                      <a:endParaRPr lang="tr-TR" sz="2000" b="1" i="0" u="none" strike="noStrike" dirty="0">
                        <a:solidFill>
                          <a:schemeClr val="tx1"/>
                        </a:solidFill>
                        <a:latin typeface="Times New Roman" pitchFamily="18" charset="0"/>
                        <a:cs typeface="Times New Roman" pitchFamily="18" charset="0"/>
                      </a:endParaRPr>
                    </a:p>
                  </a:txBody>
                  <a:tcPr marL="72000"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6.000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9000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15.000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r>
              <a:tr h="819992">
                <a:tc>
                  <a:txBody>
                    <a:bodyPr/>
                    <a:lstStyle/>
                    <a:p>
                      <a:pPr algn="l" fontAlgn="b"/>
                      <a:r>
                        <a:rPr lang="tr-TR" sz="2000" b="1" u="none" strike="noStrike" dirty="0">
                          <a:solidFill>
                            <a:schemeClr val="tx1"/>
                          </a:solidFill>
                          <a:latin typeface="Times New Roman" pitchFamily="18" charset="0"/>
                          <a:cs typeface="Times New Roman" pitchFamily="18" charset="0"/>
                        </a:rPr>
                        <a:t>Diğer </a:t>
                      </a:r>
                      <a:r>
                        <a:rPr lang="tr-TR" sz="2000" b="1" u="none" strike="noStrike" dirty="0" smtClean="0">
                          <a:solidFill>
                            <a:schemeClr val="tx1"/>
                          </a:solidFill>
                          <a:latin typeface="Times New Roman" pitchFamily="18" charset="0"/>
                          <a:cs typeface="Times New Roman" pitchFamily="18" charset="0"/>
                        </a:rPr>
                        <a:t>Profesörler</a:t>
                      </a:r>
                      <a:endParaRPr lang="tr-TR" sz="2000" b="1" i="0" u="none" strike="noStrike" dirty="0">
                        <a:solidFill>
                          <a:schemeClr val="tx1"/>
                        </a:solidFill>
                        <a:latin typeface="Times New Roman" pitchFamily="18" charset="0"/>
                        <a:cs typeface="Times New Roman" pitchFamily="18" charset="0"/>
                      </a:endParaRPr>
                    </a:p>
                  </a:txBody>
                  <a:tcPr marL="72000"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4.500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7000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11.500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r>
              <a:tr h="819992">
                <a:tc>
                  <a:txBody>
                    <a:bodyPr/>
                    <a:lstStyle/>
                    <a:p>
                      <a:pPr algn="l" fontAlgn="b"/>
                      <a:r>
                        <a:rPr lang="tr-TR" sz="2000" b="1" u="none" strike="noStrike" dirty="0" smtClean="0">
                          <a:solidFill>
                            <a:schemeClr val="tx1"/>
                          </a:solidFill>
                          <a:latin typeface="Times New Roman" pitchFamily="18" charset="0"/>
                          <a:cs typeface="Times New Roman" pitchFamily="18" charset="0"/>
                        </a:rPr>
                        <a:t>Doçentler ( Kazanılmış Hak Aylık 1. Derece)</a:t>
                      </a:r>
                      <a:endParaRPr lang="tr-TR" sz="2000" b="1" i="0" u="none" strike="noStrike" dirty="0">
                        <a:solidFill>
                          <a:schemeClr val="tx1"/>
                        </a:solidFill>
                        <a:latin typeface="Times New Roman" pitchFamily="18" charset="0"/>
                        <a:cs typeface="Times New Roman" pitchFamily="18" charset="0"/>
                      </a:endParaRPr>
                    </a:p>
                  </a:txBody>
                  <a:tcPr marL="72000"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2.000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6000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a:solidFill>
                            <a:schemeClr val="tx1"/>
                          </a:solidFill>
                          <a:latin typeface="Times New Roman" pitchFamily="18" charset="0"/>
                          <a:cs typeface="Times New Roman" pitchFamily="18" charset="0"/>
                        </a:rPr>
                        <a:t>8.000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r>
              <a:tr h="819992">
                <a:tc>
                  <a:txBody>
                    <a:bodyPr/>
                    <a:lstStyle/>
                    <a:p>
                      <a:pPr algn="l" fontAlgn="b"/>
                      <a:r>
                        <a:rPr lang="tr-TR" sz="2000" b="1" u="none" strike="noStrike" dirty="0" smtClean="0">
                          <a:solidFill>
                            <a:schemeClr val="tx1"/>
                          </a:solidFill>
                          <a:latin typeface="Times New Roman" pitchFamily="18" charset="0"/>
                          <a:cs typeface="Times New Roman" pitchFamily="18" charset="0"/>
                        </a:rPr>
                        <a:t>Genel Sekreter /İç Denetçiler(1.Derece)</a:t>
                      </a:r>
                      <a:endParaRPr lang="tr-TR" sz="2000" b="1" i="0" u="none" strike="noStrike" dirty="0">
                        <a:solidFill>
                          <a:schemeClr val="tx1"/>
                        </a:solidFill>
                        <a:latin typeface="Times New Roman" pitchFamily="18" charset="0"/>
                        <a:cs typeface="Times New Roman" pitchFamily="18" charset="0"/>
                      </a:endParaRPr>
                    </a:p>
                  </a:txBody>
                  <a:tcPr marL="72000" marR="9525" marT="9528" marB="0" anchor="ctr"/>
                </a:tc>
                <a:tc>
                  <a:txBody>
                    <a:bodyPr/>
                    <a:lstStyle/>
                    <a:p>
                      <a:pPr algn="ctr" fontAlgn="b"/>
                      <a:r>
                        <a:rPr lang="tr-TR" sz="2000" b="1" u="none" strike="noStrike" dirty="0" smtClean="0">
                          <a:solidFill>
                            <a:schemeClr val="tx1"/>
                          </a:solidFill>
                          <a:latin typeface="Times New Roman" pitchFamily="18" charset="0"/>
                          <a:cs typeface="Times New Roman" pitchFamily="18" charset="0"/>
                        </a:rPr>
                        <a:t>2.000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smtClean="0">
                          <a:solidFill>
                            <a:schemeClr val="tx1"/>
                          </a:solidFill>
                          <a:latin typeface="Times New Roman" pitchFamily="18" charset="0"/>
                          <a:cs typeface="Times New Roman" pitchFamily="18" charset="0"/>
                        </a:rPr>
                        <a:t>6000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c>
                  <a:txBody>
                    <a:bodyPr/>
                    <a:lstStyle/>
                    <a:p>
                      <a:pPr algn="ctr" fontAlgn="b"/>
                      <a:r>
                        <a:rPr lang="tr-TR" sz="2000" b="1" u="none" strike="noStrike" dirty="0" smtClean="0">
                          <a:solidFill>
                            <a:schemeClr val="tx1"/>
                          </a:solidFill>
                          <a:latin typeface="Times New Roman" pitchFamily="18" charset="0"/>
                          <a:cs typeface="Times New Roman" pitchFamily="18" charset="0"/>
                        </a:rPr>
                        <a:t>8.000</a:t>
                      </a:r>
                      <a:endParaRPr lang="tr-TR" sz="2000" b="1" i="0" u="none" strike="noStrike" dirty="0">
                        <a:solidFill>
                          <a:schemeClr val="tx1"/>
                        </a:solidFill>
                        <a:latin typeface="Times New Roman" pitchFamily="18" charset="0"/>
                        <a:cs typeface="Times New Roman" pitchFamily="18" charset="0"/>
                      </a:endParaRPr>
                    </a:p>
                  </a:txBody>
                  <a:tcPr marL="9525" marR="9525" marT="9528" marB="0" anchor="ctr"/>
                </a:tc>
              </a:tr>
            </a:tbl>
          </a:graphicData>
        </a:graphic>
      </p:graphicFrame>
    </p:spTree>
    <p:extLst>
      <p:ext uri="{BB962C8B-B14F-4D97-AF65-F5344CB8AC3E}">
        <p14:creationId xmlns:p14="http://schemas.microsoft.com/office/powerpoint/2010/main" val="809834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 Ödeme</a:t>
            </a: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sz="2600" b="1" dirty="0" smtClean="0"/>
              <a:t>Ek Ödeme </a:t>
            </a:r>
            <a:r>
              <a:rPr lang="tr-TR" sz="2400" dirty="0" smtClean="0"/>
              <a:t>: 375 sayılı KHK’nin ek 9. maddesine göre söz konusu KHK’ya ekli I sayılı Cetvelde yer alan personele, en yüksek Devlet memuru aylığına anılan Cetvelde yer alan oranların uygulanması suretiyle bulunan tutarda ödenmektedir. </a:t>
            </a:r>
          </a:p>
          <a:p>
            <a:pPr algn="just"/>
            <a:r>
              <a:rPr lang="tr-TR" sz="2400" dirty="0"/>
              <a:t>2547 sayılı </a:t>
            </a:r>
            <a:r>
              <a:rPr lang="tr-TR" sz="2400" dirty="0" smtClean="0"/>
              <a:t>Yükseköğretim Kanununun 58. </a:t>
            </a:r>
            <a:r>
              <a:rPr lang="tr-TR" sz="2400" dirty="0"/>
              <a:t>maddesinin (c) ve (f) </a:t>
            </a:r>
            <a:r>
              <a:rPr lang="tr-TR" sz="2400" dirty="0" smtClean="0"/>
              <a:t>fıkraları</a:t>
            </a:r>
            <a:r>
              <a:rPr lang="tr-TR" sz="2400" dirty="0"/>
              <a:t> kapsamında döner sermayeden ek ödeme yapılan </a:t>
            </a:r>
            <a:r>
              <a:rPr lang="tr-TR" sz="2400" dirty="0" smtClean="0"/>
              <a:t>personele  bu kapsamdaki ek </a:t>
            </a:r>
            <a:r>
              <a:rPr lang="tr-TR" sz="2400" dirty="0"/>
              <a:t>ödeme </a:t>
            </a:r>
            <a:r>
              <a:rPr lang="tr-TR" sz="2400" dirty="0" smtClean="0"/>
              <a:t>yapılmaz. </a:t>
            </a:r>
          </a:p>
          <a:p>
            <a:pPr algn="just"/>
            <a:r>
              <a:rPr lang="tr-TR" sz="2400" dirty="0" smtClean="0"/>
              <a:t>C Fıkrası, </a:t>
            </a:r>
            <a:r>
              <a:rPr lang="tr-TR" sz="2400" dirty="0"/>
              <a:t>t</a:t>
            </a:r>
            <a:r>
              <a:rPr lang="tr-TR" sz="2400" dirty="0" smtClean="0"/>
              <a:t>ıp </a:t>
            </a:r>
            <a:r>
              <a:rPr lang="tr-TR" sz="2400" dirty="0"/>
              <a:t>ve diş hekimliği fakülteleri ile sağlık uygulama ve araştırma </a:t>
            </a:r>
            <a:r>
              <a:rPr lang="tr-TR" sz="2400" dirty="0" smtClean="0"/>
              <a:t>merkezleri üzerinden döner sermaye ek ödemesi alanları,</a:t>
            </a:r>
          </a:p>
          <a:p>
            <a:pPr algn="just"/>
            <a:r>
              <a:rPr lang="tr-TR" sz="2400" dirty="0" smtClean="0"/>
              <a:t>F Fıkrası, </a:t>
            </a:r>
            <a:r>
              <a:rPr lang="tr-TR" sz="2400" dirty="0"/>
              <a:t>gelir getirici katkılarına bakılmaksızın</a:t>
            </a:r>
            <a:r>
              <a:rPr lang="tr-TR" sz="2400" dirty="0" smtClean="0"/>
              <a:t> </a:t>
            </a:r>
            <a:r>
              <a:rPr lang="tr-TR" sz="2400" dirty="0"/>
              <a:t>yönetici payı olarak ayrılan tutardan </a:t>
            </a:r>
            <a:r>
              <a:rPr lang="tr-TR" sz="2400" dirty="0" smtClean="0"/>
              <a:t>döner sermaye ek ödemesi alan </a:t>
            </a:r>
            <a:r>
              <a:rPr lang="tr-TR" sz="2400" dirty="0"/>
              <a:t>r</a:t>
            </a:r>
            <a:r>
              <a:rPr lang="tr-TR" sz="2400" dirty="0" smtClean="0"/>
              <a:t>ektör</a:t>
            </a:r>
            <a:r>
              <a:rPr lang="tr-TR" sz="2400" dirty="0"/>
              <a:t>, rektör yardımcısı ve genel </a:t>
            </a:r>
            <a:r>
              <a:rPr lang="tr-TR" sz="2400" dirty="0" smtClean="0"/>
              <a:t>sekreter ile </a:t>
            </a:r>
            <a:r>
              <a:rPr lang="tr-TR" sz="2400" dirty="0"/>
              <a:t>d</a:t>
            </a:r>
            <a:r>
              <a:rPr lang="tr-TR" sz="2400" dirty="0" smtClean="0"/>
              <a:t>öner </a:t>
            </a:r>
            <a:r>
              <a:rPr lang="tr-TR" sz="2400" dirty="0"/>
              <a:t>sermaye gelirinin elde edildiği birimlerin dekan, başhekim ve enstitü ve yüksekokul müdürleri ile bunların </a:t>
            </a:r>
            <a:r>
              <a:rPr lang="tr-TR" sz="2400" dirty="0" smtClean="0"/>
              <a:t>yardımcılarını kapsamaktadır.</a:t>
            </a:r>
          </a:p>
          <a:p>
            <a:pPr algn="just"/>
            <a:r>
              <a:rPr lang="tr-TR" sz="2400" dirty="0" smtClean="0"/>
              <a:t>657 sayılı Kanunun 86.maddesi uyarınca vekalet ücreti almaya </a:t>
            </a:r>
            <a:r>
              <a:rPr lang="tr-TR" sz="2400" dirty="0" err="1" smtClean="0"/>
              <a:t>müstehak</a:t>
            </a:r>
            <a:r>
              <a:rPr lang="tr-TR" sz="2400" dirty="0" smtClean="0"/>
              <a:t> personelin, vekalet ettiği </a:t>
            </a:r>
            <a:r>
              <a:rPr lang="tr-TR" sz="2400" dirty="0"/>
              <a:t>kadro için öngörülen ek ödemenin asli </a:t>
            </a:r>
            <a:r>
              <a:rPr lang="tr-TR" sz="2400" dirty="0" smtClean="0"/>
              <a:t>kadrosu </a:t>
            </a:r>
            <a:r>
              <a:rPr lang="tr-TR" sz="2400" dirty="0"/>
              <a:t>için öngörülen ek ödemeden fazla olması halinde, aradaki fark, vekalet görevine başlanıldığı tarihten itibaren ve bu görev fiilen yapıldığı sürece ödenir.</a:t>
            </a:r>
            <a:endParaRPr lang="tr-TR" sz="2400" dirty="0" smtClean="0"/>
          </a:p>
          <a:p>
            <a:pPr algn="just"/>
            <a:r>
              <a:rPr lang="tr-TR" sz="2400" dirty="0" smtClean="0"/>
              <a:t>Damga vergisine tabidir.</a:t>
            </a:r>
          </a:p>
          <a:p>
            <a:pPr algn="just"/>
            <a:r>
              <a:rPr lang="tr-TR" sz="2400" b="1" i="1" dirty="0">
                <a:solidFill>
                  <a:schemeClr val="accent1">
                    <a:lumMod val="50000"/>
                  </a:schemeClr>
                </a:solidFill>
              </a:rPr>
              <a:t>Ek Ödeme=En Yüksek Devlet Memuru Aylığı X Ek Ödeme Oranı</a:t>
            </a:r>
            <a:r>
              <a:rPr lang="tr-TR" sz="2400" b="1" dirty="0" smtClean="0">
                <a:solidFill>
                  <a:schemeClr val="accent1">
                    <a:lumMod val="50000"/>
                  </a:schemeClr>
                </a:solidFill>
              </a:rPr>
              <a:t> </a:t>
            </a:r>
          </a:p>
          <a:p>
            <a:pPr marL="0" indent="0" algn="just">
              <a:buNone/>
            </a:pPr>
            <a:r>
              <a:rPr lang="tr-TR" sz="2400" b="1" dirty="0" smtClean="0">
                <a:solidFill>
                  <a:schemeClr val="accent1">
                    <a:lumMod val="50000"/>
                  </a:schemeClr>
                </a:solidFill>
              </a:rPr>
              <a:t>   Örnek 1 Dereceli Mali Hizmetler Uzmanı  = 9500 x 0,088817 x 140</a:t>
            </a:r>
            <a:endParaRPr lang="tr-TR" sz="2400" b="1" dirty="0">
              <a:solidFill>
                <a:schemeClr val="accent1">
                  <a:lumMod val="50000"/>
                </a:schemeClr>
              </a:solidFill>
            </a:endParaRPr>
          </a:p>
          <a:p>
            <a:pPr marL="0" indent="0" algn="just">
              <a:buNone/>
            </a:pPr>
            <a:r>
              <a:rPr lang="tr-TR" sz="2400" dirty="0" smtClean="0"/>
              <a:t> </a:t>
            </a:r>
            <a:r>
              <a:rPr lang="tr-TR" sz="2400" b="1" dirty="0">
                <a:solidFill>
                  <a:schemeClr val="accent1">
                    <a:lumMod val="50000"/>
                  </a:schemeClr>
                </a:solidFill>
              </a:rPr>
              <a:t> </a:t>
            </a:r>
            <a:r>
              <a:rPr lang="tr-TR" sz="2400" b="1" dirty="0" smtClean="0">
                <a:solidFill>
                  <a:schemeClr val="accent1">
                    <a:lumMod val="50000"/>
                  </a:schemeClr>
                </a:solidFill>
              </a:rPr>
              <a:t>                                                                             = 843,76 x %140 = </a:t>
            </a:r>
            <a:r>
              <a:rPr lang="tr-TR" sz="2400" dirty="0" smtClean="0"/>
              <a:t> </a:t>
            </a:r>
            <a:r>
              <a:rPr lang="tr-TR" sz="2400" b="1" dirty="0" smtClean="0">
                <a:solidFill>
                  <a:schemeClr val="accent1">
                    <a:lumMod val="50000"/>
                  </a:schemeClr>
                </a:solidFill>
              </a:rPr>
              <a:t>1.181,26  </a:t>
            </a:r>
            <a:r>
              <a:rPr lang="tr-TR" sz="2400" dirty="0" smtClean="0"/>
              <a:t>                 </a:t>
            </a:r>
          </a:p>
          <a:p>
            <a:pPr algn="just"/>
            <a:endParaRPr lang="tr-TR" sz="2400" dirty="0"/>
          </a:p>
        </p:txBody>
      </p:sp>
    </p:spTree>
    <p:extLst>
      <p:ext uri="{BB962C8B-B14F-4D97-AF65-F5344CB8AC3E}">
        <p14:creationId xmlns:p14="http://schemas.microsoft.com/office/powerpoint/2010/main" val="3138428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Yardımı Ödeneği </a:t>
            </a:r>
            <a:endParaRPr lang="tr-TR" dirty="0"/>
          </a:p>
        </p:txBody>
      </p:sp>
      <p:sp>
        <p:nvSpPr>
          <p:cNvPr id="3" name="İçerik Yer Tutucusu 2"/>
          <p:cNvSpPr>
            <a:spLocks noGrp="1"/>
          </p:cNvSpPr>
          <p:nvPr>
            <p:ph idx="1"/>
          </p:nvPr>
        </p:nvSpPr>
        <p:spPr>
          <a:xfrm>
            <a:off x="838200" y="1690688"/>
            <a:ext cx="10515600" cy="4736997"/>
          </a:xfrm>
        </p:spPr>
        <p:txBody>
          <a:bodyPr>
            <a:normAutofit fontScale="70000" lnSpcReduction="20000"/>
          </a:bodyPr>
          <a:lstStyle/>
          <a:p>
            <a:pPr algn="just"/>
            <a:r>
              <a:rPr lang="tr-TR" sz="2600" dirty="0" smtClean="0"/>
              <a:t>Aile Yardımı Ödeneği </a:t>
            </a:r>
            <a:r>
              <a:rPr lang="tr-TR" dirty="0" smtClean="0"/>
              <a:t>: </a:t>
            </a:r>
            <a:r>
              <a:rPr lang="tr-TR" sz="2400" dirty="0"/>
              <a:t>Gösterge rakamı ile aylık katsayının çarpımıdır. 657 sayılı Kanunun </a:t>
            </a:r>
            <a:r>
              <a:rPr lang="tr-TR" sz="2400" dirty="0" smtClean="0"/>
              <a:t>202.maddesinde düzenlenmiş </a:t>
            </a:r>
            <a:r>
              <a:rPr lang="tr-TR" sz="2400" dirty="0"/>
              <a:t>olup, </a:t>
            </a:r>
            <a:r>
              <a:rPr lang="tr-TR" sz="2400" dirty="0" smtClean="0"/>
              <a:t>çalışmayan </a:t>
            </a:r>
            <a:r>
              <a:rPr lang="tr-TR" sz="2400" dirty="0"/>
              <a:t>eş ve çocuk yardımından oluşmaktadır. Herhangi bir kesintiye tabi değildir.  Aile yardımının kimlere ve nasıl ödeneceği anılan Kanunun 202 ila 206 maddelerinde detaylı şekilde düzenlenmiş bulunmaktadır</a:t>
            </a:r>
            <a:r>
              <a:rPr lang="tr-TR" sz="2400" dirty="0" smtClean="0"/>
              <a:t>. Çalışmayan eş tabiri ile her ne şekilde olursa olsun menfaat </a:t>
            </a:r>
            <a:r>
              <a:rPr lang="tr-TR" sz="2400" dirty="0"/>
              <a:t>karşılığı çalışmayan veya herhangi bir sosyal güvenlik kuruluşundan aylık almayan </a:t>
            </a:r>
            <a:r>
              <a:rPr lang="tr-TR" sz="2400" dirty="0" smtClean="0"/>
              <a:t>eş kastedilmektedir. </a:t>
            </a:r>
          </a:p>
          <a:p>
            <a:pPr algn="just"/>
            <a:r>
              <a:rPr lang="tr-TR" sz="2400" dirty="0" smtClean="0"/>
              <a:t>Evlenen </a:t>
            </a:r>
            <a:r>
              <a:rPr lang="tr-TR" sz="2400" dirty="0"/>
              <a:t>çocuklar</a:t>
            </a:r>
            <a:r>
              <a:rPr lang="tr-TR" sz="2400" dirty="0" smtClean="0"/>
              <a:t>,</a:t>
            </a:r>
            <a:r>
              <a:rPr lang="tr-TR" sz="2400" dirty="0"/>
              <a:t> </a:t>
            </a:r>
            <a:r>
              <a:rPr lang="tr-TR" sz="2400" dirty="0" smtClean="0"/>
              <a:t>25 </a:t>
            </a:r>
            <a:r>
              <a:rPr lang="tr-TR" sz="2400" dirty="0"/>
              <a:t>yaşını dolduran çocuklar (25 yaşını bitirdiği halde evlenmemiş kız çocukları ile çalışamayacak derecede </a:t>
            </a:r>
            <a:r>
              <a:rPr lang="tr-TR" sz="2400" dirty="0" err="1"/>
              <a:t>malûllükleri</a:t>
            </a:r>
            <a:r>
              <a:rPr lang="tr-TR" sz="2400" dirty="0"/>
              <a:t> resmi sağlık kurulu raporuyla tespit edilenler için süresiz olarak ödeneğin verilmesine devam olunur</a:t>
            </a:r>
            <a:r>
              <a:rPr lang="tr-TR" sz="2400" dirty="0" smtClean="0"/>
              <a:t>.),</a:t>
            </a:r>
            <a:r>
              <a:rPr lang="tr-TR" sz="2400" dirty="0"/>
              <a:t>  k</a:t>
            </a:r>
            <a:r>
              <a:rPr lang="tr-TR" sz="2400" dirty="0" smtClean="0"/>
              <a:t>endileri </a:t>
            </a:r>
            <a:r>
              <a:rPr lang="tr-TR" sz="2400" dirty="0"/>
              <a:t>hesabına ticaret yapan veya gerçek veya tüzel kişiler yanında her ne şekilde olursa olsun </a:t>
            </a:r>
            <a:r>
              <a:rPr lang="tr-TR" sz="2400" dirty="0" smtClean="0"/>
              <a:t>menfaat </a:t>
            </a:r>
            <a:r>
              <a:rPr lang="tr-TR" sz="2400" dirty="0"/>
              <a:t>karşılığı çalışan çocuklar (Öğrenim yapmakta iken tatil devresinde çalışanlar hariç), b</a:t>
            </a:r>
            <a:r>
              <a:rPr lang="tr-TR" sz="2400" dirty="0" smtClean="0"/>
              <a:t>urs </a:t>
            </a:r>
            <a:r>
              <a:rPr lang="tr-TR" sz="2400" dirty="0"/>
              <a:t>alan veya Devletçe okutulan çocuklar</a:t>
            </a:r>
            <a:r>
              <a:rPr lang="tr-TR" sz="2400" dirty="0" smtClean="0"/>
              <a:t>. ( 2016/2017 toplu sözleşme hükümleri uyarınca 31.12.2017 tarihine kadar burs alan, devletçe okutulan çocuklar için aynı esas ve usuller dahilinde ödenecektir.)</a:t>
            </a:r>
          </a:p>
          <a:p>
            <a:pPr algn="just"/>
            <a:r>
              <a:rPr lang="tr-TR" sz="2400" dirty="0"/>
              <a:t>Memur, eş için ödenen aile yardımı ödeneğine evlendiği; çocuk için ödenen yardıma da çocuğunun doğduğu tarihi takip eden ay başından itibaren hak </a:t>
            </a:r>
            <a:r>
              <a:rPr lang="tr-TR" sz="2400" dirty="0" smtClean="0"/>
              <a:t>kazanır, </a:t>
            </a:r>
            <a:r>
              <a:rPr lang="tr-TR" sz="2400" dirty="0"/>
              <a:t>eşinden boşanma veya eşinin ölümü, çocuk için ödenen yardım ödeneği hakkını da çocuğun ölümü veya </a:t>
            </a:r>
            <a:r>
              <a:rPr lang="tr-TR" sz="2400" dirty="0" smtClean="0"/>
              <a:t>yukarıda sayılan </a:t>
            </a:r>
            <a:r>
              <a:rPr lang="tr-TR" sz="2400" dirty="0"/>
              <a:t>hallerin vukuunu takip eden ay başından itibaren kaybeder.</a:t>
            </a:r>
          </a:p>
          <a:p>
            <a:pPr algn="just"/>
            <a:r>
              <a:rPr lang="tr-TR" sz="2400" dirty="0" smtClean="0"/>
              <a:t> </a:t>
            </a:r>
            <a:r>
              <a:rPr lang="tr-TR" sz="2400" dirty="0"/>
              <a:t>(çalışmayan eş için 2134, 0-6 yaş grubu çocuklar için 500, diğer yaş grubu için 250 gösterge)</a:t>
            </a:r>
          </a:p>
          <a:p>
            <a:r>
              <a:rPr lang="tr-TR" dirty="0" smtClean="0"/>
              <a:t> </a:t>
            </a:r>
            <a:r>
              <a:rPr lang="tr-TR" sz="2400" b="1" dirty="0">
                <a:solidFill>
                  <a:srgbClr val="0070C0"/>
                </a:solidFill>
              </a:rPr>
              <a:t>Aile Yardımı Ödeneği=Gösterge X Aylık Katsayısı</a:t>
            </a:r>
          </a:p>
          <a:p>
            <a:pPr marL="0" indent="0">
              <a:buNone/>
            </a:pPr>
            <a:r>
              <a:rPr lang="tr-TR" sz="2400" dirty="0"/>
              <a:t> </a:t>
            </a:r>
            <a:r>
              <a:rPr lang="tr-TR" sz="2400" b="1" dirty="0">
                <a:solidFill>
                  <a:srgbClr val="0070C0"/>
                </a:solidFill>
              </a:rPr>
              <a:t> </a:t>
            </a:r>
            <a:r>
              <a:rPr lang="tr-TR" sz="2400" b="1" dirty="0" smtClean="0">
                <a:solidFill>
                  <a:srgbClr val="0070C0"/>
                </a:solidFill>
              </a:rPr>
              <a:t>   Eş İçin = 2134 x 0,088817 =189,54 </a:t>
            </a:r>
          </a:p>
          <a:p>
            <a:pPr marL="0" indent="0">
              <a:buNone/>
            </a:pPr>
            <a:r>
              <a:rPr lang="tr-TR" sz="2400" b="1" dirty="0">
                <a:solidFill>
                  <a:srgbClr val="0070C0"/>
                </a:solidFill>
              </a:rPr>
              <a:t>  </a:t>
            </a:r>
            <a:r>
              <a:rPr lang="tr-TR" sz="2400" b="1" dirty="0" smtClean="0">
                <a:solidFill>
                  <a:srgbClr val="0070C0"/>
                </a:solidFill>
              </a:rPr>
              <a:t>   0-6 Yaş Grubu İçin     = 44,41</a:t>
            </a:r>
          </a:p>
          <a:p>
            <a:pPr marL="0" indent="0">
              <a:buNone/>
            </a:pPr>
            <a:r>
              <a:rPr lang="tr-TR" sz="2400" b="1" dirty="0">
                <a:solidFill>
                  <a:srgbClr val="0070C0"/>
                </a:solidFill>
              </a:rPr>
              <a:t> </a:t>
            </a:r>
            <a:r>
              <a:rPr lang="tr-TR" sz="2400" b="1" dirty="0" smtClean="0">
                <a:solidFill>
                  <a:srgbClr val="0070C0"/>
                </a:solidFill>
              </a:rPr>
              <a:t>    Diğer Yaş Grubu İçin = 22,20</a:t>
            </a:r>
            <a:endParaRPr lang="tr-TR" sz="2400" dirty="0"/>
          </a:p>
        </p:txBody>
      </p:sp>
    </p:spTree>
    <p:extLst>
      <p:ext uri="{BB962C8B-B14F-4D97-AF65-F5344CB8AC3E}">
        <p14:creationId xmlns:p14="http://schemas.microsoft.com/office/powerpoint/2010/main" val="60507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Yabancı Dil Tazminatı</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Yabancı Dil Tazminatı : </a:t>
            </a:r>
            <a:r>
              <a:rPr lang="tr-TR" altLang="tr-TR" sz="2400" dirty="0" smtClean="0"/>
              <a:t>Yabancı </a:t>
            </a:r>
            <a:r>
              <a:rPr lang="tr-TR" altLang="tr-TR" sz="2400" dirty="0"/>
              <a:t>dil seviye tespit sınavında (A), (B) ve (C) düzeyinde başarılı olanlara, her bir başarı düzeyi için tespit edilmiş gösterge rakamı ile aylık katsayının çarpımı suretiyle ödenmektedir. Bu tazminat 375 sayılı KHK'nin </a:t>
            </a:r>
            <a:r>
              <a:rPr lang="tr-TR" altLang="tr-TR" sz="2400" dirty="0" smtClean="0"/>
              <a:t>2. </a:t>
            </a:r>
            <a:r>
              <a:rPr lang="tr-TR" altLang="tr-TR" sz="2400" dirty="0"/>
              <a:t>maddesi hükmü gereği 11.4.1997 tarihli Başbakan Onayı ile düzenlenmiştir. Sınav, yapıldığı tarihten itibaren beş yıl süreyle </a:t>
            </a:r>
            <a:r>
              <a:rPr lang="tr-TR" altLang="tr-TR" sz="2400" dirty="0" smtClean="0"/>
              <a:t>geçerlidir, bu </a:t>
            </a:r>
            <a:r>
              <a:rPr lang="tr-TR" altLang="tr-TR" sz="2400" dirty="0"/>
              <a:t>sürenin bitiminde sınava girmeyenin seviyesi bir alt düzeye inmiş </a:t>
            </a:r>
            <a:r>
              <a:rPr lang="tr-TR" altLang="tr-TR" sz="2400" dirty="0" smtClean="0"/>
              <a:t>sayılmakta,</a:t>
            </a:r>
            <a:r>
              <a:rPr lang="tr-TR" sz="2400" dirty="0" smtClean="0"/>
              <a:t> </a:t>
            </a:r>
            <a:r>
              <a:rPr lang="tr-TR" sz="2400" dirty="0"/>
              <a:t>(C) düzeyinde olanların yabancı dil tazminatları </a:t>
            </a:r>
            <a:r>
              <a:rPr lang="tr-TR" sz="2400" dirty="0" smtClean="0"/>
              <a:t>ise kesilmektedir. </a:t>
            </a:r>
            <a:r>
              <a:rPr lang="tr-TR" sz="2400" dirty="0"/>
              <a:t>Personelin yabancı dil bilgisinden görevinde yararlanıp yararlanılmadığı </a:t>
            </a:r>
            <a:r>
              <a:rPr lang="tr-TR" sz="2400" dirty="0" smtClean="0"/>
              <a:t>harcama yetkilisinden </a:t>
            </a:r>
            <a:r>
              <a:rPr lang="tr-TR" sz="2400" dirty="0"/>
              <a:t>alınacak bir onayla </a:t>
            </a:r>
            <a:r>
              <a:rPr lang="tr-TR" sz="2400" dirty="0" smtClean="0"/>
              <a:t>belirlenir, </a:t>
            </a:r>
            <a:r>
              <a:rPr lang="tr-TR" sz="2400" dirty="0"/>
              <a:t>üniversite öğretim </a:t>
            </a:r>
            <a:r>
              <a:rPr lang="tr-TR" sz="2400" dirty="0" smtClean="0"/>
              <a:t>elemanları </a:t>
            </a:r>
            <a:r>
              <a:rPr lang="tr-TR" sz="2400" dirty="0"/>
              <a:t>için ayrıca bir onay alınmadan yabancı dil bilgisinden yararlanıldığı kabul </a:t>
            </a:r>
            <a:r>
              <a:rPr lang="tr-TR" sz="2400" dirty="0" smtClean="0"/>
              <a:t>edilir.</a:t>
            </a:r>
            <a:r>
              <a:rPr lang="tr-TR" altLang="tr-TR" sz="2400" dirty="0" smtClean="0"/>
              <a:t> </a:t>
            </a:r>
            <a:r>
              <a:rPr lang="tr-TR" sz="2400" dirty="0"/>
              <a:t>İlk ödeme sınavın yapıldığı tarihi takip eden aybaşından itibaren </a:t>
            </a:r>
            <a:r>
              <a:rPr lang="tr-TR" sz="2400" dirty="0" smtClean="0"/>
              <a:t>yapılır. </a:t>
            </a:r>
            <a:r>
              <a:rPr lang="tr-TR" altLang="tr-TR" sz="2400" dirty="0" smtClean="0"/>
              <a:t>Damga vergisine tabidir.</a:t>
            </a:r>
          </a:p>
          <a:p>
            <a:pPr algn="just"/>
            <a:r>
              <a:rPr lang="tr-TR" altLang="tr-TR" sz="2400" b="1" dirty="0" smtClean="0">
                <a:solidFill>
                  <a:srgbClr val="063294"/>
                </a:solidFill>
                <a:latin typeface="Times New Roman" panose="02020603050405020304" pitchFamily="18" charset="0"/>
              </a:rPr>
              <a:t>Yabancı </a:t>
            </a:r>
            <a:r>
              <a:rPr lang="tr-TR" altLang="tr-TR" sz="2400" b="1" dirty="0">
                <a:solidFill>
                  <a:srgbClr val="063294"/>
                </a:solidFill>
                <a:latin typeface="Times New Roman" panose="02020603050405020304" pitchFamily="18" charset="0"/>
              </a:rPr>
              <a:t>Dil Tazminatı = Dil tazminat Göstergesi X Aylık </a:t>
            </a:r>
            <a:r>
              <a:rPr lang="tr-TR" altLang="tr-TR" sz="2400" b="1" dirty="0" smtClean="0">
                <a:solidFill>
                  <a:srgbClr val="063294"/>
                </a:solidFill>
                <a:latin typeface="Times New Roman" panose="02020603050405020304" pitchFamily="18" charset="0"/>
              </a:rPr>
              <a:t>Katsayısı</a:t>
            </a:r>
          </a:p>
          <a:p>
            <a:pPr marL="0" indent="0" algn="just">
              <a:buNone/>
            </a:pPr>
            <a:r>
              <a:rPr lang="tr-TR" altLang="tr-TR" sz="2400" b="1" dirty="0" smtClean="0">
                <a:solidFill>
                  <a:srgbClr val="063294"/>
                </a:solidFill>
                <a:latin typeface="Times New Roman" panose="02020603050405020304" pitchFamily="18" charset="0"/>
              </a:rPr>
              <a:t>    Örnek : Kurumca Faydalanılan C Düzeyi = 300 x 0,088817 =26,65</a:t>
            </a:r>
            <a:endParaRPr lang="tr-TR" altLang="tr-TR" sz="2400" b="1" dirty="0">
              <a:solidFill>
                <a:srgbClr val="063294"/>
              </a:solidFill>
              <a:latin typeface="Times New Roman" panose="02020603050405020304" pitchFamily="18" charset="0"/>
            </a:endParaRPr>
          </a:p>
          <a:p>
            <a:pPr algn="just"/>
            <a:endParaRPr lang="tr-TR" altLang="tr-TR" sz="2400" dirty="0">
              <a:solidFill>
                <a:srgbClr val="0070C0"/>
              </a:solidFill>
              <a:latin typeface="Times New Roman" pitchFamily="18" charset="0"/>
            </a:endParaRPr>
          </a:p>
          <a:p>
            <a:pPr marL="0" indent="0" algn="just">
              <a:buNone/>
            </a:pPr>
            <a:endParaRPr lang="tr-TR" sz="2400" dirty="0"/>
          </a:p>
        </p:txBody>
      </p:sp>
    </p:spTree>
    <p:extLst>
      <p:ext uri="{BB962C8B-B14F-4D97-AF65-F5344CB8AC3E}">
        <p14:creationId xmlns:p14="http://schemas.microsoft.com/office/powerpoint/2010/main" val="621949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69196"/>
          </a:xfrm>
        </p:spPr>
        <p:txBody>
          <a:bodyPr>
            <a:normAutofit fontScale="90000"/>
          </a:bodyPr>
          <a:lstStyle/>
          <a:p>
            <a:r>
              <a:rPr lang="tr-TR" dirty="0" smtClean="0"/>
              <a:t>Yabancı Dil Tazminatı Puanları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16438082"/>
              </p:ext>
            </p:extLst>
          </p:nvPr>
        </p:nvGraphicFramePr>
        <p:xfrm>
          <a:off x="838200" y="1259177"/>
          <a:ext cx="10515600" cy="5500814"/>
        </p:xfrm>
        <a:graphic>
          <a:graphicData uri="http://schemas.openxmlformats.org/drawingml/2006/table">
            <a:tbl>
              <a:tblPr firstRow="1" bandRow="1">
                <a:tableStyleId>{F5AB1C69-6EDB-4FF4-983F-18BD219EF322}</a:tableStyleId>
              </a:tblPr>
              <a:tblGrid>
                <a:gridCol w="5257800"/>
                <a:gridCol w="5257800"/>
              </a:tblGrid>
              <a:tr h="690199">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Yabancı Dil Tazminatı  (Bildiği Her bir dil için)</a:t>
                      </a:r>
                    </a:p>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sng" strike="noStrike" cap="none" normalizeH="0" baseline="0" dirty="0" smtClean="0">
                          <a:ln>
                            <a:noFill/>
                          </a:ln>
                          <a:solidFill>
                            <a:schemeClr val="bg1"/>
                          </a:solidFill>
                          <a:effectLst/>
                          <a:latin typeface="Times New Roman" pitchFamily="18" charset="0"/>
                          <a:cs typeface="Times New Roman" pitchFamily="18" charset="0"/>
                        </a:rPr>
                        <a:t> </a:t>
                      </a:r>
                      <a:r>
                        <a:rPr kumimoji="0" lang="tr-TR" sz="2000" b="0" i="0" u="sng" strike="noStrike" cap="none" normalizeH="0" baseline="0" dirty="0" smtClean="0">
                          <a:ln>
                            <a:noFill/>
                          </a:ln>
                          <a:solidFill>
                            <a:srgbClr val="403152"/>
                          </a:solidFill>
                          <a:effectLst/>
                          <a:latin typeface="Times New Roman" pitchFamily="18" charset="0"/>
                          <a:cs typeface="Times New Roman" pitchFamily="18" charset="0"/>
                        </a:rPr>
                        <a:t>(</a:t>
                      </a:r>
                      <a:r>
                        <a:rPr kumimoji="0" lang="tr-TR" sz="2000" b="1" i="0" u="sng" strike="noStrike" cap="none" normalizeH="0" baseline="0" dirty="0" smtClean="0">
                          <a:ln>
                            <a:noFill/>
                          </a:ln>
                          <a:solidFill>
                            <a:srgbClr val="403152"/>
                          </a:solidFill>
                          <a:effectLst/>
                          <a:latin typeface="Times New Roman" pitchFamily="18" charset="0"/>
                          <a:cs typeface="Times New Roman" pitchFamily="18" charset="0"/>
                        </a:rPr>
                        <a:t>Yabancı dilinden faydalanılması durumunda</a:t>
                      </a:r>
                      <a:r>
                        <a:rPr kumimoji="0" lang="tr-TR" sz="2000" b="0" i="0" u="sng" strike="noStrike" cap="none" normalizeH="0" baseline="0" dirty="0" smtClean="0">
                          <a:ln>
                            <a:noFill/>
                          </a:ln>
                          <a:solidFill>
                            <a:srgbClr val="403152"/>
                          </a:solidFill>
                          <a:effectLst/>
                          <a:latin typeface="Times New Roman" pitchFamily="18" charset="0"/>
                          <a:cs typeface="Times New Roman" pitchFamily="18" charset="0"/>
                        </a:rPr>
                        <a:t>)</a:t>
                      </a:r>
                    </a:p>
                  </a:txBody>
                  <a:tcPr marL="9525" marR="9525" marT="9526" marB="0" anchor="ctr" horzOverflow="overflow"/>
                </a:tc>
                <a:tc hMerge="1">
                  <a:txBody>
                    <a:bodyPr/>
                    <a:lstStyle/>
                    <a:p>
                      <a:endParaRPr lang="tr-TR"/>
                    </a:p>
                  </a:txBody>
                  <a:tcPr/>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cs typeface="Times New Roman" pitchFamily="18" charset="0"/>
                        </a:rPr>
                        <a:t>A düzeyi (96-100)</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1200</a:t>
                      </a:r>
                    </a:p>
                  </a:txBody>
                  <a:tcPr marL="9525" marR="9525" marT="9526" marB="0" anchor="ctr" horzOverflow="overflow"/>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düzeyi</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(90-95)</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900</a:t>
                      </a:r>
                    </a:p>
                  </a:txBody>
                  <a:tcPr marL="9525" marR="9525" marT="9526" marB="0" anchor="ctr" horzOverflow="overflow"/>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B düzeyi   (80-89)</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600</a:t>
                      </a:r>
                    </a:p>
                  </a:txBody>
                  <a:tcPr marL="9525" marR="9525" marT="9526" marB="0" anchor="ctr" horzOverflow="overflow"/>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C düzeyi   (70-79)</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300</a:t>
                      </a:r>
                    </a:p>
                  </a:txBody>
                  <a:tcPr marL="9525" marR="9525" marT="9526" marB="0" anchor="ctr" horzOverflow="overflow"/>
                </a:tc>
              </a:tr>
              <a:tr h="690199">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Yabancı Dil Tazminatı  (Bildiği Her bir dil için)</a:t>
                      </a:r>
                    </a:p>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tr-TR" sz="2000" b="1" i="0" u="sng" strike="noStrike" cap="none" normalizeH="0" baseline="0" dirty="0" smtClean="0">
                          <a:ln>
                            <a:noFill/>
                          </a:ln>
                          <a:solidFill>
                            <a:schemeClr val="tx1"/>
                          </a:solidFill>
                          <a:effectLst/>
                          <a:latin typeface="Times New Roman" pitchFamily="18" charset="0"/>
                          <a:cs typeface="Times New Roman" pitchFamily="18" charset="0"/>
                        </a:rPr>
                        <a:t>Yabancı dilinden faydalanılmadığı durumda</a:t>
                      </a: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a:t>
                      </a:r>
                    </a:p>
                  </a:txBody>
                  <a:tcPr marL="9525" marR="9525" marT="9526" marB="0" anchor="ctr" horzOverflow="overflow">
                    <a:solidFill>
                      <a:schemeClr val="tx1">
                        <a:lumMod val="50000"/>
                        <a:lumOff val="50000"/>
                      </a:schemeClr>
                    </a:solidFill>
                  </a:tcPr>
                </a:tc>
                <a:tc hMerge="1">
                  <a:txBody>
                    <a:bodyPr/>
                    <a:lstStyle/>
                    <a:p>
                      <a:endParaRPr lang="tr-TR"/>
                    </a:p>
                  </a:txBody>
                  <a:tcPr/>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cs typeface="Times New Roman" pitchFamily="18" charset="0"/>
                        </a:rPr>
                        <a:t>A düzeyi (96-100)</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750</a:t>
                      </a:r>
                    </a:p>
                  </a:txBody>
                  <a:tcPr marL="9525" marR="9525" marT="9526" marB="0" anchor="ctr" horzOverflow="overflow"/>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düzeyi</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(90-95)</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750</a:t>
                      </a:r>
                    </a:p>
                  </a:txBody>
                  <a:tcPr marL="9525" marR="9525" marT="9526" marB="0" anchor="ctr" horzOverflow="overflow"/>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B düzeyi   (80-89)</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500</a:t>
                      </a:r>
                    </a:p>
                  </a:txBody>
                  <a:tcPr marL="9525" marR="9525" marT="9526" marB="0" anchor="ctr" horzOverflow="overflow"/>
                </a:tc>
              </a:tr>
              <a:tr h="515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C düzeyi   (70-79)</a:t>
                      </a:r>
                    </a:p>
                  </a:txBody>
                  <a:tcPr marL="72002" marR="72002" marT="9526"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250</a:t>
                      </a:r>
                    </a:p>
                  </a:txBody>
                  <a:tcPr marL="9525" marR="9525" marT="9526" marB="0" anchor="ctr" horzOverflow="overflow"/>
                </a:tc>
              </a:tr>
            </a:tbl>
          </a:graphicData>
        </a:graphic>
      </p:graphicFrame>
    </p:spTree>
    <p:extLst>
      <p:ext uri="{BB962C8B-B14F-4D97-AF65-F5344CB8AC3E}">
        <p14:creationId xmlns:p14="http://schemas.microsoft.com/office/powerpoint/2010/main" val="2290700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 Sözleşme İkramiyesi</a:t>
            </a:r>
            <a:endParaRPr lang="tr-TR" dirty="0"/>
          </a:p>
        </p:txBody>
      </p:sp>
      <p:sp>
        <p:nvSpPr>
          <p:cNvPr id="3" name="İçerik Yer Tutucusu 2"/>
          <p:cNvSpPr>
            <a:spLocks noGrp="1"/>
          </p:cNvSpPr>
          <p:nvPr>
            <p:ph idx="1"/>
          </p:nvPr>
        </p:nvSpPr>
        <p:spPr/>
        <p:txBody>
          <a:bodyPr/>
          <a:lstStyle/>
          <a:p>
            <a:pPr algn="just"/>
            <a:r>
              <a:rPr lang="tr-TR" dirty="0" smtClean="0"/>
              <a:t>Toplu Sözleşme İkramiyesi : </a:t>
            </a:r>
            <a:r>
              <a:rPr lang="tr-TR" sz="2400" dirty="0">
                <a:cs typeface="Times New Roman" pitchFamily="18" charset="0"/>
              </a:rPr>
              <a:t>4688 sayılı Kamu Görevlileri Sendikaları </a:t>
            </a:r>
            <a:r>
              <a:rPr lang="tr-TR" sz="2400" dirty="0" smtClean="0">
                <a:cs typeface="Times New Roman" pitchFamily="18" charset="0"/>
              </a:rPr>
              <a:t>Kanunu uyarınca kamu görevlileri sendikalarına üye olup aylık veya ücretinden üyelik aidatı kesilen kamu görevlilerine 375 sayılı KHK’nın ek 4.maddesi uyarınca  </a:t>
            </a:r>
            <a:r>
              <a:rPr lang="tr-TR" sz="2400" dirty="0">
                <a:cs typeface="Times New Roman" pitchFamily="18" charset="0"/>
              </a:rPr>
              <a:t>Ocak</a:t>
            </a:r>
            <a:r>
              <a:rPr lang="tr-TR" sz="2400" dirty="0" smtClean="0">
                <a:cs typeface="Times New Roman" pitchFamily="18" charset="0"/>
              </a:rPr>
              <a:t>, Nisan, Temmuz </a:t>
            </a:r>
            <a:r>
              <a:rPr lang="tr-TR" sz="2400" dirty="0">
                <a:cs typeface="Times New Roman" pitchFamily="18" charset="0"/>
              </a:rPr>
              <a:t>ve Ekim </a:t>
            </a:r>
            <a:r>
              <a:rPr lang="tr-TR" sz="2400" dirty="0" smtClean="0">
                <a:cs typeface="Times New Roman" pitchFamily="18" charset="0"/>
              </a:rPr>
              <a:t>aylarında aylık ve ücretleriyle birlikte </a:t>
            </a:r>
            <a:r>
              <a:rPr lang="tr-TR" sz="2400" dirty="0">
                <a:cs typeface="Times New Roman" pitchFamily="18" charset="0"/>
              </a:rPr>
              <a:t>toplu sözleşme ikramiyesi ödenir. </a:t>
            </a:r>
            <a:r>
              <a:rPr lang="tr-TR" sz="2400" dirty="0" smtClean="0">
                <a:cs typeface="Times New Roman" pitchFamily="18" charset="0"/>
              </a:rPr>
              <a:t>Damga vergisine tabidir.</a:t>
            </a:r>
          </a:p>
          <a:p>
            <a:pPr algn="just"/>
            <a:r>
              <a:rPr lang="tr-TR" sz="2400" dirty="0" smtClean="0">
                <a:cs typeface="Times New Roman" pitchFamily="18" charset="0"/>
              </a:rPr>
              <a:t>2016-2017 Toplu Sözleşme hükümleri uyarınca :</a:t>
            </a:r>
          </a:p>
          <a:p>
            <a:pPr marL="0" indent="0" algn="just">
              <a:buNone/>
            </a:pPr>
            <a:r>
              <a:rPr lang="tr-TR" sz="2400" b="1" dirty="0" smtClean="0">
                <a:solidFill>
                  <a:schemeClr val="accent1">
                    <a:lumMod val="50000"/>
                  </a:schemeClr>
                </a:solidFill>
                <a:cs typeface="Times New Roman" pitchFamily="18" charset="0"/>
              </a:rPr>
              <a:t>   </a:t>
            </a:r>
            <a:r>
              <a:rPr lang="tr-TR" sz="2200" b="1" dirty="0" smtClean="0">
                <a:solidFill>
                  <a:schemeClr val="accent1">
                    <a:lumMod val="50000"/>
                  </a:schemeClr>
                </a:solidFill>
                <a:cs typeface="Times New Roman" pitchFamily="18" charset="0"/>
              </a:rPr>
              <a:t>Toplu Sözleşme İkramiyesi Ocak 2016 Ödemesi = 750 gösterge rakamı x Aylık Katsayısı</a:t>
            </a:r>
            <a:endParaRPr lang="tr-TR" sz="2200" b="1" dirty="0">
              <a:solidFill>
                <a:schemeClr val="accent1">
                  <a:lumMod val="50000"/>
                </a:schemeClr>
              </a:solidFill>
              <a:cs typeface="Times New Roman" pitchFamily="18" charset="0"/>
            </a:endParaRPr>
          </a:p>
          <a:p>
            <a:pPr marL="0" indent="0">
              <a:buNone/>
            </a:pPr>
            <a:r>
              <a:rPr lang="tr-TR" sz="2400" dirty="0" smtClean="0"/>
              <a:t>                                                                                   </a:t>
            </a:r>
            <a:r>
              <a:rPr lang="tr-TR" sz="2200" b="1" dirty="0" smtClean="0">
                <a:solidFill>
                  <a:schemeClr val="accent1">
                    <a:lumMod val="50000"/>
                  </a:schemeClr>
                </a:solidFill>
              </a:rPr>
              <a:t>= 750 x 0,088817 = 66,61</a:t>
            </a:r>
            <a:endParaRPr lang="tr-TR" sz="2200" b="1" dirty="0">
              <a:solidFill>
                <a:schemeClr val="accent1">
                  <a:lumMod val="50000"/>
                </a:schemeClr>
              </a:solidFill>
            </a:endParaRPr>
          </a:p>
        </p:txBody>
      </p:sp>
    </p:spTree>
    <p:extLst>
      <p:ext uri="{BB962C8B-B14F-4D97-AF65-F5344CB8AC3E}">
        <p14:creationId xmlns:p14="http://schemas.microsoft.com/office/powerpoint/2010/main" val="665424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Geliştirme Ödeneği</a:t>
            </a:r>
            <a:endParaRPr lang="tr-TR" dirty="0"/>
          </a:p>
        </p:txBody>
      </p:sp>
      <p:sp>
        <p:nvSpPr>
          <p:cNvPr id="3" name="İçerik Yer Tutucusu 2"/>
          <p:cNvSpPr>
            <a:spLocks noGrp="1"/>
          </p:cNvSpPr>
          <p:nvPr>
            <p:ph idx="1"/>
          </p:nvPr>
        </p:nvSpPr>
        <p:spPr>
          <a:xfrm>
            <a:off x="838200" y="1445342"/>
            <a:ext cx="10515600" cy="5279923"/>
          </a:xfrm>
        </p:spPr>
        <p:txBody>
          <a:bodyPr>
            <a:normAutofit fontScale="92500" lnSpcReduction="20000"/>
          </a:bodyPr>
          <a:lstStyle/>
          <a:p>
            <a:pPr marL="228600" lvl="1" algn="just">
              <a:spcBef>
                <a:spcPts val="1000"/>
              </a:spcBef>
            </a:pPr>
            <a:r>
              <a:rPr lang="tr-TR" b="1" dirty="0" smtClean="0"/>
              <a:t>Geliştirme Ödeneği </a:t>
            </a:r>
            <a:r>
              <a:rPr lang="tr-TR" dirty="0" smtClean="0"/>
              <a:t>: </a:t>
            </a:r>
            <a:r>
              <a:rPr lang="tr-TR" dirty="0">
                <a:cs typeface="Times New Roman" pitchFamily="18" charset="0"/>
              </a:rPr>
              <a:t>2914 sayılı Yükseköğretim Personel Kanununun  </a:t>
            </a:r>
            <a:r>
              <a:rPr lang="tr-TR" dirty="0" smtClean="0">
                <a:cs typeface="Times New Roman" pitchFamily="18" charset="0"/>
              </a:rPr>
              <a:t>14. </a:t>
            </a:r>
            <a:r>
              <a:rPr lang="tr-TR" dirty="0">
                <a:cs typeface="Times New Roman" pitchFamily="18" charset="0"/>
              </a:rPr>
              <a:t>maddesi ve 2005/8681 sayılı Bakanlar Kurulu Kararı hükümleri gereği akademik personele geliştirme  ödeneği  ödenir. Profesör, Doçent, yardımcı doçent ve araştırma görevlileri dışındaki kadrolara atanmış olanlara hesaplanan ödeneğin yarısı ödenir</a:t>
            </a:r>
            <a:r>
              <a:rPr lang="tr-TR" dirty="0" smtClean="0">
                <a:cs typeface="Times New Roman" pitchFamily="18" charset="0"/>
              </a:rPr>
              <a:t>. </a:t>
            </a:r>
            <a:r>
              <a:rPr lang="tr-TR" dirty="0">
                <a:cs typeface="Times New Roman" pitchFamily="18" charset="0"/>
              </a:rPr>
              <a:t>Geliştirme ödeneği, çalışmayı izleyen aybaşında </a:t>
            </a:r>
            <a:r>
              <a:rPr lang="tr-TR" dirty="0" smtClean="0">
                <a:cs typeface="Times New Roman" pitchFamily="18" charset="0"/>
              </a:rPr>
              <a:t>ödenir. Damga vergisine tabidir.</a:t>
            </a:r>
          </a:p>
          <a:p>
            <a:pPr marL="228600" lvl="1" algn="just">
              <a:spcBef>
                <a:spcPts val="1000"/>
              </a:spcBef>
            </a:pPr>
            <a:r>
              <a:rPr lang="tr-TR" dirty="0" smtClean="0">
                <a:cs typeface="Times New Roman" pitchFamily="18" charset="0"/>
              </a:rPr>
              <a:t>Geliştirme </a:t>
            </a:r>
            <a:r>
              <a:rPr lang="tr-TR" dirty="0">
                <a:cs typeface="Times New Roman" pitchFamily="18" charset="0"/>
              </a:rPr>
              <a:t>ödeneğine fiilen göreve başlanılan tarihte hak kazanılır ve görevden ayrılmalarda o ay içinde çalışılan günler hesap edilerek </a:t>
            </a:r>
            <a:r>
              <a:rPr lang="tr-TR" dirty="0" smtClean="0">
                <a:cs typeface="Times New Roman" pitchFamily="18" charset="0"/>
              </a:rPr>
              <a:t>ödenir. Fiilen çalışma şartı, </a:t>
            </a:r>
            <a:r>
              <a:rPr lang="tr-TR" dirty="0"/>
              <a:t>y</a:t>
            </a:r>
            <a:r>
              <a:rPr lang="tr-TR" dirty="0" smtClean="0"/>
              <a:t>ıllık </a:t>
            </a:r>
            <a:r>
              <a:rPr lang="tr-TR" dirty="0"/>
              <a:t>izin süresince</a:t>
            </a:r>
            <a:r>
              <a:rPr lang="tr-TR" dirty="0" smtClean="0"/>
              <a:t>, </a:t>
            </a:r>
            <a:r>
              <a:rPr lang="tr-TR" dirty="0"/>
              <a:t>b</a:t>
            </a:r>
            <a:r>
              <a:rPr lang="tr-TR" dirty="0" smtClean="0"/>
              <a:t>ir </a:t>
            </a:r>
            <a:r>
              <a:rPr lang="tr-TR" dirty="0"/>
              <a:t>takvim yılında toplam 15 günü aşmayan mazeret izni süresince</a:t>
            </a:r>
            <a:r>
              <a:rPr lang="tr-TR" dirty="0" smtClean="0"/>
              <a:t>, </a:t>
            </a:r>
            <a:r>
              <a:rPr lang="tr-TR" dirty="0"/>
              <a:t>h</a:t>
            </a:r>
            <a:r>
              <a:rPr lang="tr-TR" dirty="0" smtClean="0"/>
              <a:t>astalık </a:t>
            </a:r>
            <a:r>
              <a:rPr lang="tr-TR" dirty="0"/>
              <a:t>izni kullanılması, tedavi kurum veya kuruluşlarında yatmak suretiyle tedavi görülmesi ve 6245 sayılı Harcırah Kanununun </a:t>
            </a:r>
            <a:r>
              <a:rPr lang="tr-TR" dirty="0" smtClean="0"/>
              <a:t>20. </a:t>
            </a:r>
            <a:r>
              <a:rPr lang="tr-TR" dirty="0"/>
              <a:t>maddesine göre refakatçi izni verilmesi hallerinde (ancak, bu bent uyarınca ödenecek geliştirme ödeneğinin toplam süresi, her ne suretle olursa olsun bir takvim yılı içinde 30 günü geçemez</a:t>
            </a:r>
            <a:r>
              <a:rPr lang="tr-TR" dirty="0" smtClean="0"/>
              <a:t>) </a:t>
            </a:r>
            <a:r>
              <a:rPr lang="tr-TR" dirty="0"/>
              <a:t>2547 sayılı Kanunun </a:t>
            </a:r>
            <a:r>
              <a:rPr lang="tr-TR" dirty="0" smtClean="0"/>
              <a:t>39. </a:t>
            </a:r>
            <a:r>
              <a:rPr lang="tr-TR" dirty="0"/>
              <a:t>maddesi ile mevzuatı uyarınca yurt içi veya yurt dışında geçici görevlendirme sebebiyle ayrılmalarda 15 güne kadar olan süreler için (ancak, bu bent uyarınca ödenecek geliştirme ödeneğinin toplam süresi, her ne suretle olursa olsun bir takvim yılı içinde 30 günü geçemez</a:t>
            </a:r>
            <a:r>
              <a:rPr lang="tr-TR" dirty="0" smtClean="0"/>
              <a:t>) aranmaz.</a:t>
            </a:r>
          </a:p>
          <a:p>
            <a:pPr algn="just"/>
            <a:r>
              <a:rPr lang="tr-TR" sz="2400" dirty="0"/>
              <a:t>2547 sayılı Kanunun </a:t>
            </a:r>
            <a:r>
              <a:rPr lang="tr-TR" sz="2400" dirty="0" smtClean="0"/>
              <a:t>33. </a:t>
            </a:r>
            <a:r>
              <a:rPr lang="tr-TR" sz="2400" dirty="0"/>
              <a:t>maddesine göre lisansüstü eğitim-öğretim için yurt dışına gönderilenlere</a:t>
            </a:r>
            <a:r>
              <a:rPr lang="tr-TR" sz="2400" dirty="0" smtClean="0"/>
              <a:t>, 38. </a:t>
            </a:r>
            <a:r>
              <a:rPr lang="tr-TR" sz="2400" dirty="0"/>
              <a:t>maddesine göre diğer kamu kurum ve kuruluşları ile kamu kurumu niteliğindeki meslek kuruluşlarında </a:t>
            </a:r>
            <a:r>
              <a:rPr lang="tr-TR" sz="2400" dirty="0" smtClean="0"/>
              <a:t>görevlendirilenlere, özel </a:t>
            </a:r>
            <a:r>
              <a:rPr lang="tr-TR" sz="2400" dirty="0"/>
              <a:t>kanunlardaki hükümlere dayanılarak yükseköğretim kurumları dışında </a:t>
            </a:r>
            <a:r>
              <a:rPr lang="tr-TR" sz="2400" dirty="0" smtClean="0"/>
              <a:t>görevlendirilenlere ödenmez.</a:t>
            </a:r>
            <a:endParaRPr lang="tr-TR" sz="2400" dirty="0"/>
          </a:p>
          <a:p>
            <a:pPr marL="228600" lvl="1" algn="just">
              <a:spcBef>
                <a:spcPts val="1000"/>
              </a:spcBef>
            </a:pPr>
            <a:endParaRPr lang="tr-TR" dirty="0"/>
          </a:p>
          <a:p>
            <a:pPr marL="228600" lvl="1" algn="just">
              <a:spcBef>
                <a:spcPts val="1000"/>
              </a:spcBef>
            </a:pPr>
            <a:endParaRPr lang="tr-TR" sz="2000" dirty="0">
              <a:cs typeface="Times New Roman" pitchFamily="18" charset="0"/>
            </a:endParaRPr>
          </a:p>
        </p:txBody>
      </p:sp>
    </p:spTree>
    <p:extLst>
      <p:ext uri="{BB962C8B-B14F-4D97-AF65-F5344CB8AC3E}">
        <p14:creationId xmlns:p14="http://schemas.microsoft.com/office/powerpoint/2010/main" val="2939120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Geliştirme Ödeneği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Y</a:t>
            </a:r>
            <a:r>
              <a:rPr lang="tr-TR" dirty="0" smtClean="0"/>
              <a:t>eni </a:t>
            </a:r>
            <a:r>
              <a:rPr lang="tr-TR" dirty="0"/>
              <a:t>kurulan yükseköğretim kurumlarının fiilen eğitim-öğretim faaliyetine başlamamış olması durumunda bu yerlerdeki yükseköğretim kurumları için belirlenmiş geliştirme ödeneği, söz konusu yükseköğretim kurumlarının eğitim-öğretime başlaması konusunda Yükseköğretim Kurulu Başkanlığı tarafından izin verilmiş olması kaydıyla ve fiilen eğitim-öğretime başlanıncaya kadar sadece rektör, dekan, yüksekokul müdürü, enstitü müdürü ve konservatuar müdürü olarak atanmış öğretim elemanlarına ödenir. </a:t>
            </a:r>
            <a:endParaRPr lang="tr-TR" dirty="0" smtClean="0"/>
          </a:p>
          <a:p>
            <a:pPr algn="just"/>
            <a:r>
              <a:rPr lang="tr-TR" dirty="0" smtClean="0"/>
              <a:t>2005/8681 </a:t>
            </a:r>
            <a:r>
              <a:rPr lang="tr-TR" dirty="0"/>
              <a:t>sayılı BKK uyarınca 15.12.2014 yılında kuruluşundan itibaren 15 yılını doldurmuş olan üniversitelerde ödeneğin ödenmesine son verilmiş olup, toplu sözleşme hükümleriyle ödenmesine devam edilmektedir. 2016-2017 Toplu Sözleşme hükümleri uyarınca 31.12.2017 tarihine kadar ödenmesine devam edilecektir</a:t>
            </a:r>
            <a:r>
              <a:rPr lang="tr-TR" dirty="0" smtClean="0"/>
              <a:t>.</a:t>
            </a:r>
          </a:p>
          <a:p>
            <a:pPr algn="just"/>
            <a:r>
              <a:rPr lang="tr-TR" altLang="tr-TR" sz="2000" b="1" dirty="0">
                <a:solidFill>
                  <a:srgbClr val="063294"/>
                </a:solidFill>
                <a:latin typeface="Times New Roman" panose="02020603050405020304" pitchFamily="18" charset="0"/>
              </a:rPr>
              <a:t>Geliştirme Ödeneği = Kadro Aylığı (Gösterge Aylığı + Ek Gösterge Aylığı) X Geliştirme Ödeneği Oranı</a:t>
            </a:r>
          </a:p>
          <a:p>
            <a:pPr algn="just"/>
            <a:r>
              <a:rPr lang="tr-TR" sz="2000" b="1" dirty="0">
                <a:solidFill>
                  <a:srgbClr val="063294"/>
                </a:solidFill>
                <a:latin typeface="Times New Roman" panose="02020603050405020304" pitchFamily="18" charset="0"/>
              </a:rPr>
              <a:t>Termede görevli 1/4 dereceli 4800 ek göstergeli Doçent Geliştirme Ödeneği = (1500+4800) x 0,088817 x 40% </a:t>
            </a:r>
          </a:p>
          <a:p>
            <a:pPr marL="0" indent="0" algn="just">
              <a:buNone/>
            </a:pPr>
            <a:r>
              <a:rPr lang="tr-TR" sz="2000" b="1" dirty="0">
                <a:solidFill>
                  <a:srgbClr val="063294"/>
                </a:solidFill>
                <a:latin typeface="Times New Roman" panose="02020603050405020304" pitchFamily="18" charset="0"/>
              </a:rPr>
              <a:t>                                                                              </a:t>
            </a:r>
            <a:r>
              <a:rPr lang="tr-TR" sz="2000" b="1" dirty="0" smtClean="0">
                <a:solidFill>
                  <a:srgbClr val="063294"/>
                </a:solidFill>
                <a:latin typeface="Times New Roman" panose="02020603050405020304" pitchFamily="18" charset="0"/>
              </a:rPr>
              <a:t>                                                      =  </a:t>
            </a:r>
            <a:r>
              <a:rPr lang="tr-TR" sz="2000" b="1" dirty="0">
                <a:solidFill>
                  <a:srgbClr val="063294"/>
                </a:solidFill>
                <a:latin typeface="Times New Roman" panose="02020603050405020304" pitchFamily="18" charset="0"/>
              </a:rPr>
              <a:t>223,82</a:t>
            </a:r>
            <a:endParaRPr lang="tr-TR" sz="2000" dirty="0"/>
          </a:p>
          <a:p>
            <a:pPr algn="just"/>
            <a:endParaRPr lang="tr-TR" sz="1700" dirty="0"/>
          </a:p>
          <a:p>
            <a:pPr algn="just"/>
            <a:endParaRPr lang="tr-TR" dirty="0"/>
          </a:p>
        </p:txBody>
      </p:sp>
    </p:spTree>
    <p:extLst>
      <p:ext uri="{BB962C8B-B14F-4D97-AF65-F5344CB8AC3E}">
        <p14:creationId xmlns:p14="http://schemas.microsoft.com/office/powerpoint/2010/main" val="2750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63872"/>
          </a:xfrm>
        </p:spPr>
        <p:txBody>
          <a:bodyPr>
            <a:noAutofit/>
          </a:bodyPr>
          <a:lstStyle/>
          <a:p>
            <a:r>
              <a:rPr lang="tr-TR" dirty="0" smtClean="0"/>
              <a:t>Kamuda İstihdam Şekilleri </a:t>
            </a:r>
            <a:br>
              <a:rPr lang="tr-TR" dirty="0" smtClean="0"/>
            </a:br>
            <a:endParaRPr lang="tr-TR" dirty="0"/>
          </a:p>
        </p:txBody>
      </p:sp>
      <p:sp>
        <p:nvSpPr>
          <p:cNvPr id="3" name="İçerik Yer Tutucusu 2"/>
          <p:cNvSpPr>
            <a:spLocks noGrp="1"/>
          </p:cNvSpPr>
          <p:nvPr>
            <p:ph idx="1"/>
          </p:nvPr>
        </p:nvSpPr>
        <p:spPr>
          <a:xfrm>
            <a:off x="838200" y="1379095"/>
            <a:ext cx="10515600" cy="4797868"/>
          </a:xfrm>
        </p:spPr>
        <p:txBody>
          <a:bodyPr>
            <a:normAutofit fontScale="25000" lnSpcReduction="20000"/>
          </a:bodyPr>
          <a:lstStyle/>
          <a:p>
            <a:pPr algn="just">
              <a:buNone/>
            </a:pPr>
            <a:endParaRPr lang="tr-TR" altLang="tr-TR" sz="2600" baseline="6000" dirty="0" smtClean="0"/>
          </a:p>
          <a:p>
            <a:pPr marL="0" indent="0">
              <a:buNone/>
            </a:pPr>
            <a:r>
              <a:rPr lang="tr-TR" sz="9600" dirty="0" smtClean="0"/>
              <a:t>Kamu kurum ve kuruluşlarında</a:t>
            </a:r>
          </a:p>
          <a:p>
            <a:r>
              <a:rPr lang="tr-TR" sz="9600" dirty="0" smtClean="0"/>
              <a:t>Memurlar </a:t>
            </a:r>
            <a:endParaRPr lang="tr-TR" sz="9600" dirty="0"/>
          </a:p>
          <a:p>
            <a:pPr marL="0" indent="0">
              <a:buNone/>
            </a:pPr>
            <a:r>
              <a:rPr lang="tr-TR" sz="9600" dirty="0" smtClean="0"/>
              <a:t>   Diğer </a:t>
            </a:r>
            <a:r>
              <a:rPr lang="tr-TR" sz="9600" dirty="0"/>
              <a:t>Kamu Görevlileri </a:t>
            </a:r>
          </a:p>
          <a:p>
            <a:pPr marL="0" indent="0">
              <a:buNone/>
            </a:pPr>
            <a:r>
              <a:rPr lang="tr-TR" sz="9600" dirty="0" smtClean="0"/>
              <a:t>   -Öğretim Elemanları</a:t>
            </a:r>
            <a:endParaRPr lang="tr-TR" sz="9600" dirty="0"/>
          </a:p>
          <a:p>
            <a:pPr marL="0" indent="0">
              <a:buNone/>
            </a:pPr>
            <a:r>
              <a:rPr lang="tr-TR" sz="9600" dirty="0" smtClean="0"/>
              <a:t>   </a:t>
            </a:r>
            <a:r>
              <a:rPr lang="tr-TR" sz="9600" dirty="0"/>
              <a:t>- Hakim ve Savcılar </a:t>
            </a:r>
          </a:p>
          <a:p>
            <a:pPr marL="0" indent="0">
              <a:buNone/>
            </a:pPr>
            <a:r>
              <a:rPr lang="tr-TR" sz="9600" dirty="0" smtClean="0"/>
              <a:t>   -</a:t>
            </a:r>
            <a:r>
              <a:rPr lang="tr-TR" sz="9600" i="1" dirty="0" smtClean="0"/>
              <a:t>Askeri Personel </a:t>
            </a:r>
            <a:endParaRPr lang="tr-TR" sz="9600" i="1" dirty="0"/>
          </a:p>
          <a:p>
            <a:r>
              <a:rPr lang="tr-TR" sz="9600" i="1" dirty="0" smtClean="0"/>
              <a:t>Sözleşmeli </a:t>
            </a:r>
            <a:r>
              <a:rPr lang="tr-TR" sz="9600" i="1" dirty="0"/>
              <a:t>Personel </a:t>
            </a:r>
          </a:p>
          <a:p>
            <a:r>
              <a:rPr lang="tr-TR" sz="9600" dirty="0" smtClean="0"/>
              <a:t>Geçici </a:t>
            </a:r>
            <a:r>
              <a:rPr lang="tr-TR" sz="9600" dirty="0"/>
              <a:t>Personel </a:t>
            </a:r>
          </a:p>
          <a:p>
            <a:r>
              <a:rPr lang="tr-TR" sz="9600" dirty="0" smtClean="0"/>
              <a:t>İşçiler olmak üzere </a:t>
            </a:r>
          </a:p>
          <a:p>
            <a:pPr marL="0" indent="0">
              <a:buNone/>
            </a:pPr>
            <a:r>
              <a:rPr lang="tr-TR" sz="9600" dirty="0"/>
              <a:t> </a:t>
            </a:r>
            <a:r>
              <a:rPr lang="tr-TR" sz="9600" dirty="0" smtClean="0"/>
              <a:t>değişik statülerde personel istihdam edilmektedir.</a:t>
            </a:r>
            <a:endParaRPr lang="tr-TR" sz="9600" dirty="0"/>
          </a:p>
          <a:p>
            <a:pPr algn="just">
              <a:buNone/>
            </a:pPr>
            <a:endParaRPr lang="tr-TR" altLang="tr-TR" sz="11200" baseline="6000" dirty="0" smtClean="0"/>
          </a:p>
          <a:p>
            <a:pPr algn="just">
              <a:buNone/>
            </a:pPr>
            <a:endParaRPr lang="tr-TR" altLang="tr-TR" sz="11200" baseline="6000" dirty="0"/>
          </a:p>
          <a:p>
            <a:pPr algn="just">
              <a:buNone/>
            </a:pPr>
            <a:endParaRPr lang="tr-TR" altLang="tr-TR" sz="2600" baseline="6000" dirty="0" smtClean="0"/>
          </a:p>
          <a:p>
            <a:pPr algn="just">
              <a:buNone/>
            </a:pPr>
            <a:endParaRPr lang="tr-TR" altLang="tr-TR" sz="2600" baseline="6000" dirty="0"/>
          </a:p>
          <a:p>
            <a:pPr algn="just">
              <a:buNone/>
            </a:pPr>
            <a:endParaRPr lang="tr-TR" altLang="tr-TR" sz="2600" baseline="6000" dirty="0" smtClean="0"/>
          </a:p>
          <a:p>
            <a:pPr algn="just">
              <a:buNone/>
            </a:pPr>
            <a:endParaRPr lang="tr-TR" altLang="tr-TR" sz="2600" baseline="6000" dirty="0"/>
          </a:p>
          <a:p>
            <a:pPr algn="just">
              <a:buNone/>
            </a:pPr>
            <a:endParaRPr lang="tr-TR" altLang="tr-TR" sz="2600" baseline="6000" dirty="0" smtClean="0"/>
          </a:p>
          <a:p>
            <a:pPr algn="just">
              <a:buNone/>
            </a:pPr>
            <a:endParaRPr lang="tr-TR" altLang="tr-TR" sz="2600" baseline="6000" dirty="0"/>
          </a:p>
          <a:p>
            <a:pPr algn="just">
              <a:buNone/>
            </a:pPr>
            <a:endParaRPr lang="tr-TR" altLang="tr-TR" sz="2600" baseline="6000" dirty="0" smtClean="0"/>
          </a:p>
          <a:p>
            <a:pPr algn="just">
              <a:buNone/>
            </a:pPr>
            <a:endParaRPr lang="tr-TR" altLang="tr-TR" sz="2600" baseline="6000" dirty="0"/>
          </a:p>
          <a:p>
            <a:pPr algn="just">
              <a:buNone/>
            </a:pPr>
            <a:endParaRPr lang="tr-TR" altLang="tr-TR" sz="2600" baseline="6000" dirty="0" smtClean="0"/>
          </a:p>
          <a:p>
            <a:pPr algn="just">
              <a:buNone/>
            </a:pPr>
            <a:r>
              <a:rPr lang="tr-TR" altLang="tr-TR" sz="2600" baseline="6000" dirty="0" smtClean="0"/>
              <a:t>	</a:t>
            </a:r>
          </a:p>
          <a:p>
            <a:endParaRPr lang="tr-TR" dirty="0"/>
          </a:p>
        </p:txBody>
      </p:sp>
    </p:spTree>
    <p:extLst>
      <p:ext uri="{BB962C8B-B14F-4D97-AF65-F5344CB8AC3E}">
        <p14:creationId xmlns:p14="http://schemas.microsoft.com/office/powerpoint/2010/main" val="3726019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Samsun için Geliştirme Ödeneği Oranları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91993038"/>
              </p:ext>
            </p:extLst>
          </p:nvPr>
        </p:nvGraphicFramePr>
        <p:xfrm>
          <a:off x="838200" y="1825623"/>
          <a:ext cx="10515600" cy="4035530"/>
        </p:xfrm>
        <a:graphic>
          <a:graphicData uri="http://schemas.openxmlformats.org/drawingml/2006/table">
            <a:tbl>
              <a:tblPr firstRow="1" bandRow="1">
                <a:tableStyleId>{F5AB1C69-6EDB-4FF4-983F-18BD219EF322}</a:tableStyleId>
              </a:tblPr>
              <a:tblGrid>
                <a:gridCol w="5257800"/>
                <a:gridCol w="5257800"/>
              </a:tblGrid>
              <a:tr h="807106">
                <a:tc>
                  <a:txBody>
                    <a:bodyPr/>
                    <a:lstStyle/>
                    <a:p>
                      <a:endParaRPr lang="tr-TR" dirty="0"/>
                    </a:p>
                  </a:txBody>
                  <a:tcPr/>
                </a:tc>
                <a:tc>
                  <a:txBody>
                    <a:bodyPr/>
                    <a:lstStyle/>
                    <a:p>
                      <a:r>
                        <a:rPr lang="tr-TR" sz="2800" b="0" dirty="0" smtClean="0">
                          <a:solidFill>
                            <a:schemeClr val="tx1"/>
                          </a:solidFill>
                        </a:rPr>
                        <a:t>Oran</a:t>
                      </a:r>
                      <a:endParaRPr lang="tr-TR" sz="2800" b="0" dirty="0">
                        <a:solidFill>
                          <a:schemeClr val="tx1"/>
                        </a:solidFill>
                      </a:endParaRPr>
                    </a:p>
                  </a:txBody>
                  <a:tcPr/>
                </a:tc>
              </a:tr>
              <a:tr h="807106">
                <a:tc>
                  <a:txBody>
                    <a:bodyPr/>
                    <a:lstStyle/>
                    <a:p>
                      <a:r>
                        <a:rPr lang="tr-TR" sz="1800" b="1" dirty="0" smtClean="0"/>
                        <a:t>Samsun Büyükşehir – Çarşamba – Bafra – </a:t>
                      </a:r>
                      <a:r>
                        <a:rPr lang="tr-TR" sz="1800" b="1" dirty="0" err="1" smtClean="0"/>
                        <a:t>Ondokuz</a:t>
                      </a:r>
                      <a:r>
                        <a:rPr lang="tr-TR" sz="1800" b="1" dirty="0" smtClean="0"/>
                        <a:t> Mayıs – Tekkeköy </a:t>
                      </a:r>
                      <a:endParaRPr lang="tr-TR" dirty="0"/>
                    </a:p>
                  </a:txBody>
                  <a:tcPr/>
                </a:tc>
                <a:tc>
                  <a:txBody>
                    <a:bodyPr/>
                    <a:lstStyle/>
                    <a:p>
                      <a:r>
                        <a:rPr lang="tr-TR" b="1" dirty="0" smtClean="0"/>
                        <a:t>30</a:t>
                      </a:r>
                      <a:endParaRPr lang="tr-TR" b="1" dirty="0"/>
                    </a:p>
                  </a:txBody>
                  <a:tcPr/>
                </a:tc>
              </a:tr>
              <a:tr h="807106">
                <a:tc>
                  <a:txBody>
                    <a:bodyPr/>
                    <a:lstStyle/>
                    <a:p>
                      <a:r>
                        <a:rPr lang="tr-TR" sz="1800" b="1" dirty="0" smtClean="0"/>
                        <a:t>Kavak – Terme </a:t>
                      </a:r>
                      <a:endParaRPr lang="tr-TR" dirty="0"/>
                    </a:p>
                  </a:txBody>
                  <a:tcPr/>
                </a:tc>
                <a:tc>
                  <a:txBody>
                    <a:bodyPr/>
                    <a:lstStyle/>
                    <a:p>
                      <a:r>
                        <a:rPr lang="tr-TR" b="1" dirty="0" smtClean="0"/>
                        <a:t>40</a:t>
                      </a:r>
                      <a:endParaRPr lang="tr-TR" b="1" dirty="0"/>
                    </a:p>
                  </a:txBody>
                  <a:tcPr/>
                </a:tc>
              </a:tr>
              <a:tr h="807106">
                <a:tc>
                  <a:txBody>
                    <a:bodyPr/>
                    <a:lstStyle/>
                    <a:p>
                      <a:r>
                        <a:rPr lang="tr-TR" b="1" dirty="0" smtClean="0"/>
                        <a:t>Alaçam – Havza – Ladik – Salıpazarı – Vezirköprü – Yakakent </a:t>
                      </a:r>
                      <a:endParaRPr lang="tr-TR" dirty="0"/>
                    </a:p>
                  </a:txBody>
                  <a:tcPr/>
                </a:tc>
                <a:tc>
                  <a:txBody>
                    <a:bodyPr/>
                    <a:lstStyle/>
                    <a:p>
                      <a:r>
                        <a:rPr lang="tr-TR" b="1" dirty="0" smtClean="0"/>
                        <a:t>50</a:t>
                      </a:r>
                      <a:endParaRPr lang="tr-TR" b="1" dirty="0"/>
                    </a:p>
                  </a:txBody>
                  <a:tcPr/>
                </a:tc>
              </a:tr>
              <a:tr h="807106">
                <a:tc>
                  <a:txBody>
                    <a:bodyPr/>
                    <a:lstStyle/>
                    <a:p>
                      <a:r>
                        <a:rPr lang="tr-TR" b="1" dirty="0" smtClean="0"/>
                        <a:t>Asarcık – Ayvacık </a:t>
                      </a:r>
                      <a:endParaRPr lang="tr-TR" dirty="0"/>
                    </a:p>
                  </a:txBody>
                  <a:tcPr/>
                </a:tc>
                <a:tc>
                  <a:txBody>
                    <a:bodyPr/>
                    <a:lstStyle/>
                    <a:p>
                      <a:r>
                        <a:rPr lang="tr-TR" b="1" dirty="0" smtClean="0"/>
                        <a:t>60</a:t>
                      </a:r>
                      <a:endParaRPr lang="tr-TR" b="1" dirty="0"/>
                    </a:p>
                  </a:txBody>
                  <a:tcPr/>
                </a:tc>
              </a:tr>
            </a:tbl>
          </a:graphicData>
        </a:graphic>
      </p:graphicFrame>
    </p:spTree>
    <p:extLst>
      <p:ext uri="{BB962C8B-B14F-4D97-AF65-F5344CB8AC3E}">
        <p14:creationId xmlns:p14="http://schemas.microsoft.com/office/powerpoint/2010/main" val="2230478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109271"/>
          </a:xfrm>
        </p:spPr>
        <p:txBody>
          <a:bodyPr/>
          <a:lstStyle/>
          <a:p>
            <a:r>
              <a:rPr lang="tr-TR" dirty="0" smtClean="0"/>
              <a:t>Üniversite Ödeneği</a:t>
            </a:r>
            <a:endParaRPr lang="tr-TR" dirty="0"/>
          </a:p>
        </p:txBody>
      </p:sp>
      <p:sp>
        <p:nvSpPr>
          <p:cNvPr id="3" name="İçerik Yer Tutucusu 2"/>
          <p:cNvSpPr>
            <a:spLocks noGrp="1"/>
          </p:cNvSpPr>
          <p:nvPr>
            <p:ph idx="1"/>
          </p:nvPr>
        </p:nvSpPr>
        <p:spPr>
          <a:xfrm>
            <a:off x="838200" y="1109272"/>
            <a:ext cx="10515600" cy="5486400"/>
          </a:xfrm>
        </p:spPr>
        <p:txBody>
          <a:bodyPr>
            <a:normAutofit/>
          </a:bodyPr>
          <a:lstStyle/>
          <a:p>
            <a:pPr algn="just"/>
            <a:r>
              <a:rPr lang="tr-TR" altLang="tr-TR" sz="2400" b="1" dirty="0" smtClean="0"/>
              <a:t>Üniversite </a:t>
            </a:r>
            <a:r>
              <a:rPr lang="tr-TR" altLang="tr-TR" sz="2400" b="1" dirty="0"/>
              <a:t>Ödeneği</a:t>
            </a:r>
            <a:r>
              <a:rPr lang="tr-TR" altLang="tr-TR" b="1" dirty="0">
                <a:latin typeface="Times New Roman" panose="02020603050405020304" pitchFamily="18" charset="0"/>
              </a:rPr>
              <a:t>:</a:t>
            </a:r>
            <a:r>
              <a:rPr lang="tr-TR" altLang="tr-TR" dirty="0">
                <a:latin typeface="Times New Roman" panose="02020603050405020304" pitchFamily="18" charset="0"/>
              </a:rPr>
              <a:t> </a:t>
            </a:r>
            <a:r>
              <a:rPr lang="tr-TR" altLang="tr-TR" sz="2400" dirty="0"/>
              <a:t>2914 sayılı Kanunun </a:t>
            </a:r>
            <a:r>
              <a:rPr lang="tr-TR" altLang="tr-TR" sz="2400" dirty="0" smtClean="0"/>
              <a:t>12. </a:t>
            </a:r>
            <a:r>
              <a:rPr lang="tr-TR" altLang="tr-TR" sz="2400" dirty="0"/>
              <a:t>maddesi gereğince üniversite öğretim elemanlarına, en yüksek Devlet memuru aylığının belli bir oranında verilmektedir. Sosyal güvenlik açısından 5434 sayılı Kanuna tabi olanlar için sadece damga vergisine, 5510 sayılı Kanuna tabi olanlar için ise damga vergisi ile sigorta primine tabi tutulmaktadır</a:t>
            </a:r>
            <a:r>
              <a:rPr lang="tr-TR" altLang="tr-TR" sz="2400" dirty="0" smtClean="0"/>
              <a:t>.</a:t>
            </a:r>
          </a:p>
          <a:p>
            <a:pPr marL="0" indent="0" algn="just">
              <a:buNone/>
            </a:pPr>
            <a:r>
              <a:rPr lang="tr-TR" altLang="tr-TR" sz="2400" dirty="0" smtClean="0"/>
              <a:t> </a:t>
            </a:r>
            <a:endParaRPr lang="tr-TR" sz="2400" b="1" dirty="0" smtClean="0">
              <a:solidFill>
                <a:srgbClr val="604A7B"/>
              </a:solidFill>
              <a:latin typeface="Calibri" panose="020F0502020204030204" pitchFamily="34" charset="0"/>
            </a:endParaRPr>
          </a:p>
          <a:p>
            <a:pPr algn="just"/>
            <a:r>
              <a:rPr lang="tr-TR" altLang="tr-TR" sz="2000" b="1" dirty="0" smtClean="0">
                <a:solidFill>
                  <a:srgbClr val="063294"/>
                </a:solidFill>
                <a:latin typeface="Times New Roman" panose="02020603050405020304" pitchFamily="18" charset="0"/>
              </a:rPr>
              <a:t>  Üniversite </a:t>
            </a:r>
            <a:r>
              <a:rPr lang="tr-TR" altLang="tr-TR" sz="2000" b="1" dirty="0">
                <a:solidFill>
                  <a:srgbClr val="063294"/>
                </a:solidFill>
                <a:latin typeface="Times New Roman" panose="02020603050405020304" pitchFamily="18" charset="0"/>
              </a:rPr>
              <a:t>Ödeneği = En Yüksek Devlet Memuru Aylığı X Üniversite Ödeneği </a:t>
            </a:r>
            <a:r>
              <a:rPr lang="tr-TR" altLang="tr-TR" sz="2000" b="1" dirty="0" smtClean="0">
                <a:solidFill>
                  <a:srgbClr val="063294"/>
                </a:solidFill>
                <a:latin typeface="Times New Roman" panose="02020603050405020304" pitchFamily="18" charset="0"/>
              </a:rPr>
              <a:t>Oranı</a:t>
            </a:r>
          </a:p>
          <a:p>
            <a:pPr marL="0" indent="0" algn="just">
              <a:buNone/>
            </a:pPr>
            <a:r>
              <a:rPr lang="tr-TR" altLang="tr-TR" sz="2400" b="1" dirty="0" smtClean="0">
                <a:solidFill>
                  <a:srgbClr val="063294"/>
                </a:solidFill>
                <a:latin typeface="Times New Roman" panose="02020603050405020304" pitchFamily="18" charset="0"/>
              </a:rPr>
              <a:t>     </a:t>
            </a:r>
            <a:r>
              <a:rPr lang="tr-TR" altLang="tr-TR" sz="2000" b="1" dirty="0" smtClean="0">
                <a:solidFill>
                  <a:srgbClr val="063294"/>
                </a:solidFill>
                <a:latin typeface="Times New Roman" panose="02020603050405020304" pitchFamily="18" charset="0"/>
              </a:rPr>
              <a:t>Örnek 2.Derece Okutman Üniversite Ödeneği = (1500 + 8000) x 0,088817 x %117 </a:t>
            </a:r>
          </a:p>
          <a:p>
            <a:pPr marL="0" indent="0" algn="just">
              <a:buNone/>
            </a:pPr>
            <a:r>
              <a:rPr lang="tr-TR" altLang="tr-TR" sz="2000" b="1" dirty="0">
                <a:solidFill>
                  <a:srgbClr val="063294"/>
                </a:solidFill>
                <a:latin typeface="Times New Roman" panose="02020603050405020304" pitchFamily="18" charset="0"/>
              </a:rPr>
              <a:t> </a:t>
            </a:r>
            <a:r>
              <a:rPr lang="tr-TR" altLang="tr-TR" sz="2000" b="1" dirty="0" smtClean="0">
                <a:solidFill>
                  <a:srgbClr val="063294"/>
                </a:solidFill>
                <a:latin typeface="Times New Roman" panose="02020603050405020304" pitchFamily="18" charset="0"/>
              </a:rPr>
              <a:t>                                                                                    = 987,20</a:t>
            </a:r>
            <a:endParaRPr lang="tr-TR" altLang="tr-TR" sz="2000" dirty="0" smtClean="0"/>
          </a:p>
          <a:p>
            <a:pPr marL="0" algn="just" fontAlgn="t">
              <a:spcBef>
                <a:spcPts val="0"/>
              </a:spcBef>
            </a:pPr>
            <a:endParaRPr lang="tr-TR" sz="2000" b="1" dirty="0" smtClean="0">
              <a:solidFill>
                <a:srgbClr val="604A7B"/>
              </a:solidFill>
              <a:latin typeface="Calibri" panose="020F0502020204030204" pitchFamily="34" charset="0"/>
            </a:endParaRPr>
          </a:p>
          <a:p>
            <a:pPr marL="0" indent="0">
              <a:buNone/>
            </a:pPr>
            <a:endParaRPr lang="tr-TR" dirty="0"/>
          </a:p>
        </p:txBody>
      </p:sp>
    </p:spTree>
    <p:extLst>
      <p:ext uri="{BB962C8B-B14F-4D97-AF65-F5344CB8AC3E}">
        <p14:creationId xmlns:p14="http://schemas.microsoft.com/office/powerpoint/2010/main" val="899043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04108"/>
          </a:xfrm>
        </p:spPr>
        <p:txBody>
          <a:bodyPr/>
          <a:lstStyle/>
          <a:p>
            <a:r>
              <a:rPr lang="tr-TR" dirty="0" smtClean="0"/>
              <a:t>Üniversite Ödeneği Oranları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04000477"/>
              </p:ext>
            </p:extLst>
          </p:nvPr>
        </p:nvGraphicFramePr>
        <p:xfrm>
          <a:off x="838200" y="1034324"/>
          <a:ext cx="10515600" cy="5651285"/>
        </p:xfrm>
        <a:graphic>
          <a:graphicData uri="http://schemas.openxmlformats.org/drawingml/2006/table">
            <a:tbl>
              <a:tblPr firstRow="1" bandRow="1">
                <a:tableStyleId>{F5AB1C69-6EDB-4FF4-983F-18BD219EF322}</a:tableStyleId>
              </a:tblPr>
              <a:tblGrid>
                <a:gridCol w="5257800"/>
                <a:gridCol w="5257800"/>
              </a:tblGrid>
              <a:tr h="433011">
                <a:tc>
                  <a:txBody>
                    <a:bodyPr/>
                    <a:lstStyle/>
                    <a:p>
                      <a:pPr algn="ctr"/>
                      <a:r>
                        <a:rPr lang="tr-TR" sz="2000" b="1" dirty="0" smtClean="0">
                          <a:solidFill>
                            <a:schemeClr val="tx1"/>
                          </a:solidFill>
                          <a:latin typeface="Times New Roman" pitchFamily="18" charset="0"/>
                          <a:cs typeface="Times New Roman" pitchFamily="18" charset="0"/>
                        </a:rPr>
                        <a:t>ÜNVAN</a:t>
                      </a:r>
                      <a:endParaRPr lang="tr-TR" sz="2000" b="1" dirty="0">
                        <a:solidFill>
                          <a:schemeClr val="tx1"/>
                        </a:solidFill>
                        <a:latin typeface="Times New Roman" pitchFamily="18" charset="0"/>
                        <a:cs typeface="Times New Roman" pitchFamily="18" charset="0"/>
                      </a:endParaRPr>
                    </a:p>
                  </a:txBody>
                  <a:tcPr marL="91439" marR="91439" marT="45709" marB="45709" anchor="ctr"/>
                </a:tc>
                <a:tc>
                  <a:txBody>
                    <a:bodyPr/>
                    <a:lstStyle/>
                    <a:p>
                      <a:pPr algn="ctr"/>
                      <a:r>
                        <a:rPr lang="tr-TR" sz="2000" b="1" dirty="0" smtClean="0">
                          <a:solidFill>
                            <a:schemeClr val="tx1"/>
                          </a:solidFill>
                          <a:latin typeface="Times New Roman" pitchFamily="18" charset="0"/>
                          <a:cs typeface="Times New Roman" pitchFamily="18" charset="0"/>
                        </a:rPr>
                        <a:t>ORAN</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1321175">
                <a:tc>
                  <a:txBody>
                    <a:bodyPr/>
                    <a:lstStyle/>
                    <a:p>
                      <a:pPr algn="just"/>
                      <a:r>
                        <a:rPr lang="tr-TR" sz="2000" b="1" kern="1200" baseline="0" dirty="0" smtClean="0">
                          <a:solidFill>
                            <a:schemeClr val="tx1"/>
                          </a:solidFill>
                          <a:latin typeface="Times New Roman" pitchFamily="18" charset="0"/>
                          <a:ea typeface="+mn-ea"/>
                          <a:cs typeface="Times New Roman" pitchFamily="18" charset="0"/>
                        </a:rPr>
                        <a:t>1.Profesörlerden Rektör, Rektör Yardımcısı, Dekan, Dekan Yardımcısı,Yüksekokul Müdürü olanlar ile Profesörlük kadrosunda 3 yılını tamamlamış olanlar</a:t>
                      </a:r>
                      <a:endParaRPr lang="tr-TR" sz="2000" b="1" dirty="0">
                        <a:solidFill>
                          <a:schemeClr val="tx1"/>
                        </a:solidFill>
                        <a:latin typeface="Times New Roman" pitchFamily="18" charset="0"/>
                        <a:cs typeface="Times New Roman" pitchFamily="18" charset="0"/>
                      </a:endParaRPr>
                    </a:p>
                  </a:txBody>
                  <a:tcPr marL="91439" marR="91439" marT="45709" marB="45709"/>
                </a:tc>
                <a:tc>
                  <a:txBody>
                    <a:bodyPr/>
                    <a:lstStyle/>
                    <a:p>
                      <a:pPr algn="ctr"/>
                      <a:r>
                        <a:rPr lang="tr-TR" sz="2000" b="1" dirty="0" smtClean="0">
                          <a:solidFill>
                            <a:schemeClr val="tx1"/>
                          </a:solidFill>
                          <a:latin typeface="Times New Roman" pitchFamily="18" charset="0"/>
                          <a:cs typeface="Times New Roman" pitchFamily="18" charset="0"/>
                        </a:rPr>
                        <a:t>%245</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pPr marL="0" algn="l" defTabSz="914400" rtl="0" eaLnBrk="1" latinLnBrk="0" hangingPunct="1"/>
                      <a:r>
                        <a:rPr lang="tr-TR" sz="2000" b="1" kern="1200" dirty="0" smtClean="0">
                          <a:solidFill>
                            <a:schemeClr val="tx1"/>
                          </a:solidFill>
                          <a:latin typeface="Times New Roman" pitchFamily="18" charset="0"/>
                          <a:ea typeface="+mn-ea"/>
                          <a:cs typeface="Times New Roman" pitchFamily="18" charset="0"/>
                        </a:rPr>
                        <a:t>2.Diğer profesör kadrosunda Bulunanlar</a:t>
                      </a:r>
                      <a:endParaRPr lang="tr-TR" sz="2000" b="1" kern="1200" dirty="0">
                        <a:solidFill>
                          <a:schemeClr val="tx1"/>
                        </a:solidFill>
                        <a:latin typeface="Times New Roman" pitchFamily="18" charset="0"/>
                        <a:ea typeface="+mn-ea"/>
                        <a:cs typeface="Times New Roman" pitchFamily="18" charset="0"/>
                      </a:endParaRPr>
                    </a:p>
                  </a:txBody>
                  <a:tcPr marL="91439" marR="91439" marT="45709" marB="45709"/>
                </a:tc>
                <a:tc>
                  <a:txBody>
                    <a:bodyPr/>
                    <a:lstStyle/>
                    <a:p>
                      <a:pPr algn="ctr"/>
                      <a:r>
                        <a:rPr lang="tr-TR" sz="2000" b="1" dirty="0" smtClean="0">
                          <a:solidFill>
                            <a:schemeClr val="tx1"/>
                          </a:solidFill>
                          <a:latin typeface="Times New Roman" pitchFamily="18" charset="0"/>
                          <a:cs typeface="Times New Roman" pitchFamily="18" charset="0"/>
                        </a:rPr>
                        <a:t>%215</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r>
                        <a:rPr lang="tr-TR" sz="2000" b="1" kern="1200" baseline="0" dirty="0" smtClean="0">
                          <a:solidFill>
                            <a:schemeClr val="tx1"/>
                          </a:solidFill>
                          <a:latin typeface="Times New Roman" pitchFamily="18" charset="0"/>
                          <a:ea typeface="+mn-ea"/>
                          <a:cs typeface="Times New Roman" pitchFamily="18" charset="0"/>
                        </a:rPr>
                        <a:t>3-Doçent kadrosunda bulunanlar</a:t>
                      </a:r>
                      <a:endParaRPr lang="tr-TR" sz="2000" b="1" dirty="0">
                        <a:solidFill>
                          <a:schemeClr val="tx1"/>
                        </a:solidFill>
                        <a:latin typeface="Times New Roman" pitchFamily="18" charset="0"/>
                        <a:cs typeface="Times New Roman" pitchFamily="18" charset="0"/>
                      </a:endParaRPr>
                    </a:p>
                  </a:txBody>
                  <a:tcPr marL="91439" marR="91439" marT="45709" marB="45709"/>
                </a:tc>
                <a:tc>
                  <a:txBody>
                    <a:bodyPr/>
                    <a:lstStyle/>
                    <a:p>
                      <a:pPr algn="ctr"/>
                      <a:r>
                        <a:rPr lang="tr-TR" sz="2000" b="1" dirty="0" smtClean="0">
                          <a:solidFill>
                            <a:schemeClr val="tx1"/>
                          </a:solidFill>
                          <a:latin typeface="Times New Roman" pitchFamily="18" charset="0"/>
                          <a:cs typeface="Times New Roman" pitchFamily="18" charset="0"/>
                        </a:rPr>
                        <a:t>%175</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r>
                        <a:rPr lang="tr-TR" sz="2000" b="1" kern="1200" baseline="0" dirty="0" smtClean="0">
                          <a:solidFill>
                            <a:schemeClr val="tx1"/>
                          </a:solidFill>
                          <a:latin typeface="Times New Roman" pitchFamily="18" charset="0"/>
                          <a:ea typeface="+mn-ea"/>
                          <a:cs typeface="Times New Roman" pitchFamily="18" charset="0"/>
                        </a:rPr>
                        <a:t>4-Yrd.Doçent Kadrosunda bulunanlar</a:t>
                      </a:r>
                      <a:endParaRPr lang="tr-TR" sz="2000" b="1" dirty="0">
                        <a:solidFill>
                          <a:schemeClr val="tx1"/>
                        </a:solidFill>
                        <a:latin typeface="Times New Roman" pitchFamily="18" charset="0"/>
                        <a:cs typeface="Times New Roman" pitchFamily="18" charset="0"/>
                      </a:endParaRPr>
                    </a:p>
                  </a:txBody>
                  <a:tcPr marL="91439" marR="91439" marT="45709" marB="45709"/>
                </a:tc>
                <a:tc>
                  <a:txBody>
                    <a:bodyPr/>
                    <a:lstStyle/>
                    <a:p>
                      <a:pPr algn="ctr"/>
                      <a:r>
                        <a:rPr lang="tr-TR" sz="2000" b="1" dirty="0" smtClean="0">
                          <a:solidFill>
                            <a:schemeClr val="tx1"/>
                          </a:solidFill>
                          <a:latin typeface="Times New Roman" pitchFamily="18" charset="0"/>
                          <a:cs typeface="Times New Roman" pitchFamily="18" charset="0"/>
                        </a:rPr>
                        <a:t>%165</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pPr algn="ctr"/>
                      <a:r>
                        <a:rPr lang="tr-TR" sz="2000" b="1" dirty="0" smtClean="0">
                          <a:solidFill>
                            <a:schemeClr val="tx1"/>
                          </a:solidFill>
                          <a:latin typeface="Times New Roman" pitchFamily="18" charset="0"/>
                          <a:cs typeface="Times New Roman" pitchFamily="18" charset="0"/>
                        </a:rPr>
                        <a:t>Diğer Öğretim Elemanları</a:t>
                      </a:r>
                      <a:endParaRPr lang="tr-TR" sz="2000" b="1" dirty="0">
                        <a:solidFill>
                          <a:schemeClr val="tx1"/>
                        </a:solidFill>
                        <a:latin typeface="Times New Roman" pitchFamily="18" charset="0"/>
                        <a:cs typeface="Times New Roman" pitchFamily="18" charset="0"/>
                      </a:endParaRPr>
                    </a:p>
                  </a:txBody>
                  <a:tcPr marL="91439" marR="91439" marT="45709" marB="45709" anchor="ctr"/>
                </a:tc>
                <a:tc>
                  <a:txBody>
                    <a:bodyPr/>
                    <a:lstStyle/>
                    <a:p>
                      <a:pPr algn="ctr"/>
                      <a:r>
                        <a:rPr lang="tr-TR" sz="2000" b="1" dirty="0" smtClean="0">
                          <a:solidFill>
                            <a:schemeClr val="tx1"/>
                          </a:solidFill>
                          <a:latin typeface="Times New Roman" pitchFamily="18" charset="0"/>
                          <a:cs typeface="Times New Roman" pitchFamily="18" charset="0"/>
                        </a:rPr>
                        <a:t>ORAN</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r>
                        <a:rPr lang="tr-TR" sz="2000" b="1" kern="1200" baseline="0" dirty="0" smtClean="0">
                          <a:solidFill>
                            <a:schemeClr val="tx1"/>
                          </a:solidFill>
                          <a:latin typeface="Times New Roman" pitchFamily="18" charset="0"/>
                          <a:ea typeface="+mn-ea"/>
                          <a:cs typeface="Times New Roman" pitchFamily="18" charset="0"/>
                        </a:rPr>
                        <a:t>1. Dereceden aylık alanlarda</a:t>
                      </a:r>
                      <a:endParaRPr lang="tr-TR" sz="2000" b="1" dirty="0">
                        <a:solidFill>
                          <a:schemeClr val="tx1"/>
                        </a:solidFill>
                        <a:latin typeface="Times New Roman" pitchFamily="18" charset="0"/>
                        <a:cs typeface="Times New Roman" pitchFamily="18" charset="0"/>
                      </a:endParaRPr>
                    </a:p>
                  </a:txBody>
                  <a:tcPr marL="91439" marR="91439" marT="45709" marB="45709" anchor="ctr"/>
                </a:tc>
                <a:tc>
                  <a:txBody>
                    <a:bodyPr/>
                    <a:lstStyle/>
                    <a:p>
                      <a:pPr algn="ctr"/>
                      <a:r>
                        <a:rPr lang="tr-TR" sz="2000" b="1" dirty="0" smtClean="0">
                          <a:solidFill>
                            <a:schemeClr val="tx1"/>
                          </a:solidFill>
                          <a:latin typeface="Times New Roman" pitchFamily="18" charset="0"/>
                          <a:cs typeface="Times New Roman" pitchFamily="18" charset="0"/>
                        </a:rPr>
                        <a:t>%130</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r>
                        <a:rPr lang="tr-TR" sz="2000" b="1" kern="1200" baseline="0" dirty="0" smtClean="0">
                          <a:solidFill>
                            <a:schemeClr val="tx1"/>
                          </a:solidFill>
                          <a:latin typeface="Times New Roman" pitchFamily="18" charset="0"/>
                          <a:ea typeface="+mn-ea"/>
                          <a:cs typeface="Times New Roman" pitchFamily="18" charset="0"/>
                        </a:rPr>
                        <a:t>2. Dereceden aylık alanlarda</a:t>
                      </a:r>
                      <a:endParaRPr lang="tr-TR" sz="2000" b="1" dirty="0">
                        <a:solidFill>
                          <a:schemeClr val="tx1"/>
                        </a:solidFill>
                        <a:latin typeface="Times New Roman" pitchFamily="18" charset="0"/>
                        <a:cs typeface="Times New Roman" pitchFamily="18" charset="0"/>
                      </a:endParaRPr>
                    </a:p>
                  </a:txBody>
                  <a:tcPr marL="91439" marR="91439" marT="45709" marB="45709" anchor="ctr"/>
                </a:tc>
                <a:tc>
                  <a:txBody>
                    <a:bodyPr/>
                    <a:lstStyle/>
                    <a:p>
                      <a:pPr algn="ctr"/>
                      <a:r>
                        <a:rPr lang="tr-TR" sz="2000" b="1" dirty="0" smtClean="0">
                          <a:solidFill>
                            <a:schemeClr val="tx1"/>
                          </a:solidFill>
                          <a:latin typeface="Times New Roman" pitchFamily="18" charset="0"/>
                          <a:cs typeface="Times New Roman" pitchFamily="18" charset="0"/>
                        </a:rPr>
                        <a:t>%117</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r>
                        <a:rPr lang="tr-TR" sz="2000" b="1" kern="1200" baseline="0" dirty="0" smtClean="0">
                          <a:solidFill>
                            <a:schemeClr val="tx1"/>
                          </a:solidFill>
                          <a:latin typeface="Times New Roman" pitchFamily="18" charset="0"/>
                          <a:ea typeface="+mn-ea"/>
                          <a:cs typeface="Times New Roman" pitchFamily="18" charset="0"/>
                        </a:rPr>
                        <a:t>3. Dereceden aylık alanlarda</a:t>
                      </a:r>
                      <a:endParaRPr lang="tr-TR" sz="2000" b="1" dirty="0">
                        <a:solidFill>
                          <a:schemeClr val="tx1"/>
                        </a:solidFill>
                        <a:latin typeface="Times New Roman" pitchFamily="18" charset="0"/>
                        <a:cs typeface="Times New Roman" pitchFamily="18" charset="0"/>
                      </a:endParaRPr>
                    </a:p>
                  </a:txBody>
                  <a:tcPr marL="91439" marR="91439" marT="45709" marB="45709" anchor="ctr"/>
                </a:tc>
                <a:tc>
                  <a:txBody>
                    <a:bodyPr/>
                    <a:lstStyle/>
                    <a:p>
                      <a:pPr algn="ctr"/>
                      <a:r>
                        <a:rPr lang="tr-TR" sz="2000" b="1" dirty="0" smtClean="0">
                          <a:solidFill>
                            <a:schemeClr val="tx1"/>
                          </a:solidFill>
                          <a:latin typeface="Times New Roman" pitchFamily="18" charset="0"/>
                          <a:cs typeface="Times New Roman" pitchFamily="18" charset="0"/>
                        </a:rPr>
                        <a:t>%110</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r>
                        <a:rPr lang="tr-TR" sz="2000" b="1" kern="1200" baseline="0" dirty="0" smtClean="0">
                          <a:solidFill>
                            <a:schemeClr val="tx1"/>
                          </a:solidFill>
                          <a:latin typeface="Times New Roman" pitchFamily="18" charset="0"/>
                          <a:ea typeface="+mn-ea"/>
                          <a:cs typeface="Times New Roman" pitchFamily="18" charset="0"/>
                        </a:rPr>
                        <a:t>4-5. Dereceden aylık alanlarda</a:t>
                      </a:r>
                      <a:endParaRPr lang="tr-TR" sz="2000" b="1" dirty="0">
                        <a:solidFill>
                          <a:schemeClr val="tx1"/>
                        </a:solidFill>
                        <a:latin typeface="Times New Roman" pitchFamily="18" charset="0"/>
                        <a:cs typeface="Times New Roman" pitchFamily="18" charset="0"/>
                      </a:endParaRPr>
                    </a:p>
                  </a:txBody>
                  <a:tcPr marL="91439" marR="91439" marT="45709" marB="45709" anchor="ctr"/>
                </a:tc>
                <a:tc>
                  <a:txBody>
                    <a:bodyPr/>
                    <a:lstStyle/>
                    <a:p>
                      <a:pPr algn="ctr"/>
                      <a:r>
                        <a:rPr lang="tr-TR" sz="2000" b="1" dirty="0" smtClean="0">
                          <a:solidFill>
                            <a:schemeClr val="tx1"/>
                          </a:solidFill>
                          <a:latin typeface="Times New Roman" pitchFamily="18" charset="0"/>
                          <a:cs typeface="Times New Roman" pitchFamily="18" charset="0"/>
                        </a:rPr>
                        <a:t>%104</a:t>
                      </a:r>
                      <a:endParaRPr lang="tr-TR" sz="2000" b="1" dirty="0">
                        <a:solidFill>
                          <a:schemeClr val="tx1"/>
                        </a:solidFill>
                        <a:latin typeface="Times New Roman" pitchFamily="18" charset="0"/>
                        <a:cs typeface="Times New Roman" pitchFamily="18" charset="0"/>
                      </a:endParaRPr>
                    </a:p>
                  </a:txBody>
                  <a:tcPr marL="91439" marR="91439" marT="45709" marB="45709" anchor="ctr"/>
                </a:tc>
              </a:tr>
              <a:tr h="433011">
                <a:tc>
                  <a:txBody>
                    <a:bodyPr/>
                    <a:lstStyle/>
                    <a:p>
                      <a:r>
                        <a:rPr lang="tr-TR" sz="2000" b="1" kern="1200" baseline="0" dirty="0" smtClean="0">
                          <a:solidFill>
                            <a:schemeClr val="tx1"/>
                          </a:solidFill>
                          <a:latin typeface="Times New Roman" pitchFamily="18" charset="0"/>
                          <a:ea typeface="+mn-ea"/>
                          <a:cs typeface="Times New Roman" pitchFamily="18" charset="0"/>
                        </a:rPr>
                        <a:t>Diğer Derecelerden Aylık Alanlar</a:t>
                      </a:r>
                      <a:endParaRPr lang="tr-TR" sz="2000" b="1" dirty="0">
                        <a:solidFill>
                          <a:schemeClr val="tx1"/>
                        </a:solidFill>
                        <a:latin typeface="Times New Roman" pitchFamily="18" charset="0"/>
                        <a:cs typeface="Times New Roman" pitchFamily="18" charset="0"/>
                      </a:endParaRPr>
                    </a:p>
                  </a:txBody>
                  <a:tcPr marL="91439" marR="91439" marT="45709" marB="45709" anchor="ctr"/>
                </a:tc>
                <a:tc>
                  <a:txBody>
                    <a:bodyPr/>
                    <a:lstStyle/>
                    <a:p>
                      <a:pPr algn="ctr"/>
                      <a:r>
                        <a:rPr lang="tr-TR" sz="2000" b="1" dirty="0" smtClean="0">
                          <a:solidFill>
                            <a:schemeClr val="tx1"/>
                          </a:solidFill>
                          <a:latin typeface="Times New Roman" pitchFamily="18" charset="0"/>
                          <a:cs typeface="Times New Roman" pitchFamily="18" charset="0"/>
                        </a:rPr>
                        <a:t>%98</a:t>
                      </a:r>
                      <a:endParaRPr lang="tr-TR" sz="2000" b="1" dirty="0">
                        <a:solidFill>
                          <a:schemeClr val="tx1"/>
                        </a:solidFill>
                        <a:latin typeface="Times New Roman" pitchFamily="18" charset="0"/>
                        <a:cs typeface="Times New Roman" pitchFamily="18" charset="0"/>
                      </a:endParaRPr>
                    </a:p>
                  </a:txBody>
                  <a:tcPr marL="91439" marR="91439" marT="45709" marB="45709" anchor="ctr"/>
                </a:tc>
              </a:tr>
            </a:tbl>
          </a:graphicData>
        </a:graphic>
      </p:graphicFrame>
    </p:spTree>
    <p:extLst>
      <p:ext uri="{BB962C8B-B14F-4D97-AF65-F5344CB8AC3E}">
        <p14:creationId xmlns:p14="http://schemas.microsoft.com/office/powerpoint/2010/main" val="2698699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Öğretim Ödeneği</a:t>
            </a:r>
            <a:endParaRPr lang="tr-TR" dirty="0"/>
          </a:p>
        </p:txBody>
      </p:sp>
      <p:sp>
        <p:nvSpPr>
          <p:cNvPr id="3" name="İçerik Yer Tutucusu 2"/>
          <p:cNvSpPr>
            <a:spLocks noGrp="1"/>
          </p:cNvSpPr>
          <p:nvPr>
            <p:ph idx="1"/>
          </p:nvPr>
        </p:nvSpPr>
        <p:spPr/>
        <p:txBody>
          <a:bodyPr>
            <a:normAutofit/>
          </a:bodyPr>
          <a:lstStyle/>
          <a:p>
            <a:pPr algn="just"/>
            <a:r>
              <a:rPr lang="tr-TR" sz="2400" dirty="0" smtClean="0"/>
              <a:t>Eğitim Öğretim Ödeneği : 2914  </a:t>
            </a:r>
            <a:r>
              <a:rPr lang="tr-TR" sz="2400" dirty="0"/>
              <a:t>sayılı  </a:t>
            </a:r>
            <a:r>
              <a:rPr lang="tr-TR" sz="2400" dirty="0" smtClean="0"/>
              <a:t>Kanun </a:t>
            </a:r>
            <a:r>
              <a:rPr lang="tr-TR" sz="2400" dirty="0"/>
              <a:t>Ek-1 maddesi hükümleri uyarınca</a:t>
            </a:r>
            <a:r>
              <a:rPr lang="tr-TR" sz="2400" dirty="0" smtClean="0"/>
              <a:t>; </a:t>
            </a:r>
            <a:r>
              <a:rPr lang="tr-TR" sz="2400" dirty="0"/>
              <a:t>2547 sayılı Kanunun </a:t>
            </a:r>
            <a:r>
              <a:rPr lang="tr-TR" sz="2400" dirty="0" smtClean="0"/>
              <a:t>33. </a:t>
            </a:r>
            <a:r>
              <a:rPr lang="tr-TR" sz="2400" dirty="0"/>
              <a:t>ve </a:t>
            </a:r>
            <a:r>
              <a:rPr lang="tr-TR" sz="2400" dirty="0" smtClean="0"/>
              <a:t>39. </a:t>
            </a:r>
            <a:r>
              <a:rPr lang="tr-TR" sz="2400" dirty="0"/>
              <a:t>maddesi ikinci fıkrası uyarınca yurtdışına gönderilenler </a:t>
            </a:r>
            <a:r>
              <a:rPr lang="tr-TR" sz="2400" dirty="0" smtClean="0"/>
              <a:t>ile </a:t>
            </a:r>
            <a:r>
              <a:rPr lang="tr-TR" sz="2400" dirty="0"/>
              <a:t>2547 sayılı Kanunun </a:t>
            </a:r>
            <a:r>
              <a:rPr lang="tr-TR" sz="2400" dirty="0" smtClean="0"/>
              <a:t>38. </a:t>
            </a:r>
            <a:r>
              <a:rPr lang="tr-TR" sz="2400" dirty="0"/>
              <a:t>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a:t>
            </a:r>
            <a:r>
              <a:rPr lang="tr-TR" sz="2400" dirty="0" smtClean="0"/>
              <a:t>ödenir. </a:t>
            </a:r>
            <a:r>
              <a:rPr lang="tr-TR" sz="2400" dirty="0"/>
              <a:t>D</a:t>
            </a:r>
            <a:r>
              <a:rPr lang="tr-TR" sz="2400" dirty="0" smtClean="0"/>
              <a:t>amga vergisine tabidir.</a:t>
            </a:r>
          </a:p>
          <a:p>
            <a:pPr algn="just"/>
            <a:r>
              <a:rPr lang="tr-TR" altLang="tr-TR" sz="2400" b="1" dirty="0">
                <a:solidFill>
                  <a:schemeClr val="accent1">
                    <a:lumMod val="50000"/>
                  </a:schemeClr>
                </a:solidFill>
                <a:latin typeface="Times New Roman" panose="02020603050405020304" pitchFamily="18" charset="0"/>
              </a:rPr>
              <a:t>Eğitim Öğretim Ödeneği </a:t>
            </a:r>
            <a:r>
              <a:rPr lang="tr-TR" altLang="tr-TR" sz="2400" dirty="0">
                <a:solidFill>
                  <a:schemeClr val="accent1">
                    <a:lumMod val="50000"/>
                  </a:schemeClr>
                </a:solidFill>
                <a:latin typeface="Times New Roman" panose="02020603050405020304" pitchFamily="18" charset="0"/>
              </a:rPr>
              <a:t>=</a:t>
            </a:r>
            <a:r>
              <a:rPr lang="tr-TR" altLang="tr-TR" sz="2400" b="1" dirty="0">
                <a:solidFill>
                  <a:schemeClr val="accent1">
                    <a:lumMod val="50000"/>
                  </a:schemeClr>
                </a:solidFill>
                <a:latin typeface="Times New Roman" panose="02020603050405020304" pitchFamily="18" charset="0"/>
              </a:rPr>
              <a:t> En Yüksek Devlet Memuru Aylığı / 12</a:t>
            </a:r>
            <a:endParaRPr lang="tr-TR" altLang="tr-TR" sz="2400" i="1" dirty="0">
              <a:solidFill>
                <a:schemeClr val="accent1">
                  <a:lumMod val="50000"/>
                </a:schemeClr>
              </a:solidFill>
              <a:latin typeface="Times New Roman" panose="02020603050405020304" pitchFamily="18" charset="0"/>
            </a:endParaRPr>
          </a:p>
          <a:p>
            <a:pPr marL="0" indent="0" algn="just">
              <a:buNone/>
            </a:pPr>
            <a:r>
              <a:rPr lang="tr-TR" sz="2400" b="1" dirty="0" smtClean="0">
                <a:solidFill>
                  <a:schemeClr val="accent1">
                    <a:lumMod val="50000"/>
                  </a:schemeClr>
                </a:solidFill>
              </a:rPr>
              <a:t>                                                    =</a:t>
            </a:r>
            <a:r>
              <a:rPr lang="tr-TR" sz="2400" dirty="0" smtClean="0">
                <a:solidFill>
                  <a:schemeClr val="accent1">
                    <a:lumMod val="50000"/>
                  </a:schemeClr>
                </a:solidFill>
              </a:rPr>
              <a:t> </a:t>
            </a:r>
            <a:r>
              <a:rPr lang="tr-TR" sz="2400" b="1" dirty="0" smtClean="0">
                <a:solidFill>
                  <a:schemeClr val="accent1">
                    <a:lumMod val="50000"/>
                  </a:schemeClr>
                </a:solidFill>
              </a:rPr>
              <a:t>((1500 + 8000) x 0,088817) /12</a:t>
            </a:r>
            <a:endParaRPr lang="tr-TR" sz="2400" b="1" dirty="0">
              <a:solidFill>
                <a:schemeClr val="accent1">
                  <a:lumMod val="50000"/>
                </a:schemeClr>
              </a:solidFill>
            </a:endParaRPr>
          </a:p>
          <a:p>
            <a:pPr marL="0" indent="0">
              <a:buNone/>
            </a:pPr>
            <a:r>
              <a:rPr lang="tr-TR" sz="2400" b="1" dirty="0" smtClean="0">
                <a:solidFill>
                  <a:schemeClr val="accent1">
                    <a:lumMod val="50000"/>
                  </a:schemeClr>
                </a:solidFill>
              </a:rPr>
              <a:t>                                                    = 843,76 / 12 = 70,31</a:t>
            </a:r>
            <a:endParaRPr lang="tr-TR" sz="2400" b="1" dirty="0">
              <a:solidFill>
                <a:schemeClr val="accent1">
                  <a:lumMod val="50000"/>
                </a:schemeClr>
              </a:solidFill>
            </a:endParaRPr>
          </a:p>
        </p:txBody>
      </p:sp>
    </p:spTree>
    <p:extLst>
      <p:ext uri="{BB962C8B-B14F-4D97-AF65-F5344CB8AC3E}">
        <p14:creationId xmlns:p14="http://schemas.microsoft.com/office/powerpoint/2010/main" val="1514217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İdari Görev Ödeneği </a:t>
            </a:r>
            <a:endParaRPr lang="tr-TR" dirty="0"/>
          </a:p>
        </p:txBody>
      </p:sp>
      <p:sp>
        <p:nvSpPr>
          <p:cNvPr id="3" name="İçerik Yer Tutucusu 2"/>
          <p:cNvSpPr>
            <a:spLocks noGrp="1"/>
          </p:cNvSpPr>
          <p:nvPr>
            <p:ph idx="1"/>
          </p:nvPr>
        </p:nvSpPr>
        <p:spPr/>
        <p:txBody>
          <a:bodyPr>
            <a:normAutofit fontScale="92500" lnSpcReduction="20000"/>
          </a:bodyPr>
          <a:lstStyle/>
          <a:p>
            <a:pPr lvl="0" algn="just"/>
            <a:r>
              <a:rPr lang="tr-TR" sz="2400" b="1" dirty="0" smtClean="0"/>
              <a:t>İdari Görev Ödeneği </a:t>
            </a:r>
            <a:r>
              <a:rPr lang="tr-TR" dirty="0" smtClean="0"/>
              <a:t>: </a:t>
            </a:r>
            <a:r>
              <a:rPr lang="tr-TR" altLang="tr-TR" sz="2400" dirty="0"/>
              <a:t>2914 sayılı Kanunun 13 üncü maddesi gereği idari görev yapan akademik personele, almakta oldukları aylık (gösterge ve ek gösterge) tutarın belli bir oranında ödenmektedir. </a:t>
            </a:r>
            <a:r>
              <a:rPr lang="tr-TR" sz="2400" dirty="0">
                <a:latin typeface="Times New Roman" pitchFamily="18" charset="0"/>
                <a:cs typeface="Times New Roman" pitchFamily="18" charset="0"/>
              </a:rPr>
              <a:t>Birden fazla idari görevi bulunanlara İdari Görev Ödeneğinden en yüksek olanı </a:t>
            </a:r>
            <a:r>
              <a:rPr lang="tr-TR" sz="2400" dirty="0" smtClean="0">
                <a:latin typeface="Times New Roman" pitchFamily="18" charset="0"/>
                <a:cs typeface="Times New Roman" pitchFamily="18" charset="0"/>
              </a:rPr>
              <a:t>verilir. </a:t>
            </a:r>
            <a:r>
              <a:rPr lang="tr-TR" altLang="tr-TR" sz="2400" dirty="0" smtClean="0"/>
              <a:t>Gelir </a:t>
            </a:r>
            <a:r>
              <a:rPr lang="tr-TR" altLang="tr-TR" sz="2400" dirty="0"/>
              <a:t>ve damga vergisine tabidir</a:t>
            </a:r>
            <a:r>
              <a:rPr lang="tr-TR" altLang="tr-TR" sz="2400" dirty="0" smtClean="0"/>
              <a:t>.</a:t>
            </a:r>
          </a:p>
          <a:p>
            <a:pPr fontAlgn="b"/>
            <a:r>
              <a:rPr lang="tr-TR" sz="2400" dirty="0" smtClean="0"/>
              <a:t>Rektör                                                                                                  = 70</a:t>
            </a:r>
            <a:endParaRPr lang="tr-TR" sz="2400" dirty="0"/>
          </a:p>
          <a:p>
            <a:pPr fontAlgn="b"/>
            <a:r>
              <a:rPr lang="tr-TR" sz="2400" dirty="0" smtClean="0"/>
              <a:t>Rektör </a:t>
            </a:r>
            <a:r>
              <a:rPr lang="tr-TR" sz="2400" dirty="0"/>
              <a:t>Yardımcısı ve </a:t>
            </a:r>
            <a:r>
              <a:rPr lang="tr-TR" sz="2400" dirty="0" smtClean="0"/>
              <a:t>Dekanlara                                                       = 30</a:t>
            </a:r>
            <a:endParaRPr lang="tr-TR" sz="2400" dirty="0"/>
          </a:p>
          <a:p>
            <a:pPr fontAlgn="ctr"/>
            <a:r>
              <a:rPr lang="tr-TR" sz="2400" dirty="0" smtClean="0"/>
              <a:t>Dekan </a:t>
            </a:r>
            <a:r>
              <a:rPr lang="tr-TR" sz="2400" dirty="0"/>
              <a:t>Yardımcıları, Enstitü ve Yüksekokul Müdürleri</a:t>
            </a:r>
            <a:r>
              <a:rPr lang="tr-TR" sz="2400" dirty="0" smtClean="0"/>
              <a:t>,</a:t>
            </a:r>
          </a:p>
          <a:p>
            <a:pPr marL="0" indent="0" fontAlgn="ctr">
              <a:buNone/>
            </a:pPr>
            <a:r>
              <a:rPr lang="tr-TR" sz="2400" dirty="0" smtClean="0"/>
              <a:t>   </a:t>
            </a:r>
            <a:r>
              <a:rPr lang="tr-TR" sz="2400" dirty="0"/>
              <a:t>Konservatuar Müdürleri  İle Bölüm </a:t>
            </a:r>
            <a:r>
              <a:rPr lang="tr-TR" sz="2400" dirty="0" smtClean="0"/>
              <a:t>Başkanlarına                         =20      </a:t>
            </a:r>
          </a:p>
          <a:p>
            <a:pPr fontAlgn="ctr"/>
            <a:r>
              <a:rPr lang="tr-TR" sz="2400" dirty="0" smtClean="0"/>
              <a:t>Enstitü</a:t>
            </a:r>
            <a:r>
              <a:rPr lang="tr-TR" sz="2400" dirty="0"/>
              <a:t>, Yüksekokul ve Konservatuar </a:t>
            </a:r>
            <a:endParaRPr lang="tr-TR" sz="2400" dirty="0" smtClean="0"/>
          </a:p>
          <a:p>
            <a:pPr marL="0" indent="0" fontAlgn="ctr">
              <a:buNone/>
            </a:pPr>
            <a:r>
              <a:rPr lang="tr-TR" sz="2400" dirty="0"/>
              <a:t> </a:t>
            </a:r>
            <a:r>
              <a:rPr lang="tr-TR" sz="2400" dirty="0" smtClean="0"/>
              <a:t>   Müdür Yardımcılarına                                                                       = 15</a:t>
            </a:r>
          </a:p>
          <a:p>
            <a:pPr marL="0" lvl="1" indent="0" fontAlgn="ctr">
              <a:spcBef>
                <a:spcPts val="1000"/>
              </a:spcBef>
              <a:buNone/>
            </a:pPr>
            <a:r>
              <a:rPr lang="tr-TR" altLang="tr-TR" sz="2000" b="1" dirty="0" smtClean="0">
                <a:solidFill>
                  <a:srgbClr val="063294"/>
                </a:solidFill>
                <a:latin typeface="Times New Roman" panose="02020603050405020304" pitchFamily="18" charset="0"/>
              </a:rPr>
              <a:t>    İdari </a:t>
            </a:r>
            <a:r>
              <a:rPr lang="tr-TR" altLang="tr-TR" sz="2000" b="1" dirty="0">
                <a:solidFill>
                  <a:srgbClr val="063294"/>
                </a:solidFill>
                <a:latin typeface="Times New Roman" panose="02020603050405020304" pitchFamily="18" charset="0"/>
              </a:rPr>
              <a:t>Görev Ödeneği = </a:t>
            </a:r>
            <a:r>
              <a:rPr lang="tr-TR" altLang="tr-TR" sz="2000" b="1" dirty="0" smtClean="0">
                <a:solidFill>
                  <a:srgbClr val="063294"/>
                </a:solidFill>
                <a:latin typeface="Times New Roman" panose="02020603050405020304" pitchFamily="18" charset="0"/>
              </a:rPr>
              <a:t>Kadro Aylığı </a:t>
            </a:r>
            <a:r>
              <a:rPr lang="tr-TR" altLang="tr-TR" sz="2000" b="1" dirty="0">
                <a:solidFill>
                  <a:srgbClr val="063294"/>
                </a:solidFill>
                <a:latin typeface="Times New Roman" panose="02020603050405020304" pitchFamily="18" charset="0"/>
              </a:rPr>
              <a:t>X İdari </a:t>
            </a:r>
            <a:r>
              <a:rPr lang="tr-TR" altLang="tr-TR" sz="2000" b="1" dirty="0" smtClean="0">
                <a:solidFill>
                  <a:srgbClr val="063294"/>
                </a:solidFill>
                <a:latin typeface="Times New Roman" panose="02020603050405020304" pitchFamily="18" charset="0"/>
              </a:rPr>
              <a:t>Görev Ödeneği Oranı</a:t>
            </a:r>
          </a:p>
          <a:p>
            <a:pPr marL="0" lvl="1" indent="0" fontAlgn="ctr">
              <a:spcBef>
                <a:spcPts val="1000"/>
              </a:spcBef>
              <a:buNone/>
            </a:pPr>
            <a:r>
              <a:rPr lang="tr-TR" altLang="tr-TR" sz="2000" b="1" dirty="0">
                <a:solidFill>
                  <a:srgbClr val="063294"/>
                </a:solidFill>
                <a:latin typeface="Times New Roman" panose="02020603050405020304" pitchFamily="18" charset="0"/>
              </a:rPr>
              <a:t> </a:t>
            </a:r>
            <a:r>
              <a:rPr lang="tr-TR" altLang="tr-TR" sz="2000" b="1" dirty="0" smtClean="0">
                <a:solidFill>
                  <a:srgbClr val="063294"/>
                </a:solidFill>
                <a:latin typeface="Times New Roman" panose="02020603050405020304" pitchFamily="18" charset="0"/>
              </a:rPr>
              <a:t>   Örnek ¼ dereceli Dekan İdari Görev Ödeneği = (1500 + 6400) x 0,088817 x %30 </a:t>
            </a:r>
          </a:p>
          <a:p>
            <a:pPr marL="0" lvl="1" indent="0" fontAlgn="ctr">
              <a:spcBef>
                <a:spcPts val="1000"/>
              </a:spcBef>
              <a:buNone/>
            </a:pPr>
            <a:r>
              <a:rPr lang="tr-TR" altLang="tr-TR" sz="2000" b="1" dirty="0">
                <a:solidFill>
                  <a:srgbClr val="063294"/>
                </a:solidFill>
                <a:latin typeface="Times New Roman" panose="02020603050405020304" pitchFamily="18" charset="0"/>
              </a:rPr>
              <a:t> </a:t>
            </a:r>
            <a:r>
              <a:rPr lang="tr-TR" altLang="tr-TR" sz="2000" b="1" dirty="0" smtClean="0">
                <a:solidFill>
                  <a:srgbClr val="063294"/>
                </a:solidFill>
                <a:latin typeface="Times New Roman" panose="02020603050405020304" pitchFamily="18" charset="0"/>
              </a:rPr>
              <a:t>                                                                                  = 701,65 x %30 = 210,50 </a:t>
            </a:r>
            <a:endParaRPr lang="tr-TR" altLang="tr-TR" sz="2000" b="1" dirty="0">
              <a:solidFill>
                <a:srgbClr val="063294"/>
              </a:solidFill>
              <a:latin typeface="Times New Roman" panose="02020603050405020304" pitchFamily="18" charset="0"/>
            </a:endParaRPr>
          </a:p>
          <a:p>
            <a:pPr marL="0" indent="0" fontAlgn="ctr">
              <a:buNone/>
            </a:pPr>
            <a:endParaRPr lang="tr-TR" sz="2400" dirty="0"/>
          </a:p>
          <a:p>
            <a:pPr marL="0" indent="0" fontAlgn="ctr">
              <a:buNone/>
            </a:pPr>
            <a:endParaRPr lang="tr-TR" sz="2400" dirty="0" smtClean="0"/>
          </a:p>
          <a:p>
            <a:pPr marL="0" indent="0" fontAlgn="ctr">
              <a:buNone/>
            </a:pPr>
            <a:endParaRPr lang="tr-TR" sz="2400" dirty="0" smtClean="0"/>
          </a:p>
          <a:p>
            <a:pPr marL="0" indent="0" fontAlgn="ctr">
              <a:buNone/>
            </a:pPr>
            <a:endParaRPr lang="tr-TR" sz="2400" dirty="0"/>
          </a:p>
          <a:p>
            <a:pPr marL="0" indent="0" fontAlgn="b">
              <a:buNone/>
            </a:pPr>
            <a:endParaRPr lang="tr-TR" sz="2400" dirty="0"/>
          </a:p>
          <a:p>
            <a:pPr algn="just"/>
            <a:endParaRPr lang="tr-TR" altLang="tr-TR" sz="2400" dirty="0"/>
          </a:p>
          <a:p>
            <a:endParaRPr lang="tr-TR" dirty="0"/>
          </a:p>
        </p:txBody>
      </p:sp>
    </p:spTree>
    <p:extLst>
      <p:ext uri="{BB962C8B-B14F-4D97-AF65-F5344CB8AC3E}">
        <p14:creationId xmlns:p14="http://schemas.microsoft.com/office/powerpoint/2010/main" val="3772398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Yükseköğretim Tazminatı</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Yükseköğretim Tazminatı :</a:t>
            </a:r>
            <a:r>
              <a:rPr lang="tr-TR" b="1" dirty="0">
                <a:solidFill>
                  <a:srgbClr val="FF0000"/>
                </a:solidFill>
                <a:latin typeface="Times New Roman" panose="02020603050405020304" pitchFamily="18" charset="0"/>
              </a:rPr>
              <a:t> </a:t>
            </a:r>
            <a:r>
              <a:rPr lang="tr-TR" altLang="tr-TR" sz="2400" dirty="0" smtClean="0"/>
              <a:t>2914 </a:t>
            </a:r>
            <a:r>
              <a:rPr lang="tr-TR" altLang="tr-TR" sz="2400" dirty="0"/>
              <a:t>sayılı </a:t>
            </a:r>
            <a:r>
              <a:rPr lang="tr-TR" altLang="tr-TR" sz="2400" dirty="0" smtClean="0"/>
              <a:t>Kanunun ek 3. maddesi  gereğince </a:t>
            </a:r>
            <a:r>
              <a:rPr lang="tr-TR" altLang="tr-TR" sz="2400" dirty="0"/>
              <a:t>profesör, doçent ve yardımcı doçent kadrosunda bulunanlara en yüksek Devlet memuru aylığı brüt tutarının %100’ü; araştırma görevlisi, öğretim görevlisi, okutman, uzman, çevirici ve eğitim-öğretim planlamacısı kadrosunda bulunanlara da en yüksek Devlet memuru aylığı brüt tutarının %115’i oranında her ay ödenmektedir</a:t>
            </a:r>
            <a:r>
              <a:rPr lang="tr-TR" altLang="tr-TR" sz="2400" dirty="0" smtClean="0"/>
              <a:t>. Damga vergisine tabidir. </a:t>
            </a:r>
          </a:p>
          <a:p>
            <a:pPr marL="228600" lvl="1" algn="just">
              <a:spcBef>
                <a:spcPts val="1000"/>
              </a:spcBef>
            </a:pPr>
            <a:r>
              <a:rPr lang="tr-TR" altLang="tr-TR" sz="1900" b="1" dirty="0" smtClean="0">
                <a:solidFill>
                  <a:schemeClr val="accent1">
                    <a:lumMod val="50000"/>
                  </a:schemeClr>
                </a:solidFill>
                <a:latin typeface="Times New Roman" panose="02020603050405020304" pitchFamily="18" charset="0"/>
              </a:rPr>
              <a:t>Yükseköğretim Tazminatı = En </a:t>
            </a:r>
            <a:r>
              <a:rPr lang="tr-TR" altLang="tr-TR" sz="1900" b="1" dirty="0">
                <a:solidFill>
                  <a:schemeClr val="accent1">
                    <a:lumMod val="50000"/>
                  </a:schemeClr>
                </a:solidFill>
                <a:latin typeface="Times New Roman" panose="02020603050405020304" pitchFamily="18" charset="0"/>
              </a:rPr>
              <a:t>Yüksek Devlet Memuru Aylığı X </a:t>
            </a:r>
            <a:r>
              <a:rPr lang="tr-TR" altLang="tr-TR" sz="1900" b="1" dirty="0" smtClean="0">
                <a:solidFill>
                  <a:schemeClr val="accent1">
                    <a:lumMod val="50000"/>
                  </a:schemeClr>
                </a:solidFill>
                <a:latin typeface="Times New Roman" panose="02020603050405020304" pitchFamily="18" charset="0"/>
              </a:rPr>
              <a:t>Yükseköğretim Tazminatı Oranı</a:t>
            </a:r>
          </a:p>
          <a:p>
            <a:pPr marL="0" indent="0" algn="just">
              <a:buNone/>
            </a:pPr>
            <a:r>
              <a:rPr lang="tr-TR" altLang="tr-TR" sz="1900"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1900" b="1" dirty="0" smtClean="0">
                <a:solidFill>
                  <a:schemeClr val="accent1">
                    <a:lumMod val="50000"/>
                  </a:schemeClr>
                </a:solidFill>
                <a:latin typeface="Times New Roman" panose="02020603050405020304" pitchFamily="18" charset="0"/>
                <a:cs typeface="Times New Roman" panose="02020603050405020304" pitchFamily="18" charset="0"/>
              </a:rPr>
              <a:t>Profesör/Doçent/Yardımcı Doçent </a:t>
            </a:r>
          </a:p>
          <a:p>
            <a:pPr marL="0" indent="0" algn="just">
              <a:buNone/>
            </a:pPr>
            <a:r>
              <a:rPr lang="tr-TR" altLang="tr-TR" sz="1900" b="1" dirty="0" smtClean="0">
                <a:solidFill>
                  <a:schemeClr val="accent1">
                    <a:lumMod val="50000"/>
                  </a:schemeClr>
                </a:solidFill>
                <a:latin typeface="Times New Roman" panose="02020603050405020304" pitchFamily="18" charset="0"/>
                <a:cs typeface="Times New Roman" panose="02020603050405020304" pitchFamily="18" charset="0"/>
              </a:rPr>
              <a:t>    Yükseköğretim Tazminatı = (( 1500 + 8000 ) x 0,088817 ) x %100</a:t>
            </a:r>
          </a:p>
          <a:p>
            <a:pPr marL="0" indent="0" algn="just">
              <a:buNone/>
            </a:pPr>
            <a:r>
              <a:rPr lang="tr-TR" altLang="tr-TR" sz="1900" b="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1900" b="1" dirty="0" smtClean="0">
                <a:solidFill>
                  <a:schemeClr val="accent1">
                    <a:lumMod val="50000"/>
                  </a:schemeClr>
                </a:solidFill>
                <a:latin typeface="Times New Roman" panose="02020603050405020304" pitchFamily="18" charset="0"/>
                <a:cs typeface="Times New Roman" panose="02020603050405020304" pitchFamily="18" charset="0"/>
              </a:rPr>
              <a:t>                                                = 843,76 x %100 = 843,76 </a:t>
            </a:r>
          </a:p>
          <a:p>
            <a:pPr marL="0" indent="0" algn="just">
              <a:buNone/>
            </a:pPr>
            <a:r>
              <a:rPr lang="tr-TR" altLang="tr-TR" sz="1900" b="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1900" b="1" dirty="0" smtClean="0">
                <a:solidFill>
                  <a:schemeClr val="accent1">
                    <a:lumMod val="50000"/>
                  </a:schemeClr>
                </a:solidFill>
                <a:latin typeface="Times New Roman" panose="02020603050405020304" pitchFamily="18" charset="0"/>
                <a:cs typeface="Times New Roman" panose="02020603050405020304" pitchFamily="18" charset="0"/>
              </a:rPr>
              <a:t>   Diğer Öğretim Elemanları </a:t>
            </a:r>
          </a:p>
          <a:p>
            <a:pPr marL="0" indent="0" algn="just">
              <a:buNone/>
            </a:pPr>
            <a:r>
              <a:rPr lang="tr-TR" altLang="tr-TR" sz="1900" b="1" dirty="0" smtClean="0">
                <a:solidFill>
                  <a:schemeClr val="accent1">
                    <a:lumMod val="50000"/>
                  </a:schemeClr>
                </a:solidFill>
                <a:latin typeface="Times New Roman" panose="02020603050405020304" pitchFamily="18" charset="0"/>
                <a:cs typeface="Times New Roman" panose="02020603050405020304" pitchFamily="18" charset="0"/>
              </a:rPr>
              <a:t>    Yükseköğretim Tazminatı = 843,76 x %115 = 970,32</a:t>
            </a:r>
            <a:endParaRPr lang="tr-TR" altLang="tr-TR" sz="19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89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Yükseköğretim Tazminatı Oranları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71590688"/>
              </p:ext>
            </p:extLst>
          </p:nvPr>
        </p:nvGraphicFramePr>
        <p:xfrm>
          <a:off x="838200" y="1825627"/>
          <a:ext cx="10515600" cy="4312560"/>
        </p:xfrm>
        <a:graphic>
          <a:graphicData uri="http://schemas.openxmlformats.org/drawingml/2006/table">
            <a:tbl>
              <a:tblPr firstRow="1" bandRow="1">
                <a:tableStyleId>{F5AB1C69-6EDB-4FF4-983F-18BD219EF322}</a:tableStyleId>
              </a:tblPr>
              <a:tblGrid>
                <a:gridCol w="5257800"/>
                <a:gridCol w="5257800"/>
              </a:tblGrid>
              <a:tr h="606484">
                <a:tc>
                  <a:txBody>
                    <a:bodyPr/>
                    <a:lstStyle/>
                    <a:p>
                      <a:pPr algn="ctr"/>
                      <a:r>
                        <a:rPr lang="tr-TR" sz="1800" dirty="0" smtClean="0">
                          <a:solidFill>
                            <a:sysClr val="windowText" lastClr="000000"/>
                          </a:solidFill>
                          <a:latin typeface="Times New Roman" pitchFamily="18" charset="0"/>
                          <a:cs typeface="Times New Roman" pitchFamily="18" charset="0"/>
                        </a:rPr>
                        <a:t>ÜNVAN</a:t>
                      </a:r>
                      <a:endParaRPr lang="tr-TR" sz="1800" dirty="0">
                        <a:solidFill>
                          <a:sysClr val="windowText" lastClr="000000"/>
                        </a:solidFill>
                        <a:latin typeface="Times New Roman" pitchFamily="18" charset="0"/>
                        <a:cs typeface="Times New Roman" pitchFamily="18" charset="0"/>
                      </a:endParaRPr>
                    </a:p>
                  </a:txBody>
                  <a:tcPr marL="91439" marR="91439" marT="45715" marB="45715" anchor="ctr"/>
                </a:tc>
                <a:tc>
                  <a:txBody>
                    <a:bodyPr/>
                    <a:lstStyle/>
                    <a:p>
                      <a:pPr algn="ctr"/>
                      <a:r>
                        <a:rPr lang="tr-TR" sz="1800" dirty="0" smtClean="0">
                          <a:solidFill>
                            <a:sysClr val="windowText" lastClr="000000"/>
                          </a:solidFill>
                          <a:latin typeface="Times New Roman" pitchFamily="18" charset="0"/>
                          <a:cs typeface="Times New Roman" pitchFamily="18" charset="0"/>
                        </a:rPr>
                        <a:t>ORAN</a:t>
                      </a:r>
                      <a:endParaRPr lang="tr-TR" sz="1800" dirty="0">
                        <a:solidFill>
                          <a:sysClr val="windowText" lastClr="000000"/>
                        </a:solidFill>
                        <a:latin typeface="Times New Roman" pitchFamily="18" charset="0"/>
                        <a:cs typeface="Times New Roman" pitchFamily="18" charset="0"/>
                      </a:endParaRPr>
                    </a:p>
                  </a:txBody>
                  <a:tcPr marL="91439" marR="91439" marT="45715" marB="45715" anchor="ctr"/>
                </a:tc>
              </a:tr>
              <a:tr h="606484">
                <a:tc>
                  <a:txBody>
                    <a:bodyPr/>
                    <a:lstStyle/>
                    <a:p>
                      <a:pPr marL="0" algn="l" defTabSz="914400" rtl="0" eaLnBrk="1" latinLnBrk="0" hangingPunct="1"/>
                      <a:r>
                        <a:rPr lang="tr-TR" sz="1800" b="1" kern="1200" dirty="0" smtClean="0">
                          <a:solidFill>
                            <a:sysClr val="windowText" lastClr="000000"/>
                          </a:solidFill>
                          <a:latin typeface="Times New Roman" pitchFamily="18" charset="0"/>
                          <a:ea typeface="+mn-ea"/>
                          <a:cs typeface="Times New Roman" pitchFamily="18" charset="0"/>
                        </a:rPr>
                        <a:t>Profesör kadrosunda bulunanlar</a:t>
                      </a:r>
                      <a:endParaRPr lang="tr-TR" sz="1800" b="1" kern="1200" dirty="0">
                        <a:solidFill>
                          <a:sysClr val="windowText" lastClr="000000"/>
                        </a:solidFill>
                        <a:latin typeface="Times New Roman" pitchFamily="18" charset="0"/>
                        <a:ea typeface="+mn-ea"/>
                        <a:cs typeface="Times New Roman" pitchFamily="18" charset="0"/>
                      </a:endParaRPr>
                    </a:p>
                  </a:txBody>
                  <a:tcPr marL="91439" marR="91439" marT="45715" marB="45715"/>
                </a:tc>
                <a:tc>
                  <a:txBody>
                    <a:bodyPr/>
                    <a:lstStyle/>
                    <a:p>
                      <a:pPr algn="ctr"/>
                      <a:r>
                        <a:rPr lang="tr-TR" sz="1800" b="1" dirty="0" smtClean="0">
                          <a:solidFill>
                            <a:sysClr val="windowText" lastClr="000000"/>
                          </a:solidFill>
                          <a:latin typeface="Times New Roman" pitchFamily="18" charset="0"/>
                          <a:cs typeface="Times New Roman" pitchFamily="18" charset="0"/>
                        </a:rPr>
                        <a:t>% 100</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r>
              <a:tr h="606484">
                <a:tc>
                  <a:txBody>
                    <a:bodyPr/>
                    <a:lstStyle/>
                    <a:p>
                      <a:r>
                        <a:rPr lang="tr-TR" sz="1800" b="1" kern="1200" baseline="0" dirty="0" smtClean="0">
                          <a:solidFill>
                            <a:sysClr val="windowText" lastClr="000000"/>
                          </a:solidFill>
                          <a:latin typeface="Times New Roman" pitchFamily="18" charset="0"/>
                          <a:ea typeface="+mn-ea"/>
                          <a:cs typeface="Times New Roman" pitchFamily="18" charset="0"/>
                        </a:rPr>
                        <a:t>Doçent kadrosunda bulunanlar</a:t>
                      </a:r>
                      <a:endParaRPr lang="tr-TR" sz="1800" b="1" dirty="0">
                        <a:solidFill>
                          <a:sysClr val="windowText" lastClr="000000"/>
                        </a:solidFill>
                        <a:latin typeface="Times New Roman" pitchFamily="18" charset="0"/>
                        <a:cs typeface="Times New Roman" pitchFamily="18" charset="0"/>
                      </a:endParaRPr>
                    </a:p>
                  </a:txBody>
                  <a:tcPr marL="91439" marR="91439" marT="45715" marB="45715"/>
                </a:tc>
                <a:tc>
                  <a:txBody>
                    <a:bodyPr/>
                    <a:lstStyle/>
                    <a:p>
                      <a:pPr algn="ctr"/>
                      <a:r>
                        <a:rPr lang="tr-TR" sz="1800" b="1" dirty="0" smtClean="0">
                          <a:solidFill>
                            <a:sysClr val="windowText" lastClr="000000"/>
                          </a:solidFill>
                          <a:latin typeface="Times New Roman" pitchFamily="18" charset="0"/>
                          <a:cs typeface="Times New Roman" pitchFamily="18" charset="0"/>
                        </a:rPr>
                        <a:t>% 100</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r>
              <a:tr h="606484">
                <a:tc>
                  <a:txBody>
                    <a:bodyPr/>
                    <a:lstStyle/>
                    <a:p>
                      <a:r>
                        <a:rPr lang="tr-TR" sz="1800" b="1" kern="1200" baseline="0" dirty="0" smtClean="0">
                          <a:solidFill>
                            <a:sysClr val="windowText" lastClr="000000"/>
                          </a:solidFill>
                          <a:latin typeface="Times New Roman" pitchFamily="18" charset="0"/>
                          <a:ea typeface="+mn-ea"/>
                          <a:cs typeface="Times New Roman" pitchFamily="18" charset="0"/>
                        </a:rPr>
                        <a:t>Yrd. Doçent kadrosunda bulunanlar</a:t>
                      </a:r>
                      <a:endParaRPr lang="tr-TR" sz="1800" b="1" dirty="0">
                        <a:solidFill>
                          <a:sysClr val="windowText" lastClr="000000"/>
                        </a:solidFill>
                        <a:latin typeface="Times New Roman" pitchFamily="18" charset="0"/>
                        <a:cs typeface="Times New Roman" pitchFamily="18" charset="0"/>
                      </a:endParaRPr>
                    </a:p>
                  </a:txBody>
                  <a:tcPr marL="91439" marR="91439" marT="45715" marB="45715"/>
                </a:tc>
                <a:tc>
                  <a:txBody>
                    <a:bodyPr/>
                    <a:lstStyle/>
                    <a:p>
                      <a:pPr algn="ctr"/>
                      <a:r>
                        <a:rPr lang="tr-TR" sz="1800" b="1" dirty="0" smtClean="0">
                          <a:solidFill>
                            <a:sysClr val="windowText" lastClr="000000"/>
                          </a:solidFill>
                          <a:latin typeface="Times New Roman" pitchFamily="18" charset="0"/>
                          <a:cs typeface="Times New Roman" pitchFamily="18" charset="0"/>
                        </a:rPr>
                        <a:t>% 100</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r>
              <a:tr h="606484">
                <a:tc>
                  <a:txBody>
                    <a:bodyPr/>
                    <a:lstStyle/>
                    <a:p>
                      <a:r>
                        <a:rPr lang="tr-TR" sz="1800" b="1" kern="1200" baseline="0" dirty="0" smtClean="0">
                          <a:solidFill>
                            <a:sysClr val="windowText" lastClr="000000"/>
                          </a:solidFill>
                          <a:latin typeface="Times New Roman" pitchFamily="18" charset="0"/>
                          <a:ea typeface="+mn-ea"/>
                          <a:cs typeface="Times New Roman" pitchFamily="18" charset="0"/>
                        </a:rPr>
                        <a:t>Araştırma Görevlisi  kadrosunda bulunanlar</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c>
                  <a:txBody>
                    <a:bodyPr/>
                    <a:lstStyle/>
                    <a:p>
                      <a:pPr algn="ctr"/>
                      <a:r>
                        <a:rPr lang="tr-TR" sz="1800" b="1" dirty="0" smtClean="0">
                          <a:solidFill>
                            <a:sysClr val="windowText" lastClr="000000"/>
                          </a:solidFill>
                          <a:latin typeface="Times New Roman" pitchFamily="18" charset="0"/>
                          <a:cs typeface="Times New Roman" pitchFamily="18" charset="0"/>
                        </a:rPr>
                        <a:t>% 115</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r>
              <a:tr h="606484">
                <a:tc>
                  <a:txBody>
                    <a:bodyPr/>
                    <a:lstStyle/>
                    <a:p>
                      <a:r>
                        <a:rPr lang="tr-TR" sz="1800" b="1" kern="1200" baseline="0" dirty="0" smtClean="0">
                          <a:solidFill>
                            <a:sysClr val="windowText" lastClr="000000"/>
                          </a:solidFill>
                          <a:latin typeface="Times New Roman" pitchFamily="18" charset="0"/>
                          <a:ea typeface="+mn-ea"/>
                          <a:cs typeface="Times New Roman" pitchFamily="18" charset="0"/>
                        </a:rPr>
                        <a:t>Öğretim Görevlisi ve Okutman kadrosunda bulunanlar</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c>
                  <a:txBody>
                    <a:bodyPr/>
                    <a:lstStyle/>
                    <a:p>
                      <a:pPr algn="ctr"/>
                      <a:r>
                        <a:rPr lang="tr-TR" sz="1800" b="1" dirty="0" smtClean="0">
                          <a:solidFill>
                            <a:sysClr val="windowText" lastClr="000000"/>
                          </a:solidFill>
                          <a:latin typeface="Times New Roman" pitchFamily="18" charset="0"/>
                          <a:cs typeface="Times New Roman" pitchFamily="18" charset="0"/>
                        </a:rPr>
                        <a:t>% 115</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r>
              <a:tr h="606484">
                <a:tc>
                  <a:txBody>
                    <a:bodyPr/>
                    <a:lstStyle/>
                    <a:p>
                      <a:r>
                        <a:rPr lang="tr-TR" sz="1800" b="1" kern="1200" baseline="0" dirty="0" smtClean="0">
                          <a:solidFill>
                            <a:sysClr val="windowText" lastClr="000000"/>
                          </a:solidFill>
                          <a:latin typeface="Times New Roman" pitchFamily="18" charset="0"/>
                          <a:ea typeface="+mn-ea"/>
                          <a:cs typeface="Times New Roman" pitchFamily="18" charset="0"/>
                        </a:rPr>
                        <a:t>Uzman, Çevirici ve Eğitim-Öğretim Planlamacısı kadrosunda bulunanlar</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c>
                  <a:txBody>
                    <a:bodyPr/>
                    <a:lstStyle/>
                    <a:p>
                      <a:pPr algn="ctr"/>
                      <a:r>
                        <a:rPr lang="tr-TR" sz="1800" b="1" dirty="0" smtClean="0">
                          <a:solidFill>
                            <a:sysClr val="windowText" lastClr="000000"/>
                          </a:solidFill>
                          <a:latin typeface="Times New Roman" pitchFamily="18" charset="0"/>
                          <a:cs typeface="Times New Roman" pitchFamily="18" charset="0"/>
                        </a:rPr>
                        <a:t>% 115</a:t>
                      </a:r>
                      <a:endParaRPr lang="tr-TR" sz="1800" b="1" dirty="0">
                        <a:solidFill>
                          <a:sysClr val="windowText" lastClr="000000"/>
                        </a:solidFill>
                        <a:latin typeface="Times New Roman" pitchFamily="18" charset="0"/>
                        <a:cs typeface="Times New Roman" pitchFamily="18" charset="0"/>
                      </a:endParaRPr>
                    </a:p>
                  </a:txBody>
                  <a:tcPr marL="91439" marR="91439" marT="45715" marB="45715" anchor="ctr"/>
                </a:tc>
              </a:tr>
            </a:tbl>
          </a:graphicData>
        </a:graphic>
      </p:graphicFrame>
    </p:spTree>
    <p:extLst>
      <p:ext uri="{BB962C8B-B14F-4D97-AF65-F5344CB8AC3E}">
        <p14:creationId xmlns:p14="http://schemas.microsoft.com/office/powerpoint/2010/main" val="1673624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Akademik Teşvik Ödeneği </a:t>
            </a:r>
            <a:endParaRPr lang="tr-TR" dirty="0"/>
          </a:p>
        </p:txBody>
      </p:sp>
      <p:sp>
        <p:nvSpPr>
          <p:cNvPr id="3" name="İçerik Yer Tutucusu 2"/>
          <p:cNvSpPr>
            <a:spLocks noGrp="1"/>
          </p:cNvSpPr>
          <p:nvPr>
            <p:ph idx="1"/>
          </p:nvPr>
        </p:nvSpPr>
        <p:spPr>
          <a:xfrm>
            <a:off x="838199" y="1379095"/>
            <a:ext cx="10959059" cy="5306518"/>
          </a:xfrm>
        </p:spPr>
        <p:txBody>
          <a:bodyPr>
            <a:normAutofit fontScale="70000" lnSpcReduction="20000"/>
          </a:bodyPr>
          <a:lstStyle/>
          <a:p>
            <a:pPr algn="just"/>
            <a:r>
              <a:rPr lang="tr-TR" sz="2400" dirty="0" smtClean="0"/>
              <a:t>Akademik Teşvik Ödeneği : 2914 </a:t>
            </a:r>
            <a:r>
              <a:rPr lang="tr-TR" sz="2400" dirty="0"/>
              <a:t>s</a:t>
            </a:r>
            <a:r>
              <a:rPr lang="tr-TR" sz="2400" dirty="0" smtClean="0"/>
              <a:t>ayılı Kanunun ek 4. maddesi uyarınca her bir takvim yılı için bir önceki yıl esas alınmak suretiyle hesaplanan akademik teşvik puanı üzerinden Şubat ayının 15inden itibaren </a:t>
            </a:r>
            <a:r>
              <a:rPr lang="tr-TR" sz="2400" dirty="0" err="1" smtClean="0"/>
              <a:t>oniki</a:t>
            </a:r>
            <a:r>
              <a:rPr lang="tr-TR" sz="2400" dirty="0" smtClean="0"/>
              <a:t> ay süreyle ödenir.</a:t>
            </a:r>
          </a:p>
          <a:p>
            <a:pPr algn="just"/>
            <a:r>
              <a:rPr lang="tr-TR" altLang="tr-TR" sz="2400" dirty="0" smtClean="0"/>
              <a:t>Akademik </a:t>
            </a:r>
            <a:r>
              <a:rPr lang="tr-TR" altLang="tr-TR" sz="2400" dirty="0"/>
              <a:t>teşvik ödemesi tutarı, en yüksek Devlet </a:t>
            </a:r>
            <a:r>
              <a:rPr lang="tr-TR" altLang="tr-TR" sz="2400" dirty="0" smtClean="0"/>
              <a:t>memuru </a:t>
            </a:r>
            <a:r>
              <a:rPr lang="tr-TR" altLang="tr-TR" sz="2400" dirty="0"/>
              <a:t>brüt aylığına  akademik kadro unvanlarına göre belirlenmiş olan oranın uygulanması suretiyle hesaplanır</a:t>
            </a:r>
            <a:r>
              <a:rPr lang="tr-TR" altLang="tr-TR" sz="2400" dirty="0" smtClean="0"/>
              <a:t>. Ödenebilmesi için akademik teşvik puanının en az 30 olması gerekir. Öğretim elemanlarına 2914 sayılı Kanun uyarınca aylık ödendiği sürece ödenir.</a:t>
            </a:r>
            <a:r>
              <a:rPr lang="tr-TR" altLang="tr-TR" sz="2400" dirty="0"/>
              <a:t> Damga Vergisine tabidir. </a:t>
            </a:r>
            <a:endParaRPr lang="tr-TR" altLang="tr-TR" sz="2400" dirty="0" smtClean="0"/>
          </a:p>
          <a:p>
            <a:pPr marL="0" indent="0" algn="just">
              <a:buNone/>
            </a:pPr>
            <a:r>
              <a:rPr lang="tr-TR" altLang="tr-TR" sz="2400" dirty="0"/>
              <a:t> </a:t>
            </a:r>
            <a:r>
              <a:rPr lang="tr-TR" altLang="tr-TR" sz="2400" dirty="0" smtClean="0"/>
              <a:t>    En yüksek Devlet memuru brüt aylığının (EYDMA) </a:t>
            </a:r>
          </a:p>
          <a:p>
            <a:pPr marL="0" indent="0" algn="just">
              <a:buNone/>
            </a:pPr>
            <a:r>
              <a:rPr lang="tr-TR" sz="2400" dirty="0"/>
              <a:t> </a:t>
            </a:r>
            <a:r>
              <a:rPr lang="tr-TR" sz="2400" dirty="0" smtClean="0"/>
              <a:t>    Profesör </a:t>
            </a:r>
            <a:r>
              <a:rPr lang="tr-TR" sz="2400" dirty="0"/>
              <a:t>kadrosunda bulunanlar için </a:t>
            </a:r>
            <a:r>
              <a:rPr lang="tr-TR" sz="2400" dirty="0" smtClean="0"/>
              <a:t>                                                                            %100’üne  </a:t>
            </a:r>
            <a:endParaRPr lang="tr-TR" sz="2400" dirty="0"/>
          </a:p>
          <a:p>
            <a:r>
              <a:rPr lang="tr-TR" sz="2400" dirty="0" smtClean="0"/>
              <a:t>Doçent </a:t>
            </a:r>
            <a:r>
              <a:rPr lang="tr-TR" sz="2400" dirty="0"/>
              <a:t>kadrosunda bulunanlar için </a:t>
            </a:r>
            <a:r>
              <a:rPr lang="tr-TR" sz="2400" dirty="0" smtClean="0"/>
              <a:t>                                                                               %</a:t>
            </a:r>
            <a:r>
              <a:rPr lang="tr-TR" sz="2400" dirty="0"/>
              <a:t>90’ına,</a:t>
            </a:r>
          </a:p>
          <a:p>
            <a:r>
              <a:rPr lang="tr-TR" sz="2400" dirty="0" smtClean="0"/>
              <a:t>Yardımcı </a:t>
            </a:r>
            <a:r>
              <a:rPr lang="tr-TR" sz="2400" dirty="0"/>
              <a:t>Doçent kadrosunda bulunanlar için </a:t>
            </a:r>
            <a:r>
              <a:rPr lang="tr-TR" sz="2400" dirty="0" smtClean="0"/>
              <a:t>                                                               %</a:t>
            </a:r>
            <a:r>
              <a:rPr lang="tr-TR" sz="2400" dirty="0"/>
              <a:t>80’ine, </a:t>
            </a:r>
          </a:p>
          <a:p>
            <a:r>
              <a:rPr lang="tr-TR" sz="2400" dirty="0" smtClean="0"/>
              <a:t>Araştırma Görevlisi, öğretim görevlisi, okutman, uzman, çevirici, </a:t>
            </a:r>
          </a:p>
          <a:p>
            <a:r>
              <a:rPr lang="tr-TR" sz="2400" dirty="0" smtClean="0"/>
              <a:t>eğitim-öğretim planlamacısı  </a:t>
            </a:r>
            <a:r>
              <a:rPr lang="tr-TR" sz="2400" dirty="0"/>
              <a:t>kadrosunda bulunanlar </a:t>
            </a:r>
            <a:r>
              <a:rPr lang="tr-TR" sz="2400" dirty="0" smtClean="0"/>
              <a:t>için                                           </a:t>
            </a:r>
            <a:r>
              <a:rPr lang="tr-TR" sz="2400" dirty="0"/>
              <a:t>%70’ine,</a:t>
            </a:r>
          </a:p>
          <a:p>
            <a:pPr marL="0" indent="0">
              <a:buNone/>
            </a:pPr>
            <a:r>
              <a:rPr lang="tr-TR" sz="2400" dirty="0" smtClean="0"/>
              <a:t> aldıkları akademik </a:t>
            </a:r>
            <a:r>
              <a:rPr lang="tr-TR" sz="2400" dirty="0"/>
              <a:t>teşvik puanının yüze bölünmesi suretiyle bulunacak oranın uygulanması suretiyle hesaplanan tutarda akademik teşvik ödeneği verilir. </a:t>
            </a:r>
          </a:p>
          <a:p>
            <a:pPr marL="0" indent="0">
              <a:buNone/>
            </a:pPr>
            <a:r>
              <a:rPr lang="tr-TR" sz="2400" b="1" dirty="0" smtClean="0">
                <a:solidFill>
                  <a:schemeClr val="accent1">
                    <a:lumMod val="50000"/>
                  </a:schemeClr>
                </a:solidFill>
              </a:rPr>
              <a:t>Akademik Teşvik Ödeneği = EYDMA  x Kadro </a:t>
            </a:r>
            <a:r>
              <a:rPr lang="tr-TR" sz="2400" b="1" dirty="0" err="1" smtClean="0">
                <a:solidFill>
                  <a:schemeClr val="accent1">
                    <a:lumMod val="50000"/>
                  </a:schemeClr>
                </a:solidFill>
              </a:rPr>
              <a:t>Ünvanlarına</a:t>
            </a:r>
            <a:r>
              <a:rPr lang="tr-TR" sz="2400" b="1" dirty="0" smtClean="0">
                <a:solidFill>
                  <a:schemeClr val="accent1">
                    <a:lumMod val="50000"/>
                  </a:schemeClr>
                </a:solidFill>
              </a:rPr>
              <a:t> Göre Belirlenmiş Oran x  </a:t>
            </a:r>
            <a:r>
              <a:rPr lang="tr-TR" sz="2400" b="1" dirty="0">
                <a:solidFill>
                  <a:schemeClr val="accent1">
                    <a:lumMod val="50000"/>
                  </a:schemeClr>
                </a:solidFill>
              </a:rPr>
              <a:t>( Akademik Teşvik Puanı </a:t>
            </a:r>
            <a:r>
              <a:rPr lang="tr-TR" sz="2400" b="1" dirty="0" smtClean="0">
                <a:solidFill>
                  <a:schemeClr val="accent1">
                    <a:lumMod val="50000"/>
                  </a:schemeClr>
                </a:solidFill>
              </a:rPr>
              <a:t>/100 </a:t>
            </a:r>
            <a:r>
              <a:rPr lang="tr-TR" sz="2400" b="1" dirty="0">
                <a:solidFill>
                  <a:schemeClr val="accent1">
                    <a:lumMod val="50000"/>
                  </a:schemeClr>
                </a:solidFill>
              </a:rPr>
              <a:t>) </a:t>
            </a:r>
            <a:endParaRPr lang="tr-TR" sz="2400" b="1" dirty="0" smtClean="0">
              <a:solidFill>
                <a:schemeClr val="accent1">
                  <a:lumMod val="50000"/>
                </a:schemeClr>
              </a:solidFill>
            </a:endParaRPr>
          </a:p>
          <a:p>
            <a:pPr marL="0" indent="0">
              <a:buNone/>
            </a:pPr>
            <a:r>
              <a:rPr lang="tr-TR" sz="2400" b="1" dirty="0" smtClean="0">
                <a:solidFill>
                  <a:schemeClr val="accent1">
                    <a:lumMod val="50000"/>
                  </a:schemeClr>
                </a:solidFill>
              </a:rPr>
              <a:t>60 puan alan Doçent Akademik Teşvik Ödeneği         = 843,76 x %90 x 60/100</a:t>
            </a:r>
          </a:p>
          <a:p>
            <a:pPr marL="0" indent="0">
              <a:buNone/>
            </a:pPr>
            <a:r>
              <a:rPr lang="tr-TR" sz="2400" b="1" dirty="0">
                <a:solidFill>
                  <a:schemeClr val="accent1">
                    <a:lumMod val="50000"/>
                  </a:schemeClr>
                </a:solidFill>
              </a:rPr>
              <a:t> </a:t>
            </a:r>
            <a:r>
              <a:rPr lang="tr-TR" sz="2400" b="1" dirty="0" smtClean="0">
                <a:solidFill>
                  <a:schemeClr val="accent1">
                    <a:lumMod val="50000"/>
                  </a:schemeClr>
                </a:solidFill>
              </a:rPr>
              <a:t>                                                                                             = 759,38 x 0,6 = 455,63</a:t>
            </a:r>
          </a:p>
          <a:p>
            <a:pPr marL="0" indent="0">
              <a:buNone/>
            </a:pPr>
            <a:r>
              <a:rPr lang="tr-TR" sz="2400" b="1" dirty="0" smtClean="0">
                <a:solidFill>
                  <a:schemeClr val="accent1">
                    <a:lumMod val="50000"/>
                  </a:schemeClr>
                </a:solidFill>
              </a:rPr>
              <a:t>70 puan alan Profesör Akademik Teşvik Ödeneği       = 843,76 x %100 x 70/100</a:t>
            </a:r>
          </a:p>
          <a:p>
            <a:pPr marL="0" indent="0">
              <a:buNone/>
            </a:pPr>
            <a:r>
              <a:rPr lang="tr-TR" sz="2400" b="1" dirty="0" smtClean="0">
                <a:solidFill>
                  <a:schemeClr val="accent1">
                    <a:lumMod val="50000"/>
                  </a:schemeClr>
                </a:solidFill>
              </a:rPr>
              <a:t>                                                                                              = 843,76 x 0,7 = 590,63</a:t>
            </a:r>
            <a:endParaRPr lang="tr-TR" sz="2400" b="1" dirty="0">
              <a:solidFill>
                <a:schemeClr val="accent1">
                  <a:lumMod val="50000"/>
                </a:schemeClr>
              </a:solidFill>
            </a:endParaRPr>
          </a:p>
          <a:p>
            <a:pPr algn="just"/>
            <a:endParaRPr lang="tr-TR" altLang="tr-TR" sz="2400" b="1" dirty="0">
              <a:solidFill>
                <a:schemeClr val="accent1">
                  <a:lumMod val="50000"/>
                </a:schemeClr>
              </a:solidFill>
            </a:endParaRPr>
          </a:p>
          <a:p>
            <a:endParaRPr lang="tr-TR" b="1" dirty="0">
              <a:solidFill>
                <a:schemeClr val="accent1">
                  <a:lumMod val="50000"/>
                </a:schemeClr>
              </a:solidFill>
            </a:endParaRPr>
          </a:p>
        </p:txBody>
      </p:sp>
    </p:spTree>
    <p:extLst>
      <p:ext uri="{BB962C8B-B14F-4D97-AF65-F5344CB8AC3E}">
        <p14:creationId xmlns:p14="http://schemas.microsoft.com/office/powerpoint/2010/main" val="706384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Akademik Teşvik Ödeneği Oranları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74407688"/>
              </p:ext>
            </p:extLst>
          </p:nvPr>
        </p:nvGraphicFramePr>
        <p:xfrm>
          <a:off x="838200" y="1825621"/>
          <a:ext cx="10515600" cy="4648602"/>
        </p:xfrm>
        <a:graphic>
          <a:graphicData uri="http://schemas.openxmlformats.org/drawingml/2006/table">
            <a:tbl>
              <a:tblPr firstRow="1" bandRow="1">
                <a:tableStyleId>{F5AB1C69-6EDB-4FF4-983F-18BD219EF322}</a:tableStyleId>
              </a:tblPr>
              <a:tblGrid>
                <a:gridCol w="5257800"/>
                <a:gridCol w="5257800"/>
              </a:tblGrid>
              <a:tr h="649314">
                <a:tc>
                  <a:txBody>
                    <a:bodyPr/>
                    <a:lstStyle/>
                    <a:p>
                      <a:pPr algn="ctr"/>
                      <a:r>
                        <a:rPr lang="tr-TR" sz="2000" dirty="0" smtClean="0">
                          <a:solidFill>
                            <a:sysClr val="windowText" lastClr="000000"/>
                          </a:solidFill>
                          <a:latin typeface="Times New Roman" pitchFamily="18" charset="0"/>
                          <a:cs typeface="Times New Roman" pitchFamily="18" charset="0"/>
                        </a:rPr>
                        <a:t>ÜNVANLAR</a:t>
                      </a:r>
                      <a:endParaRPr lang="tr-TR" sz="2000" dirty="0">
                        <a:solidFill>
                          <a:sysClr val="windowText" lastClr="000000"/>
                        </a:solidFill>
                        <a:latin typeface="Times New Roman" pitchFamily="18" charset="0"/>
                        <a:cs typeface="Times New Roman" pitchFamily="18" charset="0"/>
                      </a:endParaRPr>
                    </a:p>
                  </a:txBody>
                  <a:tcPr marL="91439" marR="91439" marT="45708" marB="45708" anchor="ctr"/>
                </a:tc>
                <a:tc>
                  <a:txBody>
                    <a:bodyPr/>
                    <a:lstStyle/>
                    <a:p>
                      <a:pPr algn="ctr"/>
                      <a:r>
                        <a:rPr lang="tr-TR" sz="2000" dirty="0" smtClean="0">
                          <a:solidFill>
                            <a:sysClr val="windowText" lastClr="000000"/>
                          </a:solidFill>
                          <a:latin typeface="Times New Roman" pitchFamily="18" charset="0"/>
                          <a:cs typeface="Times New Roman" pitchFamily="18" charset="0"/>
                        </a:rPr>
                        <a:t>ORAN</a:t>
                      </a:r>
                      <a:endParaRPr lang="tr-TR" sz="2000" dirty="0">
                        <a:solidFill>
                          <a:sysClr val="windowText" lastClr="000000"/>
                        </a:solidFill>
                        <a:latin typeface="Times New Roman" pitchFamily="18" charset="0"/>
                        <a:cs typeface="Times New Roman" pitchFamily="18" charset="0"/>
                      </a:endParaRPr>
                    </a:p>
                  </a:txBody>
                  <a:tcPr marL="91439" marR="91439" marT="45708" marB="45708" anchor="ctr"/>
                </a:tc>
              </a:tr>
              <a:tr h="649314">
                <a:tc>
                  <a:txBody>
                    <a:bodyPr/>
                    <a:lstStyle/>
                    <a:p>
                      <a:pPr marL="0" algn="l" defTabSz="914400" rtl="0" eaLnBrk="1" latinLnBrk="0" hangingPunct="1"/>
                      <a:r>
                        <a:rPr lang="tr-TR" sz="2000" b="1" kern="1200" dirty="0" smtClean="0">
                          <a:solidFill>
                            <a:sysClr val="windowText" lastClr="000000"/>
                          </a:solidFill>
                          <a:latin typeface="Times New Roman" pitchFamily="18" charset="0"/>
                          <a:ea typeface="+mn-ea"/>
                          <a:cs typeface="Times New Roman" pitchFamily="18" charset="0"/>
                        </a:rPr>
                        <a:t>Profesör kadrosunda bulunanlar</a:t>
                      </a:r>
                      <a:endParaRPr lang="tr-TR" sz="2000" b="1" kern="1200" dirty="0">
                        <a:solidFill>
                          <a:sysClr val="windowText" lastClr="000000"/>
                        </a:solidFill>
                        <a:latin typeface="Times New Roman" pitchFamily="18" charset="0"/>
                        <a:ea typeface="+mn-ea"/>
                        <a:cs typeface="Times New Roman" pitchFamily="18" charset="0"/>
                      </a:endParaRPr>
                    </a:p>
                  </a:txBody>
                  <a:tcPr marL="91439" marR="91439" marT="45708" marB="45708"/>
                </a:tc>
                <a:tc>
                  <a:txBody>
                    <a:bodyPr/>
                    <a:lstStyle/>
                    <a:p>
                      <a:pPr algn="ctr"/>
                      <a:r>
                        <a:rPr lang="tr-TR" sz="2000" b="1" dirty="0" smtClean="0">
                          <a:solidFill>
                            <a:sysClr val="windowText" lastClr="000000"/>
                          </a:solidFill>
                          <a:latin typeface="Times New Roman" pitchFamily="18" charset="0"/>
                          <a:cs typeface="Times New Roman" pitchFamily="18" charset="0"/>
                        </a:rPr>
                        <a:t>% 100</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r>
              <a:tr h="649314">
                <a:tc>
                  <a:txBody>
                    <a:bodyPr/>
                    <a:lstStyle/>
                    <a:p>
                      <a:r>
                        <a:rPr lang="tr-TR" sz="2000" b="1" kern="1200" baseline="0" dirty="0" smtClean="0">
                          <a:solidFill>
                            <a:sysClr val="windowText" lastClr="000000"/>
                          </a:solidFill>
                          <a:latin typeface="Times New Roman" pitchFamily="18" charset="0"/>
                          <a:ea typeface="+mn-ea"/>
                          <a:cs typeface="Times New Roman" pitchFamily="18" charset="0"/>
                        </a:rPr>
                        <a:t>Doçent kadrosunda bulunanlar</a:t>
                      </a:r>
                      <a:endParaRPr lang="tr-TR" sz="2000" b="1" dirty="0">
                        <a:solidFill>
                          <a:sysClr val="windowText" lastClr="000000"/>
                        </a:solidFill>
                        <a:latin typeface="Times New Roman" pitchFamily="18" charset="0"/>
                        <a:cs typeface="Times New Roman" pitchFamily="18" charset="0"/>
                      </a:endParaRPr>
                    </a:p>
                  </a:txBody>
                  <a:tcPr marL="91439" marR="91439" marT="45708" marB="45708"/>
                </a:tc>
                <a:tc>
                  <a:txBody>
                    <a:bodyPr/>
                    <a:lstStyle/>
                    <a:p>
                      <a:pPr algn="ctr"/>
                      <a:r>
                        <a:rPr lang="tr-TR" sz="2000" b="1" dirty="0" smtClean="0">
                          <a:solidFill>
                            <a:sysClr val="windowText" lastClr="000000"/>
                          </a:solidFill>
                          <a:latin typeface="Times New Roman" pitchFamily="18" charset="0"/>
                          <a:cs typeface="Times New Roman" pitchFamily="18" charset="0"/>
                        </a:rPr>
                        <a:t>% 90</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r>
              <a:tr h="649314">
                <a:tc>
                  <a:txBody>
                    <a:bodyPr/>
                    <a:lstStyle/>
                    <a:p>
                      <a:r>
                        <a:rPr lang="tr-TR" sz="2000" b="1" kern="1200" baseline="0" dirty="0" smtClean="0">
                          <a:solidFill>
                            <a:sysClr val="windowText" lastClr="000000"/>
                          </a:solidFill>
                          <a:latin typeface="Times New Roman" pitchFamily="18" charset="0"/>
                          <a:ea typeface="+mn-ea"/>
                          <a:cs typeface="Times New Roman" pitchFamily="18" charset="0"/>
                        </a:rPr>
                        <a:t>Yardımcı Doçent kadrosunda bulunanlar</a:t>
                      </a:r>
                      <a:endParaRPr lang="tr-TR" sz="2000" b="1" dirty="0">
                        <a:solidFill>
                          <a:sysClr val="windowText" lastClr="000000"/>
                        </a:solidFill>
                        <a:latin typeface="Times New Roman" pitchFamily="18" charset="0"/>
                        <a:cs typeface="Times New Roman" pitchFamily="18" charset="0"/>
                      </a:endParaRPr>
                    </a:p>
                  </a:txBody>
                  <a:tcPr marL="91439" marR="91439" marT="45708" marB="45708"/>
                </a:tc>
                <a:tc>
                  <a:txBody>
                    <a:bodyPr/>
                    <a:lstStyle/>
                    <a:p>
                      <a:pPr algn="ctr"/>
                      <a:r>
                        <a:rPr lang="tr-TR" sz="2000" b="1" dirty="0" smtClean="0">
                          <a:solidFill>
                            <a:sysClr val="windowText" lastClr="000000"/>
                          </a:solidFill>
                          <a:latin typeface="Times New Roman" pitchFamily="18" charset="0"/>
                          <a:cs typeface="Times New Roman" pitchFamily="18" charset="0"/>
                        </a:rPr>
                        <a:t>% 80</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r>
              <a:tr h="649314">
                <a:tc>
                  <a:txBody>
                    <a:bodyPr/>
                    <a:lstStyle/>
                    <a:p>
                      <a:r>
                        <a:rPr lang="tr-TR" sz="2000" b="1" kern="1200" baseline="0" dirty="0" smtClean="0">
                          <a:solidFill>
                            <a:sysClr val="windowText" lastClr="000000"/>
                          </a:solidFill>
                          <a:latin typeface="Times New Roman" pitchFamily="18" charset="0"/>
                          <a:ea typeface="+mn-ea"/>
                          <a:cs typeface="Times New Roman" pitchFamily="18" charset="0"/>
                        </a:rPr>
                        <a:t>Araştırma Görevlisi  kadrosunda bulunanlar</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c>
                  <a:txBody>
                    <a:bodyPr/>
                    <a:lstStyle/>
                    <a:p>
                      <a:pPr algn="ctr"/>
                      <a:r>
                        <a:rPr lang="tr-TR" sz="2000" b="1" dirty="0" smtClean="0">
                          <a:solidFill>
                            <a:sysClr val="windowText" lastClr="000000"/>
                          </a:solidFill>
                          <a:latin typeface="Times New Roman" pitchFamily="18" charset="0"/>
                          <a:cs typeface="Times New Roman" pitchFamily="18" charset="0"/>
                        </a:rPr>
                        <a:t>% 70</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r>
              <a:tr h="649314">
                <a:tc>
                  <a:txBody>
                    <a:bodyPr/>
                    <a:lstStyle/>
                    <a:p>
                      <a:r>
                        <a:rPr lang="tr-TR" sz="2000" b="1" kern="1200" baseline="0" dirty="0" smtClean="0">
                          <a:solidFill>
                            <a:sysClr val="windowText" lastClr="000000"/>
                          </a:solidFill>
                          <a:latin typeface="Times New Roman" pitchFamily="18" charset="0"/>
                          <a:ea typeface="+mn-ea"/>
                          <a:cs typeface="Times New Roman" pitchFamily="18" charset="0"/>
                        </a:rPr>
                        <a:t>Öğretim Görevlisi ve Okutman kadrosunda bulunanlar</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c>
                  <a:txBody>
                    <a:bodyPr/>
                    <a:lstStyle/>
                    <a:p>
                      <a:pPr algn="ctr"/>
                      <a:r>
                        <a:rPr lang="tr-TR" sz="2000" b="1" dirty="0" smtClean="0">
                          <a:solidFill>
                            <a:sysClr val="windowText" lastClr="000000"/>
                          </a:solidFill>
                          <a:latin typeface="Times New Roman" pitchFamily="18" charset="0"/>
                          <a:cs typeface="Times New Roman" pitchFamily="18" charset="0"/>
                        </a:rPr>
                        <a:t>% 70</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r>
              <a:tr h="649314">
                <a:tc>
                  <a:txBody>
                    <a:bodyPr/>
                    <a:lstStyle/>
                    <a:p>
                      <a:r>
                        <a:rPr lang="tr-TR" sz="2000" b="1" kern="1200" baseline="0" dirty="0" smtClean="0">
                          <a:solidFill>
                            <a:sysClr val="windowText" lastClr="000000"/>
                          </a:solidFill>
                          <a:latin typeface="Times New Roman" pitchFamily="18" charset="0"/>
                          <a:ea typeface="+mn-ea"/>
                          <a:cs typeface="Times New Roman" pitchFamily="18" charset="0"/>
                        </a:rPr>
                        <a:t>Uzman, Çevirici ve Eğitim-Öğretim Planlamacısı kadrosunda bulunanlar</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c>
                  <a:txBody>
                    <a:bodyPr/>
                    <a:lstStyle/>
                    <a:p>
                      <a:pPr algn="ctr"/>
                      <a:r>
                        <a:rPr lang="tr-TR" sz="2000" b="1" dirty="0" smtClean="0">
                          <a:solidFill>
                            <a:sysClr val="windowText" lastClr="000000"/>
                          </a:solidFill>
                          <a:latin typeface="Times New Roman" pitchFamily="18" charset="0"/>
                          <a:cs typeface="Times New Roman" pitchFamily="18" charset="0"/>
                        </a:rPr>
                        <a:t>% 70</a:t>
                      </a:r>
                      <a:endParaRPr lang="tr-TR" sz="2000" b="1" dirty="0">
                        <a:solidFill>
                          <a:sysClr val="windowText" lastClr="000000"/>
                        </a:solidFill>
                        <a:latin typeface="Times New Roman" pitchFamily="18" charset="0"/>
                        <a:cs typeface="Times New Roman" pitchFamily="18" charset="0"/>
                      </a:endParaRPr>
                    </a:p>
                  </a:txBody>
                  <a:tcPr marL="91439" marR="91439" marT="45708" marB="45708" anchor="ctr"/>
                </a:tc>
              </a:tr>
            </a:tbl>
          </a:graphicData>
        </a:graphic>
      </p:graphicFrame>
    </p:spTree>
    <p:extLst>
      <p:ext uri="{BB962C8B-B14F-4D97-AF65-F5344CB8AC3E}">
        <p14:creationId xmlns:p14="http://schemas.microsoft.com/office/powerpoint/2010/main" val="3595648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Gelir Vergisi </a:t>
            </a:r>
            <a:endParaRPr lang="tr-TR" dirty="0"/>
          </a:p>
        </p:txBody>
      </p:sp>
      <p:sp>
        <p:nvSpPr>
          <p:cNvPr id="3" name="İçerik Yer Tutucusu 2"/>
          <p:cNvSpPr>
            <a:spLocks noGrp="1"/>
          </p:cNvSpPr>
          <p:nvPr>
            <p:ph idx="1"/>
          </p:nvPr>
        </p:nvSpPr>
        <p:spPr/>
        <p:txBody>
          <a:bodyPr>
            <a:normAutofit lnSpcReduction="10000"/>
          </a:bodyPr>
          <a:lstStyle/>
          <a:p>
            <a:pPr algn="just"/>
            <a:r>
              <a:rPr lang="tr-TR" sz="2400" dirty="0"/>
              <a:t>193 sayılı Gelir Vergisi Kanununa göre </a:t>
            </a:r>
            <a:r>
              <a:rPr lang="tr-TR" sz="2400" dirty="0" smtClean="0"/>
              <a:t>idari ve akademik </a:t>
            </a:r>
            <a:r>
              <a:rPr lang="tr-TR" sz="2400" dirty="0"/>
              <a:t>personele yapılan ödemeler gelir vergisine </a:t>
            </a:r>
            <a:r>
              <a:rPr lang="tr-TR" sz="2400" dirty="0" smtClean="0"/>
              <a:t>tabidir</a:t>
            </a:r>
            <a:r>
              <a:rPr lang="tr-TR" dirty="0" smtClean="0">
                <a:solidFill>
                  <a:srgbClr val="0070C0"/>
                </a:solidFill>
                <a:latin typeface="Times New Roman" pitchFamily="18" charset="0"/>
              </a:rPr>
              <a:t>. </a:t>
            </a:r>
            <a:r>
              <a:rPr lang="tr-TR" sz="2400" dirty="0" smtClean="0"/>
              <a:t>Mevzuatında </a:t>
            </a:r>
            <a:r>
              <a:rPr lang="tr-TR" sz="2400" dirty="0"/>
              <a:t>ya da </a:t>
            </a:r>
            <a:r>
              <a:rPr lang="tr-TR" sz="2400" dirty="0" smtClean="0"/>
              <a:t>Gelir Vergisi Kanununda </a:t>
            </a:r>
            <a:r>
              <a:rPr lang="tr-TR" sz="2400" dirty="0"/>
              <a:t>gelir vergisine tabi olmadığı belirtilmeyen ödemelerin tamamı </a:t>
            </a:r>
            <a:r>
              <a:rPr lang="tr-TR" sz="2400" dirty="0" smtClean="0"/>
              <a:t>gelir vergisi </a:t>
            </a:r>
            <a:r>
              <a:rPr lang="tr-TR" sz="2400" dirty="0"/>
              <a:t>kapsamına girmektedir</a:t>
            </a:r>
            <a:r>
              <a:rPr lang="tr-TR" sz="2400" dirty="0" smtClean="0"/>
              <a:t>.</a:t>
            </a:r>
          </a:p>
          <a:p>
            <a:pPr marL="228600" lvl="1" algn="just">
              <a:spcBef>
                <a:spcPts val="1000"/>
              </a:spcBef>
            </a:pPr>
            <a:r>
              <a:rPr lang="tr-TR" dirty="0" smtClean="0"/>
              <a:t>Gelir vergisi matrahı </a:t>
            </a:r>
            <a:r>
              <a:rPr lang="tr-TR" dirty="0"/>
              <a:t>v</a:t>
            </a:r>
            <a:r>
              <a:rPr lang="tr-TR" dirty="0" smtClean="0"/>
              <a:t>ergiye </a:t>
            </a:r>
            <a:r>
              <a:rPr lang="tr-TR" dirty="0"/>
              <a:t>tabi ödemeler toplamından kişiden kesilen Sigorta Primi tutarı çıkarılarak bulunmaktadır.</a:t>
            </a:r>
            <a:endParaRPr lang="tr-TR" altLang="tr-TR" dirty="0"/>
          </a:p>
          <a:p>
            <a:pPr algn="just"/>
            <a:r>
              <a:rPr lang="tr-TR" sz="2400" dirty="0"/>
              <a:t>Vergi oranı</a:t>
            </a:r>
            <a:r>
              <a:rPr lang="tr-TR" sz="2400" b="1" dirty="0"/>
              <a:t>,</a:t>
            </a:r>
            <a:r>
              <a:rPr lang="tr-TR" sz="2400" dirty="0"/>
              <a:t> gelir dilimlerine göre farklılık göstermekte ve oranlar %15 ila %35 arasında değişmektedir.</a:t>
            </a:r>
            <a:endParaRPr lang="tr-TR" altLang="tr-TR" sz="2400" dirty="0"/>
          </a:p>
          <a:p>
            <a:pPr marL="228600" lvl="1" algn="just">
              <a:spcBef>
                <a:spcPts val="1000"/>
              </a:spcBef>
            </a:pPr>
            <a:r>
              <a:rPr lang="tr-TR" dirty="0"/>
              <a:t>Hesaplanan </a:t>
            </a:r>
            <a:r>
              <a:rPr lang="tr-TR" dirty="0" smtClean="0"/>
              <a:t>gelir vergisi </a:t>
            </a:r>
            <a:r>
              <a:rPr lang="tr-TR" dirty="0"/>
              <a:t>tutarı, matraha gelir dilimlerine bağlı olarak belirlenmiş vergi oranının uygulanması sonucu </a:t>
            </a:r>
            <a:r>
              <a:rPr lang="tr-TR" dirty="0" smtClean="0"/>
              <a:t>bulunmaktadır.</a:t>
            </a:r>
            <a:endParaRPr lang="tr-TR" altLang="tr-TR" dirty="0"/>
          </a:p>
          <a:p>
            <a:pPr marL="228600" lvl="1" algn="just">
              <a:spcBef>
                <a:spcPts val="1000"/>
              </a:spcBef>
            </a:pPr>
            <a:r>
              <a:rPr lang="tr-TR" dirty="0"/>
              <a:t>Ödenecek gelir vergisinin tespitinde ise hesaplanan g</a:t>
            </a:r>
            <a:r>
              <a:rPr lang="tr-TR" dirty="0" smtClean="0"/>
              <a:t>elir vergisi </a:t>
            </a:r>
            <a:r>
              <a:rPr lang="tr-TR" dirty="0"/>
              <a:t>tutarından Asgari</a:t>
            </a:r>
            <a:r>
              <a:rPr lang="tr-TR" b="1" dirty="0"/>
              <a:t> </a:t>
            </a:r>
            <a:r>
              <a:rPr lang="tr-TR" dirty="0"/>
              <a:t>Geçim İndirimi tutarının düşülmesi gerekmektedir</a:t>
            </a:r>
            <a:r>
              <a:rPr lang="tr-TR" dirty="0" smtClean="0"/>
              <a:t>.</a:t>
            </a:r>
          </a:p>
          <a:p>
            <a:pPr marL="228600" lvl="1" algn="just">
              <a:spcBef>
                <a:spcPts val="1000"/>
              </a:spcBef>
            </a:pPr>
            <a:endParaRPr lang="tr-TR" altLang="tr-TR" dirty="0"/>
          </a:p>
          <a:p>
            <a:pPr algn="just"/>
            <a:endParaRPr lang="tr-TR" altLang="tr-TR" sz="2400" dirty="0"/>
          </a:p>
          <a:p>
            <a:pPr algn="just"/>
            <a:endParaRPr lang="tr-TR" altLang="tr-TR" sz="2400" dirty="0"/>
          </a:p>
          <a:p>
            <a:endParaRPr lang="tr-TR" dirty="0"/>
          </a:p>
        </p:txBody>
      </p:sp>
    </p:spTree>
    <p:extLst>
      <p:ext uri="{BB962C8B-B14F-4D97-AF65-F5344CB8AC3E}">
        <p14:creationId xmlns:p14="http://schemas.microsoft.com/office/powerpoint/2010/main" val="57068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Sınıflandırma</a:t>
            </a:r>
            <a:endParaRPr lang="tr-TR" dirty="0"/>
          </a:p>
        </p:txBody>
      </p:sp>
      <p:sp>
        <p:nvSpPr>
          <p:cNvPr id="3" name="İçerik Yer Tutucusu 2"/>
          <p:cNvSpPr>
            <a:spLocks noGrp="1"/>
          </p:cNvSpPr>
          <p:nvPr>
            <p:ph idx="1"/>
          </p:nvPr>
        </p:nvSpPr>
        <p:spPr>
          <a:xfrm>
            <a:off x="838200" y="1484026"/>
            <a:ext cx="10515600" cy="4692937"/>
          </a:xfrm>
        </p:spPr>
        <p:txBody>
          <a:bodyPr>
            <a:normAutofit/>
          </a:bodyPr>
          <a:lstStyle/>
          <a:p>
            <a:endParaRPr lang="tr-TR" dirty="0"/>
          </a:p>
          <a:p>
            <a:pPr marL="0" indent="0" algn="just">
              <a:buNone/>
            </a:pPr>
            <a:r>
              <a:rPr lang="tr-TR" dirty="0" smtClean="0"/>
              <a:t>    </a:t>
            </a:r>
            <a:r>
              <a:rPr lang="tr-TR" sz="2400" dirty="0" smtClean="0"/>
              <a:t>Devlet </a:t>
            </a:r>
            <a:r>
              <a:rPr lang="tr-TR" sz="2400" dirty="0"/>
              <a:t>kamu hizmetleri görevlerini ve bu görevlerde </a:t>
            </a:r>
            <a:r>
              <a:rPr lang="tr-TR" sz="2400" dirty="0" smtClean="0"/>
              <a:t>çalışan </a:t>
            </a:r>
            <a:r>
              <a:rPr lang="tr-TR" sz="2400" dirty="0"/>
              <a:t>Devlet memurlarını görevlerin gerektirdiği niteliklere ve mesleklere göre sınıflara ayırmaktır. </a:t>
            </a:r>
          </a:p>
          <a:p>
            <a:pPr algn="just"/>
            <a:r>
              <a:rPr lang="tr-TR" sz="2400" dirty="0" smtClean="0"/>
              <a:t>Sınıflandırma</a:t>
            </a:r>
            <a:r>
              <a:rPr lang="tr-TR" sz="2400" dirty="0"/>
              <a:t>, yürütülecek kamu hizmeti ile bu hizmeti yürütecek olan Devlet memuru arasındaki </a:t>
            </a:r>
            <a:r>
              <a:rPr lang="tr-TR" sz="2400" dirty="0" smtClean="0"/>
              <a:t>ilişkileri </a:t>
            </a:r>
            <a:r>
              <a:rPr lang="tr-TR" sz="2400" dirty="0"/>
              <a:t>belirleyen esas unsurları içerir. </a:t>
            </a:r>
          </a:p>
          <a:p>
            <a:pPr algn="just"/>
            <a:r>
              <a:rPr lang="tr-TR" sz="2400" dirty="0" smtClean="0"/>
              <a:t>Bu </a:t>
            </a:r>
            <a:r>
              <a:rPr lang="tr-TR" sz="2400" dirty="0"/>
              <a:t>sınıflar tamamen kanunla </a:t>
            </a:r>
            <a:r>
              <a:rPr lang="tr-TR" sz="2400" dirty="0" smtClean="0"/>
              <a:t>düzenlenmiş </a:t>
            </a:r>
            <a:r>
              <a:rPr lang="tr-TR" sz="2400" dirty="0"/>
              <a:t>olup, yürütülen hizmetin niteliğini belirlemekten </a:t>
            </a:r>
            <a:r>
              <a:rPr lang="tr-TR" sz="2400" dirty="0" smtClean="0"/>
              <a:t>başka </a:t>
            </a:r>
            <a:r>
              <a:rPr lang="tr-TR" sz="2400" dirty="0"/>
              <a:t>esas olarak bu hizmetler </a:t>
            </a:r>
            <a:r>
              <a:rPr lang="tr-TR" sz="2400" dirty="0" smtClean="0"/>
              <a:t>karşılığında </a:t>
            </a:r>
            <a:r>
              <a:rPr lang="tr-TR" sz="2400" dirty="0"/>
              <a:t>verilen ek gösterge ve özel hizmet tazminatı gibi bazı ödeme unsurlarının tespit edilmesinde ve hizmet </a:t>
            </a:r>
            <a:r>
              <a:rPr lang="tr-TR" sz="2400" dirty="0" smtClean="0"/>
              <a:t>koşullarının </a:t>
            </a:r>
            <a:r>
              <a:rPr lang="tr-TR" sz="2400" dirty="0"/>
              <a:t>belirlenmesinde önem </a:t>
            </a:r>
            <a:r>
              <a:rPr lang="tr-TR" sz="2400" dirty="0" smtClean="0"/>
              <a:t>taşımaktadır. </a:t>
            </a:r>
            <a:endParaRPr lang="tr-TR" sz="2400" dirty="0"/>
          </a:p>
          <a:p>
            <a:endParaRPr lang="tr-TR" dirty="0"/>
          </a:p>
        </p:txBody>
      </p:sp>
    </p:spTree>
    <p:extLst>
      <p:ext uri="{BB962C8B-B14F-4D97-AF65-F5344CB8AC3E}">
        <p14:creationId xmlns:p14="http://schemas.microsoft.com/office/powerpoint/2010/main" val="4018837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Gelir Vergisi Kesintisi </a:t>
            </a:r>
            <a:endParaRPr lang="tr-TR" dirty="0"/>
          </a:p>
        </p:txBody>
      </p:sp>
      <p:sp>
        <p:nvSpPr>
          <p:cNvPr id="3" name="İçerik Yer Tutucusu 2"/>
          <p:cNvSpPr>
            <a:spLocks noGrp="1"/>
          </p:cNvSpPr>
          <p:nvPr>
            <p:ph idx="1"/>
          </p:nvPr>
        </p:nvSpPr>
        <p:spPr/>
        <p:txBody>
          <a:bodyPr/>
          <a:lstStyle/>
          <a:p>
            <a:pPr marL="228600" lvl="1" algn="just">
              <a:spcBef>
                <a:spcPts val="1000"/>
              </a:spcBef>
            </a:pPr>
            <a:r>
              <a:rPr lang="tr-TR" b="1" dirty="0" smtClean="0"/>
              <a:t>15.10.2008’den önce göreve başlayanlar için : </a:t>
            </a:r>
            <a:endParaRPr lang="tr-TR" b="1" dirty="0"/>
          </a:p>
          <a:p>
            <a:pPr marL="0" lvl="1" indent="0" algn="just">
              <a:spcBef>
                <a:spcPts val="1000"/>
              </a:spcBef>
              <a:buNone/>
            </a:pPr>
            <a:r>
              <a:rPr lang="tr-TR" b="1" dirty="0">
                <a:solidFill>
                  <a:schemeClr val="tx2">
                    <a:lumMod val="75000"/>
                  </a:schemeClr>
                </a:solidFill>
              </a:rPr>
              <a:t>   </a:t>
            </a:r>
            <a:r>
              <a:rPr lang="tr-TR" b="1" dirty="0" smtClean="0">
                <a:solidFill>
                  <a:schemeClr val="tx2">
                    <a:lumMod val="75000"/>
                  </a:schemeClr>
                </a:solidFill>
              </a:rPr>
              <a:t>(  </a:t>
            </a:r>
            <a:r>
              <a:rPr lang="tr-TR" b="1" dirty="0">
                <a:solidFill>
                  <a:schemeClr val="accent1">
                    <a:lumMod val="75000"/>
                  </a:schemeClr>
                </a:solidFill>
              </a:rPr>
              <a:t>(Kademe Aylığı + Ek Gösterge Aylığı + Taban Aylık + Kıdem Aylığı + Yan Ödeme + İdari Görev Ödeneği</a:t>
            </a:r>
            <a:r>
              <a:rPr lang="tr-TR" b="1" dirty="0" smtClean="0">
                <a:solidFill>
                  <a:schemeClr val="accent1">
                    <a:lumMod val="75000"/>
                  </a:schemeClr>
                </a:solidFill>
              </a:rPr>
              <a:t>)  ---  (</a:t>
            </a:r>
            <a:r>
              <a:rPr lang="tr-TR" b="1" dirty="0">
                <a:solidFill>
                  <a:schemeClr val="accent1">
                    <a:lumMod val="75000"/>
                  </a:schemeClr>
                </a:solidFill>
              </a:rPr>
              <a:t>Emekli Keseneği İştirakçi payı (%16</a:t>
            </a:r>
            <a:r>
              <a:rPr lang="tr-TR" b="1" dirty="0" smtClean="0">
                <a:solidFill>
                  <a:schemeClr val="accent1">
                    <a:lumMod val="75000"/>
                  </a:schemeClr>
                </a:solidFill>
              </a:rPr>
              <a:t>) </a:t>
            </a:r>
            <a:r>
              <a:rPr lang="tr-TR" b="1" dirty="0">
                <a:solidFill>
                  <a:schemeClr val="accent1">
                    <a:lumMod val="75000"/>
                  </a:schemeClr>
                </a:solidFill>
              </a:rPr>
              <a:t>+ Sendika Aidatı </a:t>
            </a:r>
            <a:r>
              <a:rPr lang="tr-TR" b="1" dirty="0" smtClean="0">
                <a:solidFill>
                  <a:schemeClr val="accent1">
                    <a:lumMod val="75000"/>
                  </a:schemeClr>
                </a:solidFill>
              </a:rPr>
              <a:t>+ Engellilik İndirimi + Özel Sigorta İndirimi) </a:t>
            </a:r>
            <a:r>
              <a:rPr lang="tr-TR" b="1" dirty="0" smtClean="0"/>
              <a:t>) </a:t>
            </a:r>
            <a:r>
              <a:rPr lang="tr-TR" b="1" dirty="0" smtClean="0">
                <a:solidFill>
                  <a:schemeClr val="accent1">
                    <a:lumMod val="75000"/>
                  </a:schemeClr>
                </a:solidFill>
              </a:rPr>
              <a:t>X Vergi Dilimine Göre belirlenen Vergi Oranı </a:t>
            </a:r>
            <a:r>
              <a:rPr lang="tr-TR" b="1" dirty="0" smtClean="0"/>
              <a:t> – </a:t>
            </a:r>
            <a:r>
              <a:rPr lang="tr-TR" b="1" dirty="0" smtClean="0">
                <a:solidFill>
                  <a:schemeClr val="accent1">
                    <a:lumMod val="75000"/>
                  </a:schemeClr>
                </a:solidFill>
              </a:rPr>
              <a:t>Asgari Geçim İndirimi </a:t>
            </a:r>
          </a:p>
          <a:p>
            <a:pPr marL="228600" lvl="1" algn="just">
              <a:spcBef>
                <a:spcPts val="1000"/>
              </a:spcBef>
            </a:pPr>
            <a:r>
              <a:rPr lang="tr-TR" b="1" dirty="0" smtClean="0"/>
              <a:t>15.10.2008’den sonra göreve başlayanlar için :</a:t>
            </a:r>
          </a:p>
          <a:p>
            <a:pPr marL="0" lvl="1" indent="0" algn="just">
              <a:spcBef>
                <a:spcPts val="1000"/>
              </a:spcBef>
              <a:buNone/>
            </a:pPr>
            <a:r>
              <a:rPr lang="tr-TR" b="1" dirty="0" smtClean="0">
                <a:solidFill>
                  <a:schemeClr val="tx2">
                    <a:lumMod val="75000"/>
                  </a:schemeClr>
                </a:solidFill>
              </a:rPr>
              <a:t>   (  </a:t>
            </a:r>
            <a:r>
              <a:rPr lang="tr-TR" b="1" dirty="0">
                <a:solidFill>
                  <a:schemeClr val="accent1">
                    <a:lumMod val="75000"/>
                  </a:schemeClr>
                </a:solidFill>
              </a:rPr>
              <a:t>(Kademe Aylığı + Ek Gösterge Aylığı + Taban Aylık + Kıdem Aylığı + Yan Ödeme + İdari Görev </a:t>
            </a:r>
            <a:r>
              <a:rPr lang="tr-TR" b="1" dirty="0" smtClean="0">
                <a:solidFill>
                  <a:schemeClr val="accent1">
                    <a:lumMod val="75000"/>
                  </a:schemeClr>
                </a:solidFill>
              </a:rPr>
              <a:t>Ödeneği )  </a:t>
            </a:r>
            <a:r>
              <a:rPr lang="tr-TR" b="1" dirty="0">
                <a:solidFill>
                  <a:schemeClr val="accent1">
                    <a:lumMod val="75000"/>
                  </a:schemeClr>
                </a:solidFill>
              </a:rPr>
              <a:t>---  </a:t>
            </a:r>
            <a:r>
              <a:rPr lang="tr-TR" b="1" dirty="0" smtClean="0">
                <a:solidFill>
                  <a:schemeClr val="accent1">
                    <a:lumMod val="75000"/>
                  </a:schemeClr>
                </a:solidFill>
              </a:rPr>
              <a:t>(Malullük Yaşlılık Ölüm Sigortası Sigortalı Payı (%</a:t>
            </a:r>
            <a:r>
              <a:rPr lang="tr-TR" b="1" dirty="0">
                <a:solidFill>
                  <a:schemeClr val="accent1">
                    <a:lumMod val="75000"/>
                  </a:schemeClr>
                </a:solidFill>
              </a:rPr>
              <a:t>9</a:t>
            </a:r>
            <a:r>
              <a:rPr lang="tr-TR" b="1" dirty="0" smtClean="0">
                <a:solidFill>
                  <a:schemeClr val="accent1">
                    <a:lumMod val="75000"/>
                  </a:schemeClr>
                </a:solidFill>
              </a:rPr>
              <a:t>) + Sağlık Primi Sigortalı Payı (%5) + </a:t>
            </a:r>
            <a:r>
              <a:rPr lang="tr-TR" b="1" dirty="0">
                <a:solidFill>
                  <a:schemeClr val="accent1">
                    <a:lumMod val="75000"/>
                  </a:schemeClr>
                </a:solidFill>
              </a:rPr>
              <a:t>Sendika Aidatı + Engellilik İndirimi + Özel Sigorta İndirimi) </a:t>
            </a:r>
            <a:r>
              <a:rPr lang="tr-TR" b="1" dirty="0"/>
              <a:t>) </a:t>
            </a:r>
            <a:r>
              <a:rPr lang="tr-TR" b="1" dirty="0">
                <a:solidFill>
                  <a:schemeClr val="accent1">
                    <a:lumMod val="75000"/>
                  </a:schemeClr>
                </a:solidFill>
              </a:rPr>
              <a:t>X Vergi Dilimine Göre belirlenen Vergi Oranı </a:t>
            </a:r>
            <a:r>
              <a:rPr lang="tr-TR" b="1" dirty="0"/>
              <a:t> – </a:t>
            </a:r>
            <a:r>
              <a:rPr lang="tr-TR" b="1" dirty="0">
                <a:solidFill>
                  <a:schemeClr val="accent1">
                    <a:lumMod val="75000"/>
                  </a:schemeClr>
                </a:solidFill>
              </a:rPr>
              <a:t>Asgari Geçim İndirimi</a:t>
            </a:r>
            <a:endParaRPr lang="tr-TR" b="1" dirty="0"/>
          </a:p>
        </p:txBody>
      </p:sp>
    </p:spTree>
    <p:extLst>
      <p:ext uri="{BB962C8B-B14F-4D97-AF65-F5344CB8AC3E}">
        <p14:creationId xmlns:p14="http://schemas.microsoft.com/office/powerpoint/2010/main" val="278644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Gelir Vergisi Oranları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67452551"/>
              </p:ext>
            </p:extLst>
          </p:nvPr>
        </p:nvGraphicFramePr>
        <p:xfrm>
          <a:off x="838200" y="1825623"/>
          <a:ext cx="10515600" cy="4005550"/>
        </p:xfrm>
        <a:graphic>
          <a:graphicData uri="http://schemas.openxmlformats.org/drawingml/2006/table">
            <a:tbl>
              <a:tblPr firstRow="1" bandRow="1">
                <a:tableStyleId>{F5AB1C69-6EDB-4FF4-983F-18BD219EF322}</a:tableStyleId>
              </a:tblPr>
              <a:tblGrid>
                <a:gridCol w="5257800"/>
                <a:gridCol w="5257800"/>
              </a:tblGrid>
              <a:tr h="801110">
                <a:tc>
                  <a:txBody>
                    <a:bodyPr/>
                    <a:lstStyle/>
                    <a:p>
                      <a:r>
                        <a:rPr lang="tr-TR" dirty="0" smtClean="0"/>
                        <a:t>Gelir Vergisi</a:t>
                      </a:r>
                      <a:r>
                        <a:rPr lang="tr-TR" baseline="0" dirty="0" smtClean="0"/>
                        <a:t> Matrahı</a:t>
                      </a:r>
                      <a:endParaRPr lang="tr-TR" dirty="0"/>
                    </a:p>
                  </a:txBody>
                  <a:tcPr/>
                </a:tc>
                <a:tc>
                  <a:txBody>
                    <a:bodyPr/>
                    <a:lstStyle/>
                    <a:p>
                      <a:r>
                        <a:rPr lang="tr-TR" dirty="0" smtClean="0"/>
                        <a:t>Oran</a:t>
                      </a:r>
                      <a:endParaRPr lang="tr-TR" dirty="0"/>
                    </a:p>
                  </a:txBody>
                  <a:tcPr/>
                </a:tc>
              </a:tr>
              <a:tr h="801110">
                <a:tc>
                  <a:txBody>
                    <a:bodyPr/>
                    <a:lstStyle/>
                    <a:p>
                      <a:r>
                        <a:rPr lang="tr-TR" dirty="0" smtClean="0"/>
                        <a:t>12.600,00 TL’ye kadar </a:t>
                      </a:r>
                      <a:endParaRPr lang="tr-TR" dirty="0"/>
                    </a:p>
                  </a:txBody>
                  <a:tcPr/>
                </a:tc>
                <a:tc>
                  <a:txBody>
                    <a:bodyPr/>
                    <a:lstStyle/>
                    <a:p>
                      <a:r>
                        <a:rPr lang="tr-TR" dirty="0" smtClean="0"/>
                        <a:t>%15</a:t>
                      </a:r>
                      <a:endParaRPr lang="tr-TR" dirty="0"/>
                    </a:p>
                  </a:txBody>
                  <a:tcPr/>
                </a:tc>
              </a:tr>
              <a:tr h="801110">
                <a:tc>
                  <a:txBody>
                    <a:bodyPr/>
                    <a:lstStyle/>
                    <a:p>
                      <a:r>
                        <a:rPr lang="tr-TR" dirty="0" smtClean="0"/>
                        <a:t>30.000,00 TL’nin 12.600,00 TL’si 1.890,00 TL, fazlası </a:t>
                      </a:r>
                      <a:endParaRPr lang="tr-TR" dirty="0"/>
                    </a:p>
                  </a:txBody>
                  <a:tcPr/>
                </a:tc>
                <a:tc>
                  <a:txBody>
                    <a:bodyPr/>
                    <a:lstStyle/>
                    <a:p>
                      <a:r>
                        <a:rPr lang="tr-TR" dirty="0" smtClean="0"/>
                        <a:t>%20</a:t>
                      </a:r>
                      <a:endParaRPr lang="tr-TR" dirty="0"/>
                    </a:p>
                  </a:txBody>
                  <a:tcPr/>
                </a:tc>
              </a:tr>
              <a:tr h="801110">
                <a:tc>
                  <a:txBody>
                    <a:bodyPr/>
                    <a:lstStyle/>
                    <a:p>
                      <a:r>
                        <a:rPr lang="tr-TR" dirty="0" smtClean="0"/>
                        <a:t>110.000,00 TL’nin 30.000,00 TL’si için 5.370,00 TL,</a:t>
                      </a:r>
                      <a:r>
                        <a:rPr lang="tr-TR" baseline="0" dirty="0" smtClean="0"/>
                        <a:t> fazlası</a:t>
                      </a:r>
                      <a:endParaRPr lang="tr-TR" dirty="0"/>
                    </a:p>
                  </a:txBody>
                  <a:tcPr/>
                </a:tc>
                <a:tc>
                  <a:txBody>
                    <a:bodyPr/>
                    <a:lstStyle/>
                    <a:p>
                      <a:r>
                        <a:rPr lang="tr-TR" dirty="0" smtClean="0"/>
                        <a:t>%27</a:t>
                      </a:r>
                      <a:endParaRPr lang="tr-TR" dirty="0"/>
                    </a:p>
                  </a:txBody>
                  <a:tcPr/>
                </a:tc>
              </a:tr>
              <a:tr h="801110">
                <a:tc>
                  <a:txBody>
                    <a:bodyPr/>
                    <a:lstStyle/>
                    <a:p>
                      <a:r>
                        <a:rPr lang="tr-TR" dirty="0" smtClean="0"/>
                        <a:t>110.000,00 TL’den</a:t>
                      </a:r>
                      <a:r>
                        <a:rPr lang="tr-TR" baseline="0" dirty="0" smtClean="0"/>
                        <a:t> fazlasının</a:t>
                      </a:r>
                      <a:r>
                        <a:rPr lang="tr-TR" dirty="0" smtClean="0"/>
                        <a:t> 110.000,00 TL’si</a:t>
                      </a:r>
                      <a:r>
                        <a:rPr lang="tr-TR" baseline="0" dirty="0" smtClean="0"/>
                        <a:t> için </a:t>
                      </a:r>
                      <a:r>
                        <a:rPr lang="tr-TR" dirty="0" smtClean="0"/>
                        <a:t>26.970,00 TL,</a:t>
                      </a:r>
                      <a:r>
                        <a:rPr lang="tr-TR" baseline="0" dirty="0" smtClean="0"/>
                        <a:t> fazlası</a:t>
                      </a:r>
                      <a:r>
                        <a:rPr lang="tr-TR" dirty="0" smtClean="0"/>
                        <a:t> </a:t>
                      </a:r>
                      <a:endParaRPr lang="tr-TR" dirty="0"/>
                    </a:p>
                  </a:txBody>
                  <a:tcPr/>
                </a:tc>
                <a:tc>
                  <a:txBody>
                    <a:bodyPr/>
                    <a:lstStyle/>
                    <a:p>
                      <a:r>
                        <a:rPr lang="tr-TR" dirty="0" smtClean="0"/>
                        <a:t>%35</a:t>
                      </a:r>
                      <a:endParaRPr lang="tr-TR" dirty="0"/>
                    </a:p>
                  </a:txBody>
                  <a:tcPr/>
                </a:tc>
              </a:tr>
            </a:tbl>
          </a:graphicData>
        </a:graphic>
      </p:graphicFrame>
    </p:spTree>
    <p:extLst>
      <p:ext uri="{BB962C8B-B14F-4D97-AF65-F5344CB8AC3E}">
        <p14:creationId xmlns:p14="http://schemas.microsoft.com/office/powerpoint/2010/main" val="42261857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Asgari Geçim İndirimi  </a:t>
            </a:r>
            <a:endParaRPr lang="tr-TR" dirty="0"/>
          </a:p>
        </p:txBody>
      </p:sp>
      <p:sp>
        <p:nvSpPr>
          <p:cNvPr id="3" name="İçerik Yer Tutucusu 2"/>
          <p:cNvSpPr>
            <a:spLocks noGrp="1"/>
          </p:cNvSpPr>
          <p:nvPr>
            <p:ph idx="1"/>
          </p:nvPr>
        </p:nvSpPr>
        <p:spPr>
          <a:xfrm>
            <a:off x="838199" y="1379095"/>
            <a:ext cx="10959059" cy="5306518"/>
          </a:xfrm>
        </p:spPr>
        <p:txBody>
          <a:bodyPr>
            <a:normAutofit/>
          </a:bodyPr>
          <a:lstStyle/>
          <a:p>
            <a:pPr lvl="0" algn="just"/>
            <a:r>
              <a:rPr lang="tr-TR" sz="2400" dirty="0" smtClean="0"/>
              <a:t>Gelir Vergisi Kanununun 32.maddesi uyarınca </a:t>
            </a:r>
            <a:r>
              <a:rPr lang="tr-TR" sz="2400" dirty="0" smtClean="0">
                <a:cs typeface="Times New Roman" pitchFamily="18" charset="0"/>
              </a:rPr>
              <a:t>çalışanın </a:t>
            </a:r>
            <a:r>
              <a:rPr lang="tr-TR" sz="2400" dirty="0">
                <a:cs typeface="Times New Roman" pitchFamily="18" charset="0"/>
              </a:rPr>
              <a:t>medeni hali ve aile durumu dikkate alınarak belirlenmiş indirim oranlarının yıllık brüt asgari ücrete uygulanması ile bulunacak matrah üzerinden %15 oranında yıllık Asgari Geçim İndirimi hesaplanacaktır. Hesaplanan asgari geçim indirimi hesaplanan gelir vergisi tutarını geçemez. Sakatlık indirimi bulunan ücretlinin gelir vergisi matrahı hesaplanırken sakatlık indirimi de mahsup edilecek, sakatlık indiriminin mahsubundan sonra kalan gelir vergisi matrahı üzerinden hesaplanan gelir vergisi tutarından da yıllık asgari geçim indirimi tutarının 1/12'si mahsup edilecektir. Mahsup edilecek tutar, kalan gelir vergisi tutarını aşamayacak ve asgari geçim indirimi farkı diğer dönemlerde de değerlendirilmeyecektir</a:t>
            </a:r>
            <a:r>
              <a:rPr lang="tr-TR" sz="2400" dirty="0" smtClean="0">
                <a:cs typeface="Times New Roman" pitchFamily="18" charset="0"/>
              </a:rPr>
              <a:t>.</a:t>
            </a:r>
          </a:p>
          <a:p>
            <a:pPr lvl="0" algn="just"/>
            <a:r>
              <a:rPr lang="tr-TR" sz="2200" b="1" dirty="0" smtClean="0">
                <a:solidFill>
                  <a:schemeClr val="accent1">
                    <a:lumMod val="50000"/>
                  </a:schemeClr>
                </a:solidFill>
                <a:latin typeface="Times New Roman" pitchFamily="18" charset="0"/>
                <a:cs typeface="Times New Roman" pitchFamily="18" charset="0"/>
              </a:rPr>
              <a:t>2016 </a:t>
            </a:r>
            <a:r>
              <a:rPr lang="tr-TR" sz="2200" b="1" dirty="0">
                <a:solidFill>
                  <a:schemeClr val="accent1">
                    <a:lumMod val="50000"/>
                  </a:schemeClr>
                </a:solidFill>
                <a:latin typeface="Times New Roman" pitchFamily="18" charset="0"/>
                <a:cs typeface="Times New Roman" pitchFamily="18" charset="0"/>
              </a:rPr>
              <a:t>yılı brüt asgari ücreti = 1.647,00 TL         1.647,00 x 12 = 19.764,00 TL</a:t>
            </a:r>
          </a:p>
          <a:p>
            <a:pPr lvl="0" algn="just"/>
            <a:r>
              <a:rPr lang="tr-TR" sz="2200" b="1" dirty="0">
                <a:solidFill>
                  <a:schemeClr val="accent1">
                    <a:lumMod val="50000"/>
                  </a:schemeClr>
                </a:solidFill>
                <a:latin typeface="Times New Roman" pitchFamily="18" charset="0"/>
                <a:cs typeface="Times New Roman" pitchFamily="18" charset="0"/>
              </a:rPr>
              <a:t>Asgari Geçim İndirimi = (19.764,00 TL X  % Asgari Geçim  İndirim Oranı X  % 15) / 12</a:t>
            </a:r>
            <a:r>
              <a:rPr lang="tr-TR" sz="2200" dirty="0" smtClean="0">
                <a:cs typeface="Times New Roman" pitchFamily="18" charset="0"/>
              </a:rPr>
              <a:t> </a:t>
            </a:r>
            <a:endParaRPr lang="tr-TR" sz="2200" dirty="0">
              <a:cs typeface="Times New Roman" pitchFamily="18" charset="0"/>
            </a:endParaRPr>
          </a:p>
          <a:p>
            <a:pPr marL="0" indent="0" algn="just">
              <a:buNone/>
            </a:pPr>
            <a:r>
              <a:rPr lang="tr-TR" altLang="tr-TR" sz="2400" b="1" dirty="0" smtClean="0">
                <a:solidFill>
                  <a:schemeClr val="accent1">
                    <a:lumMod val="50000"/>
                  </a:schemeClr>
                </a:solidFill>
              </a:rPr>
              <a:t>                     Kendisi İçin                                            = (19.764,00 x %50 x %15)/12 = 123,53</a:t>
            </a:r>
          </a:p>
          <a:p>
            <a:pPr marL="0" indent="0" algn="just">
              <a:buNone/>
            </a:pPr>
            <a:r>
              <a:rPr lang="tr-TR" altLang="tr-TR" sz="2400" b="1" dirty="0">
                <a:solidFill>
                  <a:schemeClr val="accent1">
                    <a:lumMod val="50000"/>
                  </a:schemeClr>
                </a:solidFill>
              </a:rPr>
              <a:t> </a:t>
            </a:r>
            <a:r>
              <a:rPr lang="tr-TR" altLang="tr-TR" sz="2400" b="1" dirty="0" smtClean="0">
                <a:solidFill>
                  <a:schemeClr val="accent1">
                    <a:lumMod val="50000"/>
                  </a:schemeClr>
                </a:solidFill>
              </a:rPr>
              <a:t>                    Evli-Eş Çalışmıyor + 3 Çocuklu İçin   = (19.764,00 x %85 x %15)/12 = 209,99                               </a:t>
            </a:r>
            <a:endParaRPr lang="tr-TR" altLang="tr-TR" sz="2400" b="1" dirty="0">
              <a:solidFill>
                <a:schemeClr val="accent1">
                  <a:lumMod val="50000"/>
                </a:schemeClr>
              </a:solidFill>
            </a:endParaRPr>
          </a:p>
          <a:p>
            <a:endParaRPr lang="tr-TR" b="1" dirty="0">
              <a:solidFill>
                <a:schemeClr val="accent1">
                  <a:lumMod val="50000"/>
                </a:schemeClr>
              </a:solidFill>
            </a:endParaRPr>
          </a:p>
        </p:txBody>
      </p:sp>
    </p:spTree>
    <p:extLst>
      <p:ext uri="{BB962C8B-B14F-4D97-AF65-F5344CB8AC3E}">
        <p14:creationId xmlns:p14="http://schemas.microsoft.com/office/powerpoint/2010/main" val="3095532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14400"/>
            <a:ext cx="10515600" cy="776288"/>
          </a:xfrm>
        </p:spPr>
        <p:txBody>
          <a:bodyPr/>
          <a:lstStyle/>
          <a:p>
            <a:r>
              <a:rPr lang="tr-TR" dirty="0" smtClean="0"/>
              <a:t>Asgari Geçim İndirimi</a:t>
            </a:r>
            <a:endParaRPr lang="tr-TR" dirty="0"/>
          </a:p>
        </p:txBody>
      </p:sp>
      <p:sp>
        <p:nvSpPr>
          <p:cNvPr id="3" name="İçerik Yer Tutucusu 2"/>
          <p:cNvSpPr>
            <a:spLocks noGrp="1"/>
          </p:cNvSpPr>
          <p:nvPr>
            <p:ph idx="1"/>
          </p:nvPr>
        </p:nvSpPr>
        <p:spPr/>
        <p:txBody>
          <a:bodyPr/>
          <a:lstStyle/>
          <a:p>
            <a:pPr algn="just"/>
            <a:r>
              <a:rPr lang="tr-TR" sz="2400" dirty="0" smtClean="0"/>
              <a:t>İndirimin </a:t>
            </a:r>
            <a:r>
              <a:rPr lang="tr-TR" sz="2400" dirty="0"/>
              <a:t>uygulamasında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endParaRPr lang="tr-TR" sz="2400" dirty="0" smtClean="0"/>
          </a:p>
          <a:p>
            <a:pPr algn="just"/>
            <a:r>
              <a:rPr lang="tr-TR" sz="2400" dirty="0"/>
              <a:t>İndirim tutarının tespitinde mükellefin, gelirin elde edildiği tarihteki medenî hali ve aile durumu esas alınır. İndirim, yukarıdaki oranlara göre hesaplanan tutarları aşmamak kaydıyla, ücret geliri elde eden aile fertlerinden her biri için ayrı ayrı, çocuklar için eşlerden yalnızca birisinin gelirine uygulanır. Boşananlar için indirim tutarının hesabında, nafakasını sağladıkları çocuk sayısı dikkate alınır.</a:t>
            </a:r>
          </a:p>
          <a:p>
            <a:endParaRPr lang="tr-TR" dirty="0"/>
          </a:p>
        </p:txBody>
      </p:sp>
    </p:spTree>
    <p:extLst>
      <p:ext uri="{BB962C8B-B14F-4D97-AF65-F5344CB8AC3E}">
        <p14:creationId xmlns:p14="http://schemas.microsoft.com/office/powerpoint/2010/main" val="3878396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Asgari Geçim İndirimi </a:t>
            </a:r>
            <a:endParaRPr lang="tr-TR" dirty="0"/>
          </a:p>
        </p:txBody>
      </p:sp>
      <p:graphicFrame>
        <p:nvGraphicFramePr>
          <p:cNvPr id="10" name="İçerik Yer Tutucusu 9"/>
          <p:cNvGraphicFramePr>
            <a:graphicFrameLocks noGrp="1"/>
          </p:cNvGraphicFramePr>
          <p:nvPr>
            <p:ph idx="1"/>
            <p:extLst>
              <p:ext uri="{D42A27DB-BD31-4B8C-83A1-F6EECF244321}">
                <p14:modId xmlns:p14="http://schemas.microsoft.com/office/powerpoint/2010/main" val="3727562238"/>
              </p:ext>
            </p:extLst>
          </p:nvPr>
        </p:nvGraphicFramePr>
        <p:xfrm>
          <a:off x="838200" y="1825625"/>
          <a:ext cx="10515600" cy="3061170"/>
        </p:xfrm>
        <a:graphic>
          <a:graphicData uri="http://schemas.openxmlformats.org/drawingml/2006/table">
            <a:tbl>
              <a:tblPr firstRow="1" bandRow="1">
                <a:tableStyleId>{F5AB1C69-6EDB-4FF4-983F-18BD219EF322}</a:tableStyleId>
              </a:tblPr>
              <a:tblGrid>
                <a:gridCol w="5257800"/>
                <a:gridCol w="5257800"/>
              </a:tblGrid>
              <a:tr h="542349">
                <a:tc>
                  <a:txBody>
                    <a:bodyPr/>
                    <a:lstStyle/>
                    <a:p>
                      <a:pPr algn="ctr"/>
                      <a:r>
                        <a:rPr lang="tr-TR" sz="2400" dirty="0" smtClean="0">
                          <a:solidFill>
                            <a:schemeClr val="tx1"/>
                          </a:solidFill>
                          <a:latin typeface="Times New Roman" pitchFamily="18" charset="0"/>
                          <a:cs typeface="Times New Roman" pitchFamily="18" charset="0"/>
                        </a:rPr>
                        <a:t>ASGARİ</a:t>
                      </a:r>
                      <a:r>
                        <a:rPr lang="tr-TR" sz="2400" baseline="0" dirty="0" smtClean="0">
                          <a:solidFill>
                            <a:schemeClr val="tx1"/>
                          </a:solidFill>
                          <a:latin typeface="Times New Roman" pitchFamily="18" charset="0"/>
                          <a:cs typeface="Times New Roman" pitchFamily="18" charset="0"/>
                        </a:rPr>
                        <a:t> GEÇİM İNDİRİMİ </a:t>
                      </a:r>
                      <a:endParaRPr lang="tr-TR" sz="2400" dirty="0">
                        <a:solidFill>
                          <a:schemeClr val="tx1"/>
                        </a:solidFill>
                        <a:latin typeface="Times New Roman" pitchFamily="18" charset="0"/>
                        <a:cs typeface="Times New Roman" pitchFamily="18" charset="0"/>
                      </a:endParaRPr>
                    </a:p>
                  </a:txBody>
                  <a:tcPr marL="91438" marR="91438" marT="45728" marB="45728"/>
                </a:tc>
                <a:tc>
                  <a:txBody>
                    <a:bodyPr/>
                    <a:lstStyle/>
                    <a:p>
                      <a:pPr algn="ctr"/>
                      <a:r>
                        <a:rPr lang="tr-TR" sz="2400" dirty="0" smtClean="0">
                          <a:solidFill>
                            <a:schemeClr val="tx1"/>
                          </a:solidFill>
                          <a:latin typeface="Times New Roman" pitchFamily="18" charset="0"/>
                          <a:cs typeface="Times New Roman" pitchFamily="18" charset="0"/>
                        </a:rPr>
                        <a:t>ORANI</a:t>
                      </a:r>
                      <a:endParaRPr lang="tr-TR" sz="2400" dirty="0">
                        <a:solidFill>
                          <a:schemeClr val="tx1"/>
                        </a:solidFill>
                        <a:latin typeface="Times New Roman" pitchFamily="18" charset="0"/>
                        <a:cs typeface="Times New Roman" pitchFamily="18" charset="0"/>
                      </a:endParaRPr>
                    </a:p>
                  </a:txBody>
                  <a:tcPr marL="91438" marR="91438" marT="45728" marB="45728"/>
                </a:tc>
              </a:tr>
              <a:tr h="439890">
                <a:tc>
                  <a:txBody>
                    <a:bodyPr/>
                    <a:lstStyle/>
                    <a:p>
                      <a:r>
                        <a:rPr lang="tr-TR" sz="1600" b="1" dirty="0" smtClean="0">
                          <a:solidFill>
                            <a:schemeClr val="tx1"/>
                          </a:solidFill>
                        </a:rPr>
                        <a:t>Mükellefin</a:t>
                      </a:r>
                      <a:r>
                        <a:rPr lang="tr-TR" sz="1600" b="1" baseline="0" dirty="0" smtClean="0">
                          <a:solidFill>
                            <a:schemeClr val="tx1"/>
                          </a:solidFill>
                        </a:rPr>
                        <a:t> Kendisi İçin</a:t>
                      </a:r>
                      <a:endParaRPr lang="tr-TR" sz="1600" b="1" dirty="0">
                        <a:solidFill>
                          <a:schemeClr val="tx1"/>
                        </a:solidFill>
                      </a:endParaRPr>
                    </a:p>
                  </a:txBody>
                  <a:tcPr marL="91438" marR="91438" marT="45728" marB="45728"/>
                </a:tc>
                <a:tc>
                  <a:txBody>
                    <a:bodyPr/>
                    <a:lstStyle/>
                    <a:p>
                      <a:pPr algn="ctr"/>
                      <a:r>
                        <a:rPr lang="tr-TR" sz="1600" b="1" dirty="0" smtClean="0">
                          <a:solidFill>
                            <a:schemeClr val="tx1"/>
                          </a:solidFill>
                        </a:rPr>
                        <a:t>%50</a:t>
                      </a:r>
                      <a:endParaRPr lang="tr-TR" sz="1600" b="1" dirty="0">
                        <a:solidFill>
                          <a:schemeClr val="tx1"/>
                        </a:solidFill>
                      </a:endParaRPr>
                    </a:p>
                  </a:txBody>
                  <a:tcPr marL="91438" marR="91438" marT="45728" marB="45728"/>
                </a:tc>
              </a:tr>
              <a:tr h="439890">
                <a:tc>
                  <a:txBody>
                    <a:bodyPr/>
                    <a:lstStyle/>
                    <a:p>
                      <a:r>
                        <a:rPr lang="tr-TR" sz="1600" b="1" dirty="0" smtClean="0">
                          <a:solidFill>
                            <a:schemeClr val="tx1"/>
                          </a:solidFill>
                        </a:rPr>
                        <a:t>Mükellefin Eşi İçin</a:t>
                      </a:r>
                      <a:endParaRPr lang="tr-TR" sz="1600" b="1" dirty="0">
                        <a:solidFill>
                          <a:schemeClr val="tx1"/>
                        </a:solidFill>
                      </a:endParaRPr>
                    </a:p>
                  </a:txBody>
                  <a:tcPr marL="91438" marR="91438" marT="45728" marB="45728"/>
                </a:tc>
                <a:tc>
                  <a:txBody>
                    <a:bodyPr/>
                    <a:lstStyle/>
                    <a:p>
                      <a:pPr algn="ctr"/>
                      <a:r>
                        <a:rPr lang="tr-TR" sz="1600" b="1" dirty="0" smtClean="0">
                          <a:solidFill>
                            <a:schemeClr val="tx1"/>
                          </a:solidFill>
                        </a:rPr>
                        <a:t>%10</a:t>
                      </a:r>
                      <a:endParaRPr lang="tr-TR" sz="1600" b="1" dirty="0">
                        <a:solidFill>
                          <a:schemeClr val="tx1"/>
                        </a:solidFill>
                      </a:endParaRPr>
                    </a:p>
                  </a:txBody>
                  <a:tcPr marL="91438" marR="91438" marT="45728" marB="45728"/>
                </a:tc>
              </a:tr>
              <a:tr h="439890">
                <a:tc>
                  <a:txBody>
                    <a:bodyPr/>
                    <a:lstStyle/>
                    <a:p>
                      <a:r>
                        <a:rPr lang="tr-TR" sz="1600" b="1" dirty="0" smtClean="0">
                          <a:solidFill>
                            <a:schemeClr val="tx1"/>
                          </a:solidFill>
                        </a:rPr>
                        <a:t>İlk İki</a:t>
                      </a:r>
                      <a:r>
                        <a:rPr lang="tr-TR" sz="1600" b="1" baseline="0" dirty="0" smtClean="0">
                          <a:solidFill>
                            <a:schemeClr val="tx1"/>
                          </a:solidFill>
                        </a:rPr>
                        <a:t> Çocuk için ( ayrı ayrı )</a:t>
                      </a:r>
                      <a:endParaRPr lang="tr-TR" sz="1600" b="1" dirty="0">
                        <a:solidFill>
                          <a:schemeClr val="tx1"/>
                        </a:solidFill>
                      </a:endParaRPr>
                    </a:p>
                  </a:txBody>
                  <a:tcPr marL="91438" marR="91438" marT="45728" marB="45728"/>
                </a:tc>
                <a:tc>
                  <a:txBody>
                    <a:bodyPr/>
                    <a:lstStyle/>
                    <a:p>
                      <a:pPr algn="ctr"/>
                      <a:r>
                        <a:rPr lang="tr-TR" sz="1600" b="1" dirty="0" smtClean="0">
                          <a:solidFill>
                            <a:schemeClr val="tx1"/>
                          </a:solidFill>
                        </a:rPr>
                        <a:t>%7,5</a:t>
                      </a:r>
                      <a:endParaRPr lang="tr-TR" sz="1600" b="1" dirty="0">
                        <a:solidFill>
                          <a:schemeClr val="tx1"/>
                        </a:solidFill>
                      </a:endParaRPr>
                    </a:p>
                  </a:txBody>
                  <a:tcPr marL="91438" marR="91438" marT="45728" marB="45728"/>
                </a:tc>
              </a:tr>
              <a:tr h="439890">
                <a:tc>
                  <a:txBody>
                    <a:bodyPr/>
                    <a:lstStyle/>
                    <a:p>
                      <a:r>
                        <a:rPr lang="tr-TR" sz="1600" b="1" dirty="0" smtClean="0">
                          <a:solidFill>
                            <a:schemeClr val="tx1"/>
                          </a:solidFill>
                        </a:rPr>
                        <a:t>3.</a:t>
                      </a:r>
                      <a:r>
                        <a:rPr lang="tr-TR" sz="1600" b="1" baseline="0" dirty="0" smtClean="0">
                          <a:solidFill>
                            <a:schemeClr val="tx1"/>
                          </a:solidFill>
                        </a:rPr>
                        <a:t> Çocuk için </a:t>
                      </a:r>
                      <a:endParaRPr lang="tr-TR" sz="1600" b="1" dirty="0">
                        <a:solidFill>
                          <a:schemeClr val="tx1"/>
                        </a:solidFill>
                      </a:endParaRPr>
                    </a:p>
                  </a:txBody>
                  <a:tcPr marL="91438" marR="91438" marT="45728" marB="45728"/>
                </a:tc>
                <a:tc>
                  <a:txBody>
                    <a:bodyPr/>
                    <a:lstStyle/>
                    <a:p>
                      <a:pPr algn="ctr"/>
                      <a:r>
                        <a:rPr lang="tr-TR" sz="1600" b="1" dirty="0" smtClean="0">
                          <a:solidFill>
                            <a:schemeClr val="tx1"/>
                          </a:solidFill>
                        </a:rPr>
                        <a:t>%10</a:t>
                      </a:r>
                      <a:endParaRPr lang="tr-TR" sz="1600" b="1" dirty="0">
                        <a:solidFill>
                          <a:schemeClr val="tx1"/>
                        </a:solidFill>
                      </a:endParaRPr>
                    </a:p>
                  </a:txBody>
                  <a:tcPr marL="91438" marR="91438" marT="45728" marB="45728"/>
                </a:tc>
              </a:tr>
              <a:tr h="759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Diğer Çocuklar İçin ( ayrı ayrı )</a:t>
                      </a:r>
                    </a:p>
                    <a:p>
                      <a:endParaRPr lang="tr-TR" dirty="0">
                        <a:solidFill>
                          <a:schemeClr val="tx1"/>
                        </a:solidFill>
                      </a:endParaRPr>
                    </a:p>
                  </a:txBody>
                  <a:tcPr/>
                </a:tc>
                <a:tc>
                  <a:txBody>
                    <a:bodyPr/>
                    <a:lstStyle/>
                    <a:p>
                      <a:r>
                        <a:rPr lang="tr-TR" b="1" dirty="0" smtClean="0">
                          <a:solidFill>
                            <a:schemeClr val="tx1"/>
                          </a:solidFill>
                        </a:rPr>
                        <a:t>                                              %5</a:t>
                      </a:r>
                      <a:endParaRPr lang="tr-TR" b="1" dirty="0">
                        <a:solidFill>
                          <a:schemeClr val="tx1"/>
                        </a:solidFill>
                      </a:endParaRPr>
                    </a:p>
                  </a:txBody>
                  <a:tcPr/>
                </a:tc>
              </a:tr>
            </a:tbl>
          </a:graphicData>
        </a:graphic>
      </p:graphicFrame>
    </p:spTree>
    <p:extLst>
      <p:ext uri="{BB962C8B-B14F-4D97-AF65-F5344CB8AC3E}">
        <p14:creationId xmlns:p14="http://schemas.microsoft.com/office/powerpoint/2010/main" val="30052185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Şahıs Sigorta Primi İndirimi</a:t>
            </a:r>
            <a:endParaRPr lang="tr-TR" dirty="0"/>
          </a:p>
        </p:txBody>
      </p:sp>
      <p:sp>
        <p:nvSpPr>
          <p:cNvPr id="3" name="İçerik Yer Tutucusu 2"/>
          <p:cNvSpPr>
            <a:spLocks noGrp="1"/>
          </p:cNvSpPr>
          <p:nvPr>
            <p:ph idx="1"/>
          </p:nvPr>
        </p:nvSpPr>
        <p:spPr/>
        <p:txBody>
          <a:bodyPr>
            <a:normAutofit/>
          </a:bodyPr>
          <a:lstStyle/>
          <a:p>
            <a:r>
              <a:rPr lang="tr-TR" sz="2400" dirty="0">
                <a:cs typeface="Times New Roman" pitchFamily="18" charset="0"/>
              </a:rPr>
              <a:t>Gelir Vergisi Kanununun 89. maddesi </a:t>
            </a:r>
            <a:r>
              <a:rPr lang="tr-TR" sz="2400" dirty="0" smtClean="0">
                <a:cs typeface="Times New Roman" pitchFamily="18" charset="0"/>
              </a:rPr>
              <a:t>uyarınca,</a:t>
            </a:r>
          </a:p>
          <a:p>
            <a:r>
              <a:rPr lang="tr-TR" sz="2400" dirty="0">
                <a:cs typeface="Times New Roman" pitchFamily="18" charset="0"/>
              </a:rPr>
              <a:t>Bireysel emeklilik sistemine ödenen katkı payları indirim konusu yapılamayacaktır.</a:t>
            </a:r>
          </a:p>
          <a:p>
            <a:pPr algn="just"/>
            <a:r>
              <a:rPr lang="tr-TR" sz="2400" dirty="0" smtClean="0">
                <a:cs typeface="Times New Roman" pitchFamily="18" charset="0"/>
              </a:rPr>
              <a:t> </a:t>
            </a:r>
            <a:r>
              <a:rPr lang="tr-TR" sz="2400" dirty="0">
                <a:cs typeface="Times New Roman" pitchFamily="18" charset="0"/>
              </a:rPr>
              <a:t>Sigortanın Türkiye’de bulunan ve merkezi Türkiye’de olan bir emeklilik veya sigorta şirketi nezdinde akdedilmiş olması şartıyla ; </a:t>
            </a:r>
            <a:endParaRPr lang="tr-TR" sz="2400" dirty="0" smtClean="0">
              <a:cs typeface="Times New Roman" pitchFamily="18" charset="0"/>
            </a:endParaRPr>
          </a:p>
          <a:p>
            <a:pPr marL="0" indent="0" algn="just">
              <a:buNone/>
            </a:pPr>
            <a:r>
              <a:rPr lang="tr-TR" sz="2400" dirty="0" smtClean="0">
                <a:cs typeface="Times New Roman" pitchFamily="18" charset="0"/>
              </a:rPr>
              <a:t>    Ücretlinin </a:t>
            </a:r>
            <a:r>
              <a:rPr lang="tr-TR" sz="2400" dirty="0">
                <a:cs typeface="Times New Roman" pitchFamily="18" charset="0"/>
              </a:rPr>
              <a:t>şahsına, eşine ve küçük çocuklarına ait hayat sigortası poliçeleri için hizmet erbabı tarafından ödenen primlerin %50’si</a:t>
            </a:r>
          </a:p>
          <a:p>
            <a:pPr marL="0" indent="0" algn="just">
              <a:buNone/>
            </a:pPr>
            <a:r>
              <a:rPr lang="tr-TR" sz="2400" dirty="0" smtClean="0">
                <a:cs typeface="Times New Roman" pitchFamily="18" charset="0"/>
              </a:rPr>
              <a:t>    Ölüm</a:t>
            </a:r>
            <a:r>
              <a:rPr lang="tr-TR" sz="2400" dirty="0">
                <a:cs typeface="Times New Roman" pitchFamily="18" charset="0"/>
              </a:rPr>
              <a:t>, kaza, sağlık, hastalık, sakatlık, işsizlik, analık, doğum ve tahsil gibi şahıs sigorta poliçeleri için hizmet erbabı tarafından ödenen </a:t>
            </a:r>
            <a:r>
              <a:rPr lang="tr-TR" sz="2400" dirty="0" smtClean="0">
                <a:cs typeface="Times New Roman" pitchFamily="18" charset="0"/>
              </a:rPr>
              <a:t>primler</a:t>
            </a:r>
          </a:p>
          <a:p>
            <a:pPr algn="just"/>
            <a:r>
              <a:rPr lang="tr-TR" sz="2400" dirty="0">
                <a:cs typeface="Times New Roman" pitchFamily="18" charset="0"/>
              </a:rPr>
              <a:t>İndirim konusu yapılacak primler toplamı, ödendiği ayda elde edilen </a:t>
            </a:r>
            <a:r>
              <a:rPr lang="tr-TR" sz="2400" u="sng" dirty="0">
                <a:cs typeface="Times New Roman" pitchFamily="18" charset="0"/>
              </a:rPr>
              <a:t>ücretin </a:t>
            </a:r>
            <a:r>
              <a:rPr lang="tr-TR" sz="2400" dirty="0">
                <a:cs typeface="Times New Roman" pitchFamily="18" charset="0"/>
              </a:rPr>
              <a:t>%15’ini ve yıllık olarak asgari ücretin yıllık tutarını aşamaz. </a:t>
            </a:r>
          </a:p>
          <a:p>
            <a:endParaRPr lang="tr-TR" dirty="0">
              <a:cs typeface="Times New Roman" pitchFamily="18" charset="0"/>
            </a:endParaRPr>
          </a:p>
          <a:p>
            <a:endParaRPr lang="tr-TR" dirty="0">
              <a:cs typeface="Times New Roman" pitchFamily="18" charset="0"/>
            </a:endParaRPr>
          </a:p>
          <a:p>
            <a:endParaRPr lang="tr-TR" dirty="0"/>
          </a:p>
        </p:txBody>
      </p:sp>
    </p:spTree>
    <p:extLst>
      <p:ext uri="{BB962C8B-B14F-4D97-AF65-F5344CB8AC3E}">
        <p14:creationId xmlns:p14="http://schemas.microsoft.com/office/powerpoint/2010/main" val="13920076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Engellilik İndirimi</a:t>
            </a:r>
            <a:endParaRPr lang="tr-TR" dirty="0"/>
          </a:p>
        </p:txBody>
      </p:sp>
      <p:sp>
        <p:nvSpPr>
          <p:cNvPr id="3" name="İçerik Yer Tutucusu 2"/>
          <p:cNvSpPr>
            <a:spLocks noGrp="1"/>
          </p:cNvSpPr>
          <p:nvPr>
            <p:ph idx="1"/>
          </p:nvPr>
        </p:nvSpPr>
        <p:spPr/>
        <p:txBody>
          <a:bodyPr>
            <a:normAutofit/>
          </a:bodyPr>
          <a:lstStyle/>
          <a:p>
            <a:pPr algn="just"/>
            <a:r>
              <a:rPr lang="tr-TR" sz="2400" dirty="0" smtClean="0"/>
              <a:t>Gelir Vergisi Kanununun 31 maddesi uyarınca, </a:t>
            </a:r>
            <a:r>
              <a:rPr lang="tr-TR" sz="2400" dirty="0"/>
              <a:t>ç</a:t>
            </a:r>
            <a:r>
              <a:rPr lang="tr-TR" sz="2400" dirty="0" smtClean="0"/>
              <a:t>alışma </a:t>
            </a:r>
            <a:r>
              <a:rPr lang="tr-TR" sz="2400" dirty="0"/>
              <a:t>gücünün </a:t>
            </a:r>
            <a:r>
              <a:rPr lang="tr-TR" sz="2400" dirty="0" smtClean="0"/>
              <a:t>asgari </a:t>
            </a:r>
            <a:r>
              <a:rPr lang="tr-TR" sz="2400" dirty="0"/>
              <a:t>% 80'ini kaybetmiş bulunan hizmet erbabı birinci derece engelli, </a:t>
            </a:r>
            <a:r>
              <a:rPr lang="tr-TR" sz="2400" dirty="0" smtClean="0"/>
              <a:t>asgari </a:t>
            </a:r>
            <a:r>
              <a:rPr lang="tr-TR" sz="2400" dirty="0"/>
              <a:t>% 60'ını kaybetmiş bulunan hizmet erbabı ikinci derece engelli, asgarî % 40'ını kaybetmiş bulunan hizmet erbabı ise üçüncü derece engelli sayılır ve aşağıda engelli dereceleri itibariyle </a:t>
            </a:r>
            <a:r>
              <a:rPr lang="tr-TR" sz="2400" dirty="0" smtClean="0"/>
              <a:t>belirlenen </a:t>
            </a:r>
            <a:r>
              <a:rPr lang="tr-TR" sz="2400" dirty="0"/>
              <a:t>tutarlar, </a:t>
            </a:r>
            <a:r>
              <a:rPr lang="tr-TR" sz="2400" dirty="0" smtClean="0"/>
              <a:t>gelir vergisi matrahından indirilir</a:t>
            </a:r>
            <a:r>
              <a:rPr lang="tr-TR" sz="2400" dirty="0"/>
              <a:t>. </a:t>
            </a:r>
            <a:r>
              <a:rPr lang="tr-TR" sz="2400" dirty="0" smtClean="0"/>
              <a:t>Sakatlık İndirimi hizmet erbabının bakmakla yükümlü olduğu özürlü kişiler için de uygulanır.</a:t>
            </a:r>
          </a:p>
          <a:p>
            <a:pPr marL="0" indent="0" algn="just">
              <a:buNone/>
            </a:pPr>
            <a:r>
              <a:rPr lang="tr-TR" sz="2400" dirty="0"/>
              <a:t>	</a:t>
            </a:r>
          </a:p>
          <a:p>
            <a:pPr marL="0" indent="0" algn="just">
              <a:buNone/>
            </a:pPr>
            <a:endParaRPr lang="tr-TR" sz="2400" dirty="0"/>
          </a:p>
          <a:p>
            <a:pPr algn="just"/>
            <a:endParaRPr lang="tr-TR" sz="2400" dirty="0"/>
          </a:p>
        </p:txBody>
      </p:sp>
    </p:spTree>
    <p:extLst>
      <p:ext uri="{BB962C8B-B14F-4D97-AF65-F5344CB8AC3E}">
        <p14:creationId xmlns:p14="http://schemas.microsoft.com/office/powerpoint/2010/main" val="31489867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Engellilik İndirimi Oranları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78572341"/>
              </p:ext>
            </p:extLst>
          </p:nvPr>
        </p:nvGraphicFramePr>
        <p:xfrm>
          <a:off x="838200" y="1825624"/>
          <a:ext cx="10515600" cy="2866296"/>
        </p:xfrm>
        <a:graphic>
          <a:graphicData uri="http://schemas.openxmlformats.org/drawingml/2006/table">
            <a:tbl>
              <a:tblPr firstRow="1" bandRow="1">
                <a:tableStyleId>{F5AB1C69-6EDB-4FF4-983F-18BD219EF322}</a:tableStyleId>
              </a:tblPr>
              <a:tblGrid>
                <a:gridCol w="5257800"/>
                <a:gridCol w="5257800"/>
              </a:tblGrid>
              <a:tr h="955432">
                <a:tc>
                  <a:txBody>
                    <a:bodyPr/>
                    <a:lstStyle/>
                    <a:p>
                      <a:r>
                        <a:rPr lang="tr-TR" sz="1600" b="1" dirty="0" smtClean="0">
                          <a:solidFill>
                            <a:schemeClr val="tx1"/>
                          </a:solidFill>
                          <a:latin typeface="Times New Roman" pitchFamily="18" charset="0"/>
                          <a:cs typeface="Times New Roman" pitchFamily="18" charset="0"/>
                        </a:rPr>
                        <a:t>I.DERECE   ( Çalışma</a:t>
                      </a:r>
                      <a:r>
                        <a:rPr lang="tr-TR" sz="1600" b="1" baseline="0" dirty="0" smtClean="0">
                          <a:solidFill>
                            <a:schemeClr val="tx1"/>
                          </a:solidFill>
                          <a:latin typeface="Times New Roman" pitchFamily="18" charset="0"/>
                          <a:cs typeface="Times New Roman" pitchFamily="18" charset="0"/>
                        </a:rPr>
                        <a:t> Gücünün Asgari  %80 ini  Kaybedenler) (4 Kat )</a:t>
                      </a:r>
                      <a:endParaRPr lang="tr-TR" sz="1600" b="1" dirty="0">
                        <a:solidFill>
                          <a:schemeClr val="tx1"/>
                        </a:solidFill>
                        <a:latin typeface="Times New Roman" pitchFamily="18" charset="0"/>
                        <a:cs typeface="Times New Roman" pitchFamily="18" charset="0"/>
                      </a:endParaRPr>
                    </a:p>
                  </a:txBody>
                  <a:tcPr marL="91432" marR="91432" marT="45763" marB="45763"/>
                </a:tc>
                <a:tc>
                  <a:txBody>
                    <a:bodyPr/>
                    <a:lstStyle/>
                    <a:p>
                      <a:pPr algn="r"/>
                      <a:r>
                        <a:rPr lang="tr-TR" sz="1600" b="1" dirty="0" smtClean="0">
                          <a:solidFill>
                            <a:schemeClr val="tx1"/>
                          </a:solidFill>
                          <a:latin typeface="Times New Roman" pitchFamily="18" charset="0"/>
                          <a:cs typeface="Times New Roman" pitchFamily="18" charset="0"/>
                        </a:rPr>
                        <a:t>900,00</a:t>
                      </a:r>
                      <a:r>
                        <a:rPr lang="tr-TR" sz="1600" b="1" baseline="0" dirty="0" smtClean="0">
                          <a:solidFill>
                            <a:schemeClr val="tx1"/>
                          </a:solidFill>
                          <a:latin typeface="Times New Roman" pitchFamily="18" charset="0"/>
                          <a:cs typeface="Times New Roman" pitchFamily="18" charset="0"/>
                        </a:rPr>
                        <a:t> TL</a:t>
                      </a:r>
                      <a:endParaRPr lang="tr-TR" sz="1600" b="1" dirty="0">
                        <a:solidFill>
                          <a:schemeClr val="tx1"/>
                        </a:solidFill>
                        <a:latin typeface="Times New Roman" pitchFamily="18" charset="0"/>
                        <a:cs typeface="Times New Roman" pitchFamily="18" charset="0"/>
                      </a:endParaRPr>
                    </a:p>
                  </a:txBody>
                  <a:tcPr marL="91432" marR="91432" marT="45763" marB="45763" anchor="ctr"/>
                </a:tc>
              </a:tr>
              <a:tr h="9554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tx1"/>
                          </a:solidFill>
                          <a:latin typeface="Times New Roman" pitchFamily="18" charset="0"/>
                          <a:cs typeface="Times New Roman" pitchFamily="18" charset="0"/>
                        </a:rPr>
                        <a:t>II.DERECE  ( Çalışma</a:t>
                      </a:r>
                      <a:r>
                        <a:rPr lang="tr-TR" sz="1600" b="1" baseline="0" dirty="0" smtClean="0">
                          <a:solidFill>
                            <a:schemeClr val="tx1"/>
                          </a:solidFill>
                          <a:latin typeface="Times New Roman" pitchFamily="18" charset="0"/>
                          <a:cs typeface="Times New Roman" pitchFamily="18" charset="0"/>
                        </a:rPr>
                        <a:t> Gücünün Asgari  %60 ını  Kaybedenler) (2 Kat )</a:t>
                      </a:r>
                      <a:endParaRPr lang="tr-TR" sz="1600" b="1" dirty="0" smtClean="0">
                        <a:solidFill>
                          <a:schemeClr val="tx1"/>
                        </a:solidFill>
                        <a:latin typeface="Times New Roman" pitchFamily="18" charset="0"/>
                        <a:cs typeface="Times New Roman" pitchFamily="18" charset="0"/>
                      </a:endParaRPr>
                    </a:p>
                  </a:txBody>
                  <a:tcPr marL="91432" marR="91432" marT="45763" marB="45763"/>
                </a:tc>
                <a:tc>
                  <a:txBody>
                    <a:bodyPr/>
                    <a:lstStyle/>
                    <a:p>
                      <a:pPr algn="r"/>
                      <a:r>
                        <a:rPr lang="tr-TR" sz="1600" b="1" dirty="0" smtClean="0">
                          <a:solidFill>
                            <a:schemeClr val="tx1"/>
                          </a:solidFill>
                          <a:latin typeface="Times New Roman" pitchFamily="18" charset="0"/>
                          <a:cs typeface="Times New Roman" pitchFamily="18" charset="0"/>
                        </a:rPr>
                        <a:t>460,00 TL</a:t>
                      </a:r>
                      <a:endParaRPr lang="tr-TR" sz="1600" b="1" dirty="0">
                        <a:solidFill>
                          <a:schemeClr val="tx1"/>
                        </a:solidFill>
                        <a:latin typeface="Times New Roman" pitchFamily="18" charset="0"/>
                        <a:cs typeface="Times New Roman" pitchFamily="18" charset="0"/>
                      </a:endParaRPr>
                    </a:p>
                  </a:txBody>
                  <a:tcPr marL="91432" marR="91432" marT="45763" marB="45763" anchor="ctr"/>
                </a:tc>
              </a:tr>
              <a:tr h="9554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tx1"/>
                          </a:solidFill>
                          <a:latin typeface="Times New Roman" pitchFamily="18" charset="0"/>
                          <a:cs typeface="Times New Roman" pitchFamily="18" charset="0"/>
                        </a:rPr>
                        <a:t>III.DERECE ( Çalışma</a:t>
                      </a:r>
                      <a:r>
                        <a:rPr lang="tr-TR" sz="1600" b="1" baseline="0" dirty="0" smtClean="0">
                          <a:solidFill>
                            <a:schemeClr val="tx1"/>
                          </a:solidFill>
                          <a:latin typeface="Times New Roman" pitchFamily="18" charset="0"/>
                          <a:cs typeface="Times New Roman" pitchFamily="18" charset="0"/>
                        </a:rPr>
                        <a:t> Gücünün Asgari  %40 ını  Kaybedenler) (1 Kat)</a:t>
                      </a:r>
                      <a:endParaRPr lang="tr-TR" sz="1600" b="1" dirty="0" smtClean="0">
                        <a:solidFill>
                          <a:schemeClr val="tx1"/>
                        </a:solidFill>
                        <a:latin typeface="Times New Roman" pitchFamily="18" charset="0"/>
                        <a:cs typeface="Times New Roman" pitchFamily="18" charset="0"/>
                      </a:endParaRPr>
                    </a:p>
                  </a:txBody>
                  <a:tcPr marL="91432" marR="91432" marT="45763" marB="45763"/>
                </a:tc>
                <a:tc>
                  <a:txBody>
                    <a:bodyPr/>
                    <a:lstStyle/>
                    <a:p>
                      <a:pPr algn="r"/>
                      <a:r>
                        <a:rPr lang="tr-TR" sz="1600" b="1" dirty="0" smtClean="0">
                          <a:solidFill>
                            <a:schemeClr val="tx1"/>
                          </a:solidFill>
                          <a:latin typeface="Times New Roman" pitchFamily="18" charset="0"/>
                          <a:cs typeface="Times New Roman" pitchFamily="18" charset="0"/>
                        </a:rPr>
                        <a:t>210,00</a:t>
                      </a:r>
                      <a:r>
                        <a:rPr lang="tr-TR" sz="1600" b="1" baseline="0" dirty="0" smtClean="0">
                          <a:solidFill>
                            <a:schemeClr val="tx1"/>
                          </a:solidFill>
                          <a:latin typeface="Times New Roman" pitchFamily="18" charset="0"/>
                          <a:cs typeface="Times New Roman" pitchFamily="18" charset="0"/>
                        </a:rPr>
                        <a:t> TL</a:t>
                      </a:r>
                      <a:endParaRPr lang="tr-TR" sz="1600" b="1" dirty="0">
                        <a:solidFill>
                          <a:schemeClr val="tx1"/>
                        </a:solidFill>
                        <a:latin typeface="Times New Roman" pitchFamily="18" charset="0"/>
                        <a:cs typeface="Times New Roman" pitchFamily="18" charset="0"/>
                      </a:endParaRPr>
                    </a:p>
                  </a:txBody>
                  <a:tcPr marL="91432" marR="91432" marT="45763" marB="45763" anchor="ctr"/>
                </a:tc>
              </a:tr>
            </a:tbl>
          </a:graphicData>
        </a:graphic>
      </p:graphicFrame>
    </p:spTree>
    <p:extLst>
      <p:ext uri="{BB962C8B-B14F-4D97-AF65-F5344CB8AC3E}">
        <p14:creationId xmlns:p14="http://schemas.microsoft.com/office/powerpoint/2010/main" val="14707425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Damga Vergisi Kesintisi</a:t>
            </a:r>
            <a:endParaRPr lang="tr-TR" dirty="0"/>
          </a:p>
        </p:txBody>
      </p:sp>
      <p:sp>
        <p:nvSpPr>
          <p:cNvPr id="3" name="İçerik Yer Tutucusu 2"/>
          <p:cNvSpPr>
            <a:spLocks noGrp="1"/>
          </p:cNvSpPr>
          <p:nvPr>
            <p:ph idx="1"/>
          </p:nvPr>
        </p:nvSpPr>
        <p:spPr/>
        <p:txBody>
          <a:bodyPr>
            <a:normAutofit/>
          </a:bodyPr>
          <a:lstStyle/>
          <a:p>
            <a:pPr algn="just"/>
            <a:r>
              <a:rPr lang="tr-TR" sz="2400" dirty="0" smtClean="0"/>
              <a:t>488 sayılı Damga Vergisi Kanununun I sayılı Tablosu uyarınca kamu personeline ödenen aylıkların aile ve çocuk yardımı dışında kalan unsurlarının hepsinden Binde 7,59 oranında damga vergisi kesintisi yapılır.</a:t>
            </a:r>
          </a:p>
          <a:p>
            <a:pPr algn="just"/>
            <a:r>
              <a:rPr lang="tr-TR" sz="2400" b="1" dirty="0" smtClean="0">
                <a:solidFill>
                  <a:schemeClr val="accent1">
                    <a:lumMod val="75000"/>
                  </a:schemeClr>
                </a:solidFill>
              </a:rPr>
              <a:t>[(Gösterge Aylığı + Ek Gösterge Aylığı + Taban Aylık + Kıdem Aylığı + 657sayılı Kanun/152.md. Uyarınca ödenen zam ve tazminatlar + Ek Ödeme + Makam Tazminatı + Temsil/Görev Tazminatı + Yükseköğretim Tazminatı + Akademik Teşvik Ödeneği + Üniversite Ödeneği + İdari Görev Ödeneği +Geliştirme Ödeneği + Eğitim Öğretim Ödeneği + Yabancı Dil </a:t>
            </a:r>
            <a:r>
              <a:rPr lang="tr-TR" sz="2400" b="1" dirty="0">
                <a:solidFill>
                  <a:schemeClr val="accent1">
                    <a:lumMod val="75000"/>
                  </a:schemeClr>
                </a:solidFill>
              </a:rPr>
              <a:t>T</a:t>
            </a:r>
            <a:r>
              <a:rPr lang="tr-TR" sz="2400" b="1" dirty="0" smtClean="0">
                <a:solidFill>
                  <a:schemeClr val="accent1">
                    <a:lumMod val="75000"/>
                  </a:schemeClr>
                </a:solidFill>
              </a:rPr>
              <a:t>azminatı + Sendika Ödeneği )] </a:t>
            </a:r>
          </a:p>
          <a:p>
            <a:pPr marL="0" indent="0" algn="just">
              <a:buNone/>
            </a:pPr>
            <a:r>
              <a:rPr lang="tr-TR" sz="2400" b="1" dirty="0" smtClean="0">
                <a:solidFill>
                  <a:schemeClr val="accent1">
                    <a:lumMod val="75000"/>
                  </a:schemeClr>
                </a:solidFill>
              </a:rPr>
              <a:t>    X Binde 7,59</a:t>
            </a:r>
          </a:p>
          <a:p>
            <a:pPr algn="just"/>
            <a:endParaRPr lang="tr-TR" sz="2400" dirty="0" smtClean="0"/>
          </a:p>
          <a:p>
            <a:pPr algn="just"/>
            <a:endParaRPr lang="tr-TR" sz="2400" dirty="0" smtClean="0"/>
          </a:p>
        </p:txBody>
      </p:sp>
    </p:spTree>
    <p:extLst>
      <p:ext uri="{BB962C8B-B14F-4D97-AF65-F5344CB8AC3E}">
        <p14:creationId xmlns:p14="http://schemas.microsoft.com/office/powerpoint/2010/main" val="401712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Güvenlik Kesintileri</a:t>
            </a:r>
            <a:endParaRPr lang="tr-TR" dirty="0"/>
          </a:p>
        </p:txBody>
      </p:sp>
      <p:sp>
        <p:nvSpPr>
          <p:cNvPr id="3" name="İçerik Yer Tutucusu 2"/>
          <p:cNvSpPr>
            <a:spLocks noGrp="1"/>
          </p:cNvSpPr>
          <p:nvPr>
            <p:ph idx="1"/>
          </p:nvPr>
        </p:nvSpPr>
        <p:spPr/>
        <p:txBody>
          <a:bodyPr>
            <a:normAutofit/>
          </a:bodyPr>
          <a:lstStyle/>
          <a:p>
            <a:pPr marL="228600" lvl="1" algn="just">
              <a:spcBef>
                <a:spcPts val="1000"/>
              </a:spcBef>
            </a:pPr>
            <a:r>
              <a:rPr lang="tr-TR" dirty="0" smtClean="0"/>
              <a:t>Sosyal güvenlik kesintileri, tabi </a:t>
            </a:r>
            <a:r>
              <a:rPr lang="tr-TR" dirty="0"/>
              <a:t>olunan sosyal güvenlik mevzuatına bağlı olarak değişiklik göstermektedir. </a:t>
            </a:r>
            <a:r>
              <a:rPr lang="tr-TR" dirty="0" smtClean="0"/>
              <a:t>15.10.2008 tarihinden önce göreve başlayan personel 5434 sayılı T.C. Emekli Sandığı Kanununa, 15.10.2008 tarihinden sonra başlayanlar ise 5510 </a:t>
            </a:r>
            <a:r>
              <a:rPr lang="tr-TR" dirty="0"/>
              <a:t>sayılı </a:t>
            </a:r>
            <a:r>
              <a:rPr lang="tr-TR" dirty="0" smtClean="0"/>
              <a:t>Sosyal Sigortalar ve Genel Sağlık Sigortası Kanununa tabidir.</a:t>
            </a:r>
            <a:endParaRPr lang="tr-TR" dirty="0"/>
          </a:p>
          <a:p>
            <a:pPr algn="just"/>
            <a:endParaRPr lang="tr-TR" sz="2400" dirty="0"/>
          </a:p>
        </p:txBody>
      </p:sp>
    </p:spTree>
    <p:extLst>
      <p:ext uri="{BB962C8B-B14F-4D97-AF65-F5344CB8AC3E}">
        <p14:creationId xmlns:p14="http://schemas.microsoft.com/office/powerpoint/2010/main" val="34012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8416" y="419725"/>
            <a:ext cx="10515600" cy="809468"/>
          </a:xfrm>
        </p:spPr>
        <p:txBody>
          <a:bodyPr>
            <a:normAutofit fontScale="90000"/>
          </a:bodyPr>
          <a:lstStyle/>
          <a:p>
            <a:r>
              <a:rPr lang="tr-TR" dirty="0" smtClean="0"/>
              <a:t>Sınıflandırma</a:t>
            </a:r>
            <a:br>
              <a:rPr lang="tr-TR" dirty="0" smtClean="0"/>
            </a:br>
            <a:endParaRPr lang="tr-TR" dirty="0"/>
          </a:p>
        </p:txBody>
      </p:sp>
      <p:sp>
        <p:nvSpPr>
          <p:cNvPr id="3" name="İçerik Yer Tutucusu 2"/>
          <p:cNvSpPr>
            <a:spLocks noGrp="1"/>
          </p:cNvSpPr>
          <p:nvPr>
            <p:ph idx="1"/>
          </p:nvPr>
        </p:nvSpPr>
        <p:spPr>
          <a:xfrm>
            <a:off x="838200" y="1229193"/>
            <a:ext cx="10515600" cy="5216577"/>
          </a:xfrm>
        </p:spPr>
        <p:txBody>
          <a:bodyPr>
            <a:normAutofit/>
          </a:bodyPr>
          <a:lstStyle/>
          <a:p>
            <a:pPr marL="0" indent="0">
              <a:buNone/>
            </a:pPr>
            <a:r>
              <a:rPr lang="tr-TR" sz="2400" dirty="0" smtClean="0"/>
              <a:t>657 </a:t>
            </a:r>
            <a:r>
              <a:rPr lang="tr-TR" sz="2400" dirty="0"/>
              <a:t>sayılı Kanunun </a:t>
            </a:r>
            <a:r>
              <a:rPr lang="tr-TR" sz="2400" dirty="0" smtClean="0"/>
              <a:t>36. </a:t>
            </a:r>
            <a:r>
              <a:rPr lang="tr-TR" sz="2400" dirty="0"/>
              <a:t>maddesinde Devlet memurları için on sınıf ihdas </a:t>
            </a:r>
            <a:r>
              <a:rPr lang="tr-TR" sz="2400" dirty="0" smtClean="0"/>
              <a:t>edilmiştir</a:t>
            </a:r>
            <a:r>
              <a:rPr lang="tr-TR" sz="2400" dirty="0"/>
              <a:t>. </a:t>
            </a:r>
          </a:p>
          <a:p>
            <a:r>
              <a:rPr lang="tr-TR" sz="2400" dirty="0"/>
              <a:t>1.Genel </a:t>
            </a:r>
            <a:r>
              <a:rPr lang="tr-TR" sz="2400" dirty="0" smtClean="0"/>
              <a:t>İdare </a:t>
            </a:r>
            <a:r>
              <a:rPr lang="tr-TR" sz="2400" dirty="0"/>
              <a:t>Hizmetleri Sınıfı </a:t>
            </a:r>
          </a:p>
          <a:p>
            <a:r>
              <a:rPr lang="tr-TR" sz="2400" dirty="0"/>
              <a:t>2.Teknik Hizmetler Sınıfı </a:t>
            </a:r>
          </a:p>
          <a:p>
            <a:r>
              <a:rPr lang="tr-TR" sz="2400" dirty="0"/>
              <a:t>3.Sağlık Hizmetleri ve Yardımcı Sağlık Hizmetleri Sınıfı </a:t>
            </a:r>
          </a:p>
          <a:p>
            <a:r>
              <a:rPr lang="tr-TR" sz="2400" dirty="0"/>
              <a:t>4.Eğitim ve Öğretim Hizmetleri Sınıfı </a:t>
            </a:r>
          </a:p>
          <a:p>
            <a:r>
              <a:rPr lang="tr-TR" sz="2400" dirty="0"/>
              <a:t>5.Avukatlık Hizmetleri Sınıfı </a:t>
            </a:r>
          </a:p>
          <a:p>
            <a:r>
              <a:rPr lang="tr-TR" sz="2400" dirty="0"/>
              <a:t>6.Din Hizmetleri Sınıfı </a:t>
            </a:r>
          </a:p>
          <a:p>
            <a:r>
              <a:rPr lang="tr-TR" sz="2400" dirty="0"/>
              <a:t>7.Emniyet Hizmetleri Sınıfı </a:t>
            </a:r>
          </a:p>
          <a:p>
            <a:r>
              <a:rPr lang="tr-TR" sz="2400" dirty="0"/>
              <a:t>8.Yardımcı Hizmetler Sınıfı </a:t>
            </a:r>
          </a:p>
          <a:p>
            <a:r>
              <a:rPr lang="tr-TR" sz="2400" dirty="0"/>
              <a:t>9.Mülki </a:t>
            </a:r>
            <a:r>
              <a:rPr lang="tr-TR" sz="2400" dirty="0" smtClean="0"/>
              <a:t>İdare </a:t>
            </a:r>
            <a:r>
              <a:rPr lang="tr-TR" sz="2400" dirty="0"/>
              <a:t>Amirliği Hizmetleri Sınıfı </a:t>
            </a:r>
          </a:p>
          <a:p>
            <a:r>
              <a:rPr lang="tr-TR" sz="2400" dirty="0"/>
              <a:t>10.Milli </a:t>
            </a:r>
            <a:r>
              <a:rPr lang="tr-TR" sz="2400" dirty="0" smtClean="0"/>
              <a:t>İstihbarat </a:t>
            </a:r>
            <a:r>
              <a:rPr lang="tr-TR" sz="2400" dirty="0"/>
              <a:t>Hizmetleri Sınıfı </a:t>
            </a:r>
          </a:p>
          <a:p>
            <a:endParaRPr lang="tr-TR" dirty="0"/>
          </a:p>
        </p:txBody>
      </p:sp>
    </p:spTree>
    <p:extLst>
      <p:ext uri="{BB962C8B-B14F-4D97-AF65-F5344CB8AC3E}">
        <p14:creationId xmlns:p14="http://schemas.microsoft.com/office/powerpoint/2010/main" val="21796567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Tazminat Yansıtma Oranları</a:t>
            </a:r>
            <a:endParaRPr lang="tr-TR" dirty="0"/>
          </a:p>
        </p:txBody>
      </p:sp>
      <p:sp>
        <p:nvSpPr>
          <p:cNvPr id="3" name="İçerik Yer Tutucusu 2"/>
          <p:cNvSpPr>
            <a:spLocks noGrp="1"/>
          </p:cNvSpPr>
          <p:nvPr>
            <p:ph idx="1"/>
          </p:nvPr>
        </p:nvSpPr>
        <p:spPr/>
        <p:txBody>
          <a:bodyPr/>
          <a:lstStyle/>
          <a:p>
            <a:pPr marL="228600" lvl="1">
              <a:spcBef>
                <a:spcPts val="1000"/>
              </a:spcBef>
            </a:pPr>
            <a:r>
              <a:rPr lang="tr-TR" sz="2100" dirty="0" smtClean="0">
                <a:latin typeface="Times New Roman" pitchFamily="18" charset="0"/>
              </a:rPr>
              <a:t>5434 </a:t>
            </a:r>
            <a:r>
              <a:rPr lang="tr-TR" sz="2100" dirty="0">
                <a:latin typeface="Times New Roman" pitchFamily="18" charset="0"/>
              </a:rPr>
              <a:t>sayılı Kanunun ek 70 inci maddesinde düzenlenmiştir. </a:t>
            </a:r>
            <a:r>
              <a:rPr lang="tr-TR" sz="2000" dirty="0">
                <a:latin typeface="Times New Roman" pitchFamily="18" charset="0"/>
              </a:rPr>
              <a:t>Tazminat yansıtma oranı, ek göstergeye bağlı olup 657 sayılı Kanuna tabi EYDM brüt  aylığı tutarının</a:t>
            </a:r>
            <a:r>
              <a:rPr lang="tr-TR" sz="2000" dirty="0" smtClean="0">
                <a:latin typeface="Times New Roman" pitchFamily="18" charset="0"/>
              </a:rPr>
              <a:t>,</a:t>
            </a:r>
          </a:p>
          <a:p>
            <a:pPr marL="228600" lvl="1">
              <a:spcBef>
                <a:spcPts val="1000"/>
              </a:spcBef>
            </a:pPr>
            <a:r>
              <a:rPr lang="tr-TR" sz="2000" dirty="0">
                <a:latin typeface="Times New Roman" pitchFamily="18" charset="0"/>
              </a:rPr>
              <a:t>Ek göstergesi; </a:t>
            </a:r>
          </a:p>
          <a:p>
            <a:pPr marL="324000" algn="just">
              <a:lnSpc>
                <a:spcPct val="80000"/>
              </a:lnSpc>
              <a:spcBef>
                <a:spcPts val="600"/>
              </a:spcBef>
              <a:buNone/>
              <a:defRPr/>
            </a:pPr>
            <a:r>
              <a:rPr lang="tr-TR" sz="2000" dirty="0">
                <a:latin typeface="Times New Roman" pitchFamily="18" charset="0"/>
              </a:rPr>
              <a:t>8.400 ve daha yüksek olanlarda %</a:t>
            </a:r>
            <a:r>
              <a:rPr lang="tr-TR" sz="2000" dirty="0" smtClean="0">
                <a:latin typeface="Times New Roman" pitchFamily="18" charset="0"/>
              </a:rPr>
              <a:t>255,</a:t>
            </a:r>
            <a:endParaRPr lang="tr-TR" sz="2000" dirty="0">
              <a:latin typeface="Times New Roman" pitchFamily="18" charset="0"/>
            </a:endParaRPr>
          </a:p>
          <a:p>
            <a:pPr marL="324000" algn="just">
              <a:lnSpc>
                <a:spcPct val="80000"/>
              </a:lnSpc>
              <a:spcBef>
                <a:spcPts val="600"/>
              </a:spcBef>
              <a:buNone/>
              <a:defRPr/>
            </a:pPr>
            <a:r>
              <a:rPr lang="tr-TR" sz="2000" dirty="0">
                <a:latin typeface="Times New Roman" pitchFamily="18" charset="0"/>
              </a:rPr>
              <a:t>  - 7.600 (dahil)-8.400 (hariç) arasında olanlarda %</a:t>
            </a:r>
            <a:r>
              <a:rPr lang="tr-TR" sz="2000" dirty="0" smtClean="0">
                <a:latin typeface="Times New Roman" pitchFamily="18" charset="0"/>
              </a:rPr>
              <a:t>215,</a:t>
            </a:r>
            <a:endParaRPr lang="tr-TR" sz="2000" dirty="0">
              <a:latin typeface="Times New Roman" pitchFamily="18" charset="0"/>
            </a:endParaRPr>
          </a:p>
          <a:p>
            <a:pPr marL="324000" algn="just">
              <a:lnSpc>
                <a:spcPct val="80000"/>
              </a:lnSpc>
              <a:spcBef>
                <a:spcPts val="600"/>
              </a:spcBef>
              <a:buNone/>
              <a:defRPr/>
            </a:pPr>
            <a:r>
              <a:rPr lang="tr-TR" sz="2000" dirty="0">
                <a:latin typeface="Times New Roman" pitchFamily="18" charset="0"/>
              </a:rPr>
              <a:t>  - 6.400 (dahil)-7.600 (hariç) arasında olanlarda %</a:t>
            </a:r>
            <a:r>
              <a:rPr lang="tr-TR" sz="2000" dirty="0" smtClean="0">
                <a:latin typeface="Times New Roman" pitchFamily="18" charset="0"/>
              </a:rPr>
              <a:t>195,</a:t>
            </a:r>
            <a:endParaRPr lang="tr-TR" sz="2000" dirty="0">
              <a:latin typeface="Times New Roman" pitchFamily="18" charset="0"/>
            </a:endParaRPr>
          </a:p>
          <a:p>
            <a:pPr marL="324000" algn="just">
              <a:lnSpc>
                <a:spcPct val="80000"/>
              </a:lnSpc>
              <a:spcBef>
                <a:spcPts val="600"/>
              </a:spcBef>
              <a:buNone/>
              <a:defRPr/>
            </a:pPr>
            <a:r>
              <a:rPr lang="tr-TR" sz="2000" dirty="0">
                <a:latin typeface="Times New Roman" pitchFamily="18" charset="0"/>
              </a:rPr>
              <a:t>  - 4.800 (dahil)-6.400 (hariç) arasında olanlarda %</a:t>
            </a:r>
            <a:r>
              <a:rPr lang="tr-TR" sz="2000" dirty="0" smtClean="0">
                <a:latin typeface="Times New Roman" pitchFamily="18" charset="0"/>
              </a:rPr>
              <a:t>165,</a:t>
            </a:r>
            <a:endParaRPr lang="tr-TR" sz="2000" dirty="0">
              <a:latin typeface="Times New Roman" pitchFamily="18" charset="0"/>
            </a:endParaRPr>
          </a:p>
          <a:p>
            <a:pPr marL="324000" algn="just">
              <a:lnSpc>
                <a:spcPct val="80000"/>
              </a:lnSpc>
              <a:spcBef>
                <a:spcPts val="600"/>
              </a:spcBef>
              <a:buNone/>
              <a:defRPr/>
            </a:pPr>
            <a:r>
              <a:rPr lang="tr-TR" sz="2000" dirty="0">
                <a:latin typeface="Times New Roman" pitchFamily="18" charset="0"/>
              </a:rPr>
              <a:t>  - 3.600 (dahil)-4.800 (hariç) arasında olanlarda %</a:t>
            </a:r>
            <a:r>
              <a:rPr lang="tr-TR" sz="2000" dirty="0" smtClean="0">
                <a:latin typeface="Times New Roman" pitchFamily="18" charset="0"/>
              </a:rPr>
              <a:t>145,</a:t>
            </a:r>
            <a:endParaRPr lang="tr-TR" sz="2000" dirty="0">
              <a:latin typeface="Times New Roman" pitchFamily="18" charset="0"/>
            </a:endParaRPr>
          </a:p>
          <a:p>
            <a:pPr marL="324000" algn="just">
              <a:lnSpc>
                <a:spcPct val="80000"/>
              </a:lnSpc>
              <a:spcBef>
                <a:spcPts val="600"/>
              </a:spcBef>
              <a:buNone/>
              <a:defRPr/>
            </a:pPr>
            <a:r>
              <a:rPr lang="tr-TR" sz="2000" dirty="0">
                <a:latin typeface="Times New Roman" pitchFamily="18" charset="0"/>
              </a:rPr>
              <a:t>  - 2.200 (dahil)-3600 (hariç) arasında olanlarda </a:t>
            </a:r>
            <a:r>
              <a:rPr lang="tr-TR" sz="2000" dirty="0" smtClean="0">
                <a:latin typeface="Times New Roman" pitchFamily="18" charset="0"/>
              </a:rPr>
              <a:t> %85,</a:t>
            </a:r>
            <a:endParaRPr lang="tr-TR" sz="2000" dirty="0">
              <a:latin typeface="Times New Roman" pitchFamily="18" charset="0"/>
            </a:endParaRPr>
          </a:p>
          <a:p>
            <a:pPr algn="just">
              <a:lnSpc>
                <a:spcPct val="80000"/>
              </a:lnSpc>
              <a:spcBef>
                <a:spcPts val="600"/>
              </a:spcBef>
              <a:buNone/>
              <a:defRPr/>
            </a:pPr>
            <a:r>
              <a:rPr lang="tr-TR" sz="2000" dirty="0">
                <a:latin typeface="Times New Roman" pitchFamily="18" charset="0"/>
              </a:rPr>
              <a:t>   </a:t>
            </a:r>
            <a:r>
              <a:rPr lang="tr-TR" sz="2000" dirty="0" smtClean="0">
                <a:latin typeface="Times New Roman" pitchFamily="18" charset="0"/>
              </a:rPr>
              <a:t> - </a:t>
            </a:r>
            <a:r>
              <a:rPr lang="tr-TR" sz="2000" dirty="0">
                <a:latin typeface="Times New Roman" pitchFamily="18" charset="0"/>
              </a:rPr>
              <a:t>Diğerlerinde ise </a:t>
            </a:r>
            <a:r>
              <a:rPr lang="tr-TR" sz="2000" dirty="0" smtClean="0">
                <a:latin typeface="Times New Roman" pitchFamily="18" charset="0"/>
              </a:rPr>
              <a:t>%55’ine,</a:t>
            </a:r>
            <a:endParaRPr lang="tr-TR" sz="2000" dirty="0">
              <a:latin typeface="Times New Roman" pitchFamily="18" charset="0"/>
            </a:endParaRPr>
          </a:p>
          <a:p>
            <a:pPr algn="just">
              <a:lnSpc>
                <a:spcPct val="80000"/>
              </a:lnSpc>
              <a:spcBef>
                <a:spcPts val="600"/>
              </a:spcBef>
              <a:buNone/>
              <a:defRPr/>
            </a:pPr>
            <a:r>
              <a:rPr lang="tr-TR" sz="2000" dirty="0">
                <a:latin typeface="Times New Roman" pitchFamily="18" charset="0"/>
              </a:rPr>
              <a:t>	tekabül eden miktardır.</a:t>
            </a:r>
            <a:endParaRPr lang="tr-TR" altLang="tr-TR" sz="2000" dirty="0">
              <a:latin typeface="Times New Roman" pitchFamily="18" charset="0"/>
            </a:endParaRPr>
          </a:p>
          <a:p>
            <a:pPr marL="228600" lvl="1">
              <a:spcBef>
                <a:spcPts val="1000"/>
              </a:spcBef>
            </a:pPr>
            <a:r>
              <a:rPr lang="tr-TR" sz="2000" dirty="0" smtClean="0">
                <a:solidFill>
                  <a:srgbClr val="0070C0"/>
                </a:solidFill>
                <a:latin typeface="Times New Roman" pitchFamily="18" charset="0"/>
              </a:rPr>
              <a:t> </a:t>
            </a:r>
            <a:endParaRPr lang="tr-TR" sz="2000" dirty="0">
              <a:solidFill>
                <a:srgbClr val="0070C0"/>
              </a:solidFill>
              <a:latin typeface="Times New Roman" pitchFamily="18" charset="0"/>
            </a:endParaRPr>
          </a:p>
          <a:p>
            <a:endParaRPr lang="tr-TR" dirty="0"/>
          </a:p>
        </p:txBody>
      </p:sp>
    </p:spTree>
    <p:extLst>
      <p:ext uri="{BB962C8B-B14F-4D97-AF65-F5344CB8AC3E}">
        <p14:creationId xmlns:p14="http://schemas.microsoft.com/office/powerpoint/2010/main" val="28844254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15.10.2008 öncesi</a:t>
            </a:r>
            <a:endParaRPr lang="tr-TR" dirty="0"/>
          </a:p>
        </p:txBody>
      </p:sp>
      <p:sp>
        <p:nvSpPr>
          <p:cNvPr id="3" name="İçerik Yer Tutucusu 2"/>
          <p:cNvSpPr>
            <a:spLocks noGrp="1"/>
          </p:cNvSpPr>
          <p:nvPr>
            <p:ph idx="1"/>
          </p:nvPr>
        </p:nvSpPr>
        <p:spPr/>
        <p:txBody>
          <a:bodyPr/>
          <a:lstStyle/>
          <a:p>
            <a:r>
              <a:rPr lang="tr-TR" b="1" dirty="0" smtClean="0">
                <a:solidFill>
                  <a:schemeClr val="accent1">
                    <a:lumMod val="75000"/>
                  </a:schemeClr>
                </a:solidFill>
              </a:rPr>
              <a:t>Emekli Keseneği Devlet Katkısı </a:t>
            </a:r>
            <a:r>
              <a:rPr lang="tr-TR" dirty="0" smtClean="0">
                <a:solidFill>
                  <a:schemeClr val="accent1">
                    <a:lumMod val="75000"/>
                  </a:schemeClr>
                </a:solidFill>
              </a:rPr>
              <a:t>= </a:t>
            </a:r>
            <a:r>
              <a:rPr lang="tr-TR" b="1" dirty="0">
                <a:solidFill>
                  <a:schemeClr val="accent1">
                    <a:lumMod val="75000"/>
                  </a:schemeClr>
                </a:solidFill>
                <a:cs typeface="Times New Roman" pitchFamily="18" charset="0"/>
              </a:rPr>
              <a:t>[Aylık + Taban Aylık + Ek Gösterge + Kıdem Aylığı </a:t>
            </a:r>
            <a:r>
              <a:rPr lang="tr-TR" b="1" dirty="0" smtClean="0">
                <a:solidFill>
                  <a:schemeClr val="accent1">
                    <a:lumMod val="75000"/>
                  </a:schemeClr>
                </a:solidFill>
                <a:cs typeface="Times New Roman" pitchFamily="18" charset="0"/>
              </a:rPr>
              <a:t>+   </a:t>
            </a:r>
            <a:r>
              <a:rPr lang="tr-TR" b="1" dirty="0">
                <a:solidFill>
                  <a:schemeClr val="accent1">
                    <a:lumMod val="75000"/>
                  </a:schemeClr>
                </a:solidFill>
                <a:cs typeface="Times New Roman" pitchFamily="18" charset="0"/>
              </a:rPr>
              <a:t>(E.Y.D.M.A. x </a:t>
            </a:r>
            <a:r>
              <a:rPr lang="tr-TR" b="1" dirty="0" smtClean="0">
                <a:solidFill>
                  <a:schemeClr val="accent1">
                    <a:lumMod val="75000"/>
                  </a:schemeClr>
                </a:solidFill>
                <a:cs typeface="Times New Roman" pitchFamily="18" charset="0"/>
              </a:rPr>
              <a:t>Tazminat Yansıtma </a:t>
            </a:r>
            <a:r>
              <a:rPr lang="tr-TR" b="1" dirty="0">
                <a:solidFill>
                  <a:schemeClr val="accent1">
                    <a:lumMod val="75000"/>
                  </a:schemeClr>
                </a:solidFill>
                <a:cs typeface="Times New Roman" pitchFamily="18" charset="0"/>
              </a:rPr>
              <a:t>Oranı)] x %20</a:t>
            </a:r>
          </a:p>
          <a:p>
            <a:endParaRPr lang="tr-TR" dirty="0" smtClean="0">
              <a:solidFill>
                <a:schemeClr val="accent1">
                  <a:lumMod val="75000"/>
                </a:schemeClr>
              </a:solidFill>
            </a:endParaRPr>
          </a:p>
          <a:p>
            <a:r>
              <a:rPr lang="tr-TR" b="1" dirty="0" smtClean="0">
                <a:solidFill>
                  <a:schemeClr val="accent1">
                    <a:lumMod val="75000"/>
                  </a:schemeClr>
                </a:solidFill>
              </a:rPr>
              <a:t>Sağlık Primi Devlet Katkısı </a:t>
            </a:r>
            <a:r>
              <a:rPr lang="tr-TR" dirty="0" smtClean="0">
                <a:solidFill>
                  <a:schemeClr val="accent1">
                    <a:lumMod val="75000"/>
                  </a:schemeClr>
                </a:solidFill>
              </a:rPr>
              <a:t>= </a:t>
            </a:r>
            <a:r>
              <a:rPr lang="tr-TR" b="1" dirty="0">
                <a:solidFill>
                  <a:schemeClr val="accent1">
                    <a:lumMod val="75000"/>
                  </a:schemeClr>
                </a:solidFill>
                <a:cs typeface="Times New Roman" pitchFamily="18" charset="0"/>
              </a:rPr>
              <a:t>[Aylık + Taban Aylık + Ek Gösterge + Kıdem Aylığı </a:t>
            </a:r>
            <a:r>
              <a:rPr lang="tr-TR" b="1" dirty="0" smtClean="0">
                <a:solidFill>
                  <a:schemeClr val="accent1">
                    <a:lumMod val="75000"/>
                  </a:schemeClr>
                </a:solidFill>
                <a:cs typeface="Times New Roman" pitchFamily="18" charset="0"/>
              </a:rPr>
              <a:t>+  </a:t>
            </a:r>
            <a:r>
              <a:rPr lang="tr-TR" b="1" dirty="0">
                <a:solidFill>
                  <a:schemeClr val="accent1">
                    <a:lumMod val="75000"/>
                  </a:schemeClr>
                </a:solidFill>
                <a:cs typeface="Times New Roman" pitchFamily="18" charset="0"/>
              </a:rPr>
              <a:t>(E.Y.D.M.A. x </a:t>
            </a:r>
            <a:r>
              <a:rPr lang="tr-TR" b="1" dirty="0" smtClean="0">
                <a:solidFill>
                  <a:schemeClr val="accent1">
                    <a:lumMod val="75000"/>
                  </a:schemeClr>
                </a:solidFill>
                <a:cs typeface="Times New Roman" pitchFamily="18" charset="0"/>
              </a:rPr>
              <a:t>Tazminat Yansıtma </a:t>
            </a:r>
            <a:r>
              <a:rPr lang="tr-TR" b="1" dirty="0">
                <a:solidFill>
                  <a:schemeClr val="accent1">
                    <a:lumMod val="75000"/>
                  </a:schemeClr>
                </a:solidFill>
                <a:cs typeface="Times New Roman" pitchFamily="18" charset="0"/>
              </a:rPr>
              <a:t>Oranı)] x %</a:t>
            </a:r>
            <a:r>
              <a:rPr lang="tr-TR" b="1" dirty="0" smtClean="0">
                <a:solidFill>
                  <a:schemeClr val="accent1">
                    <a:lumMod val="75000"/>
                  </a:schemeClr>
                </a:solidFill>
                <a:cs typeface="Times New Roman" pitchFamily="18" charset="0"/>
              </a:rPr>
              <a:t>12</a:t>
            </a:r>
          </a:p>
          <a:p>
            <a:endParaRPr lang="tr-TR" b="1" dirty="0">
              <a:solidFill>
                <a:schemeClr val="accent1">
                  <a:lumMod val="75000"/>
                </a:schemeClr>
              </a:solidFill>
              <a:cs typeface="Times New Roman" pitchFamily="18" charset="0"/>
            </a:endParaRPr>
          </a:p>
          <a:p>
            <a:r>
              <a:rPr lang="tr-TR" b="1" dirty="0" smtClean="0">
                <a:solidFill>
                  <a:schemeClr val="accent1">
                    <a:lumMod val="75000"/>
                  </a:schemeClr>
                </a:solidFill>
                <a:cs typeface="Times New Roman" pitchFamily="18" charset="0"/>
              </a:rPr>
              <a:t>Emekli Keseneği İştirakçi Payı = </a:t>
            </a:r>
            <a:r>
              <a:rPr lang="tr-TR" b="1" dirty="0">
                <a:solidFill>
                  <a:schemeClr val="accent1">
                    <a:lumMod val="75000"/>
                  </a:schemeClr>
                </a:solidFill>
                <a:cs typeface="Times New Roman" pitchFamily="18" charset="0"/>
              </a:rPr>
              <a:t>[Aylık + Taban Aylık + Ek Gösterge + Kıdem Aylığı </a:t>
            </a:r>
            <a:r>
              <a:rPr lang="tr-TR" b="1" dirty="0" smtClean="0">
                <a:solidFill>
                  <a:schemeClr val="accent1">
                    <a:lumMod val="75000"/>
                  </a:schemeClr>
                </a:solidFill>
                <a:cs typeface="Times New Roman" pitchFamily="18" charset="0"/>
              </a:rPr>
              <a:t>+  </a:t>
            </a:r>
            <a:r>
              <a:rPr lang="tr-TR" b="1" dirty="0">
                <a:solidFill>
                  <a:schemeClr val="accent1">
                    <a:lumMod val="75000"/>
                  </a:schemeClr>
                </a:solidFill>
                <a:cs typeface="Times New Roman" pitchFamily="18" charset="0"/>
              </a:rPr>
              <a:t>(E.Y.D.M.A. x </a:t>
            </a:r>
            <a:r>
              <a:rPr lang="tr-TR" b="1" dirty="0" smtClean="0">
                <a:solidFill>
                  <a:schemeClr val="accent1">
                    <a:lumMod val="75000"/>
                  </a:schemeClr>
                </a:solidFill>
                <a:cs typeface="Times New Roman" pitchFamily="18" charset="0"/>
              </a:rPr>
              <a:t>Tazminat Yansıtma </a:t>
            </a:r>
            <a:r>
              <a:rPr lang="tr-TR" b="1" dirty="0">
                <a:solidFill>
                  <a:schemeClr val="accent1">
                    <a:lumMod val="75000"/>
                  </a:schemeClr>
                </a:solidFill>
                <a:cs typeface="Times New Roman" pitchFamily="18" charset="0"/>
              </a:rPr>
              <a:t>Oranı)] x %16</a:t>
            </a:r>
          </a:p>
          <a:p>
            <a:endParaRPr lang="tr-TR" b="1" dirty="0">
              <a:solidFill>
                <a:schemeClr val="accent1">
                  <a:lumMod val="75000"/>
                </a:schemeClr>
              </a:solidFill>
              <a:cs typeface="Times New Roman" pitchFamily="18" charset="0"/>
            </a:endParaRPr>
          </a:p>
          <a:p>
            <a:endParaRPr lang="tr-TR" dirty="0" smtClean="0">
              <a:solidFill>
                <a:schemeClr val="accent1">
                  <a:lumMod val="75000"/>
                </a:schemeClr>
              </a:solidFill>
            </a:endParaRPr>
          </a:p>
          <a:p>
            <a:endParaRPr lang="tr-TR" dirty="0">
              <a:solidFill>
                <a:schemeClr val="accent1">
                  <a:lumMod val="75000"/>
                </a:schemeClr>
              </a:solidFill>
            </a:endParaRPr>
          </a:p>
        </p:txBody>
      </p:sp>
    </p:spTree>
    <p:extLst>
      <p:ext uri="{BB962C8B-B14F-4D97-AF65-F5344CB8AC3E}">
        <p14:creationId xmlns:p14="http://schemas.microsoft.com/office/powerpoint/2010/main" val="1807944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15.10.2008 sonrası</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solidFill>
                  <a:schemeClr val="accent1">
                    <a:lumMod val="75000"/>
                  </a:schemeClr>
                </a:solidFill>
              </a:rPr>
              <a:t>Malullük Yaşlılık Ölüm Sigortası İşveren Payı </a:t>
            </a:r>
            <a:r>
              <a:rPr lang="tr-TR" dirty="0" smtClean="0">
                <a:solidFill>
                  <a:schemeClr val="accent1">
                    <a:lumMod val="75000"/>
                  </a:schemeClr>
                </a:solidFill>
              </a:rPr>
              <a:t>= </a:t>
            </a:r>
            <a:r>
              <a:rPr lang="tr-TR" b="1" dirty="0">
                <a:solidFill>
                  <a:schemeClr val="accent1">
                    <a:lumMod val="75000"/>
                  </a:schemeClr>
                </a:solidFill>
                <a:cs typeface="Times New Roman" pitchFamily="18" charset="0"/>
              </a:rPr>
              <a:t>[Aylık + Taban Aylık + Ek Gösterge + Kıdem Aylığı + Özel Hizmet Tazminatı + Makam Tazminatı + Görev </a:t>
            </a:r>
            <a:r>
              <a:rPr lang="tr-TR" b="1" dirty="0" smtClean="0">
                <a:solidFill>
                  <a:schemeClr val="accent1">
                    <a:lumMod val="75000"/>
                  </a:schemeClr>
                </a:solidFill>
                <a:cs typeface="Times New Roman" pitchFamily="18" charset="0"/>
              </a:rPr>
              <a:t>Tazminatı + Üniversite Ödeneği ] </a:t>
            </a:r>
            <a:r>
              <a:rPr lang="tr-TR" b="1" dirty="0">
                <a:solidFill>
                  <a:schemeClr val="accent1">
                    <a:lumMod val="75000"/>
                  </a:schemeClr>
                </a:solidFill>
                <a:cs typeface="Times New Roman" pitchFamily="18" charset="0"/>
              </a:rPr>
              <a:t>x %11</a:t>
            </a:r>
          </a:p>
          <a:p>
            <a:r>
              <a:rPr lang="tr-TR" b="1" dirty="0" smtClean="0">
                <a:solidFill>
                  <a:schemeClr val="accent1">
                    <a:lumMod val="75000"/>
                  </a:schemeClr>
                </a:solidFill>
              </a:rPr>
              <a:t>Sağlık Primi İşveren Payı = </a:t>
            </a:r>
            <a:r>
              <a:rPr lang="tr-TR" b="1" dirty="0">
                <a:solidFill>
                  <a:schemeClr val="accent1">
                    <a:lumMod val="75000"/>
                  </a:schemeClr>
                </a:solidFill>
                <a:cs typeface="Times New Roman" pitchFamily="18" charset="0"/>
              </a:rPr>
              <a:t>[Aylık + Taban Aylık + Ek </a:t>
            </a:r>
            <a:r>
              <a:rPr lang="tr-TR" b="1" dirty="0" smtClean="0">
                <a:solidFill>
                  <a:schemeClr val="accent1">
                    <a:lumMod val="75000"/>
                  </a:schemeClr>
                </a:solidFill>
                <a:cs typeface="Times New Roman" pitchFamily="18" charset="0"/>
              </a:rPr>
              <a:t>Gösterge </a:t>
            </a:r>
            <a:r>
              <a:rPr lang="tr-TR" b="1" dirty="0">
                <a:solidFill>
                  <a:schemeClr val="accent1">
                    <a:lumMod val="75000"/>
                  </a:schemeClr>
                </a:solidFill>
                <a:cs typeface="Times New Roman" pitchFamily="18" charset="0"/>
              </a:rPr>
              <a:t>+ Kıdem Aylığı + Özel Hizmet Tazminatı + Makam Tazminatı + Görev </a:t>
            </a:r>
            <a:r>
              <a:rPr lang="tr-TR" b="1" dirty="0" smtClean="0">
                <a:solidFill>
                  <a:schemeClr val="accent1">
                    <a:lumMod val="75000"/>
                  </a:schemeClr>
                </a:solidFill>
                <a:cs typeface="Times New Roman" pitchFamily="18" charset="0"/>
              </a:rPr>
              <a:t>Tazminatı + Üniversite Ödeneği ] x %7,5</a:t>
            </a:r>
          </a:p>
          <a:p>
            <a:r>
              <a:rPr lang="tr-TR" b="1" dirty="0">
                <a:solidFill>
                  <a:schemeClr val="accent1">
                    <a:lumMod val="75000"/>
                  </a:schemeClr>
                </a:solidFill>
              </a:rPr>
              <a:t>Malullük Yaşlılık Ölüm Sigortası </a:t>
            </a:r>
            <a:r>
              <a:rPr lang="tr-TR" b="1" dirty="0" smtClean="0">
                <a:solidFill>
                  <a:schemeClr val="accent1">
                    <a:lumMod val="75000"/>
                  </a:schemeClr>
                </a:solidFill>
              </a:rPr>
              <a:t>Sigortalı Payı = </a:t>
            </a:r>
            <a:r>
              <a:rPr lang="tr-TR" b="1" dirty="0">
                <a:solidFill>
                  <a:schemeClr val="accent1">
                    <a:lumMod val="75000"/>
                  </a:schemeClr>
                </a:solidFill>
                <a:cs typeface="Times New Roman" pitchFamily="18" charset="0"/>
              </a:rPr>
              <a:t>[Aylık + Taban Aylık + Ek Gösterge + Kıdem Aylığı + Özel Hizmet Tazminatı + Makam Tazminatı + Görev Tazminatı + Üniversite Ödeneği ] </a:t>
            </a:r>
            <a:r>
              <a:rPr lang="tr-TR" b="1" dirty="0" smtClean="0">
                <a:solidFill>
                  <a:schemeClr val="accent1">
                    <a:lumMod val="75000"/>
                  </a:schemeClr>
                </a:solidFill>
                <a:cs typeface="Times New Roman" pitchFamily="18" charset="0"/>
              </a:rPr>
              <a:t>x %9</a:t>
            </a:r>
          </a:p>
          <a:p>
            <a:r>
              <a:rPr lang="tr-TR" b="1" dirty="0">
                <a:solidFill>
                  <a:schemeClr val="accent1">
                    <a:lumMod val="75000"/>
                  </a:schemeClr>
                </a:solidFill>
              </a:rPr>
              <a:t>Sağlık Primi İşveren Payı = </a:t>
            </a:r>
            <a:r>
              <a:rPr lang="tr-TR" b="1" dirty="0">
                <a:solidFill>
                  <a:schemeClr val="accent1">
                    <a:lumMod val="75000"/>
                  </a:schemeClr>
                </a:solidFill>
                <a:cs typeface="Times New Roman" pitchFamily="18" charset="0"/>
              </a:rPr>
              <a:t>[Aylık + Taban Aylık + Ek Gösterge + Kıdem Aylığı + Özel Hizmet Tazminatı + Makam Tazminatı + Görev Tazminatı + Üniversite Ödeneği ] x </a:t>
            </a:r>
            <a:r>
              <a:rPr lang="tr-TR" b="1" dirty="0" smtClean="0">
                <a:solidFill>
                  <a:schemeClr val="accent1">
                    <a:lumMod val="75000"/>
                  </a:schemeClr>
                </a:solidFill>
                <a:cs typeface="Times New Roman" pitchFamily="18" charset="0"/>
              </a:rPr>
              <a:t>%</a:t>
            </a:r>
            <a:r>
              <a:rPr lang="tr-TR" b="1" dirty="0">
                <a:solidFill>
                  <a:schemeClr val="accent1">
                    <a:lumMod val="75000"/>
                  </a:schemeClr>
                </a:solidFill>
                <a:cs typeface="Times New Roman" pitchFamily="18" charset="0"/>
              </a:rPr>
              <a:t> </a:t>
            </a:r>
            <a:r>
              <a:rPr lang="tr-TR" b="1" dirty="0" smtClean="0">
                <a:solidFill>
                  <a:schemeClr val="accent1">
                    <a:lumMod val="75000"/>
                  </a:schemeClr>
                </a:solidFill>
                <a:cs typeface="Times New Roman" pitchFamily="18" charset="0"/>
              </a:rPr>
              <a:t>5</a:t>
            </a:r>
            <a:endParaRPr lang="tr-TR" b="1" dirty="0">
              <a:solidFill>
                <a:schemeClr val="accent1">
                  <a:lumMod val="75000"/>
                </a:schemeClr>
              </a:solidFill>
              <a:cs typeface="Times New Roman" pitchFamily="18" charset="0"/>
            </a:endParaRPr>
          </a:p>
          <a:p>
            <a:endParaRPr lang="tr-TR" b="1" dirty="0" smtClean="0">
              <a:solidFill>
                <a:schemeClr val="accent1">
                  <a:lumMod val="75000"/>
                </a:schemeClr>
              </a:solidFill>
              <a:cs typeface="Times New Roman" pitchFamily="18" charset="0"/>
            </a:endParaRPr>
          </a:p>
          <a:p>
            <a:endParaRPr lang="tr-TR" b="1" dirty="0">
              <a:solidFill>
                <a:schemeClr val="accent1">
                  <a:lumMod val="75000"/>
                </a:schemeClr>
              </a:solidFill>
              <a:cs typeface="Times New Roman" pitchFamily="18" charset="0"/>
            </a:endParaRPr>
          </a:p>
          <a:p>
            <a:endParaRPr lang="tr-TR" b="1" dirty="0">
              <a:solidFill>
                <a:schemeClr val="accent1">
                  <a:lumMod val="75000"/>
                </a:schemeClr>
              </a:solidFill>
              <a:cs typeface="Times New Roman" pitchFamily="18" charset="0"/>
            </a:endParaRPr>
          </a:p>
          <a:p>
            <a:endParaRPr lang="tr-TR" b="1" dirty="0">
              <a:solidFill>
                <a:schemeClr val="accent1">
                  <a:lumMod val="75000"/>
                </a:schemeClr>
              </a:solidFill>
            </a:endParaRPr>
          </a:p>
        </p:txBody>
      </p:sp>
    </p:spTree>
    <p:extLst>
      <p:ext uri="{BB962C8B-B14F-4D97-AF65-F5344CB8AC3E}">
        <p14:creationId xmlns:p14="http://schemas.microsoft.com/office/powerpoint/2010/main" val="9861669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Sendika Kesintisi</a:t>
            </a:r>
            <a:endParaRPr lang="tr-TR" dirty="0"/>
          </a:p>
        </p:txBody>
      </p:sp>
      <p:sp>
        <p:nvSpPr>
          <p:cNvPr id="3" name="İçerik Yer Tutucusu 2"/>
          <p:cNvSpPr>
            <a:spLocks noGrp="1"/>
          </p:cNvSpPr>
          <p:nvPr>
            <p:ph idx="1"/>
          </p:nvPr>
        </p:nvSpPr>
        <p:spPr/>
        <p:txBody>
          <a:bodyPr/>
          <a:lstStyle/>
          <a:p>
            <a:pPr lvl="0" algn="just"/>
            <a:r>
              <a:rPr lang="tr-TR" dirty="0" smtClean="0">
                <a:cs typeface="Times New Roman" pitchFamily="18" charset="0"/>
              </a:rPr>
              <a:t>4688 </a:t>
            </a:r>
            <a:r>
              <a:rPr lang="tr-TR" dirty="0">
                <a:cs typeface="Times New Roman" pitchFamily="18" charset="0"/>
              </a:rPr>
              <a:t>Sayılı Kamu Görevlileri Sendikaları Kanununa göre sendikaya üye olan personelden sendika aidatı kesilir. Kamu görevlileri çalıştıkları işyerinin girdiği hizmet kolunda kurulu bir sendikaya üye olabilirler. Aylık üyelik ödenti tutarı; kamu görevlisinin kadro ya da pozisyonuna bağlı ve her ay mutat olarak ödenmekte olan damga vergisine tâbi aylık brüt gelirleri toplamına, sendika tüzüğünde belirtilen oran uygulanmak suretiyle hesaplanır. </a:t>
            </a:r>
            <a:endParaRPr lang="tr-TR" dirty="0" smtClean="0">
              <a:cs typeface="Times New Roman" pitchFamily="18" charset="0"/>
            </a:endParaRPr>
          </a:p>
          <a:p>
            <a:pPr lvl="0" algn="just"/>
            <a:r>
              <a:rPr lang="tr-TR" b="1" dirty="0" smtClean="0">
                <a:solidFill>
                  <a:schemeClr val="accent1">
                    <a:lumMod val="75000"/>
                  </a:schemeClr>
                </a:solidFill>
                <a:cs typeface="Times New Roman" pitchFamily="18" charset="0"/>
              </a:rPr>
              <a:t>Sendika Kesintisi = (Damga Vergisi Matrahı ) x Sendika Kesinti Oranı </a:t>
            </a:r>
            <a:endParaRPr lang="tr-TR" b="1" dirty="0">
              <a:solidFill>
                <a:schemeClr val="accent1">
                  <a:lumMod val="75000"/>
                </a:schemeClr>
              </a:solidFill>
            </a:endParaRPr>
          </a:p>
          <a:p>
            <a:pPr marL="0" indent="0">
              <a:buNone/>
            </a:pPr>
            <a:endParaRPr lang="tr-TR" dirty="0">
              <a:solidFill>
                <a:schemeClr val="accent1">
                  <a:lumMod val="75000"/>
                </a:schemeClr>
              </a:solidFill>
            </a:endParaRPr>
          </a:p>
        </p:txBody>
      </p:sp>
    </p:spTree>
    <p:extLst>
      <p:ext uri="{BB962C8B-B14F-4D97-AF65-F5344CB8AC3E}">
        <p14:creationId xmlns:p14="http://schemas.microsoft.com/office/powerpoint/2010/main" val="41234869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Kefalet Kesintisi</a:t>
            </a:r>
            <a:endParaRPr lang="tr-TR" dirty="0"/>
          </a:p>
        </p:txBody>
      </p:sp>
      <p:sp>
        <p:nvSpPr>
          <p:cNvPr id="3" name="İçerik Yer Tutucusu 2"/>
          <p:cNvSpPr>
            <a:spLocks noGrp="1"/>
          </p:cNvSpPr>
          <p:nvPr>
            <p:ph idx="1"/>
          </p:nvPr>
        </p:nvSpPr>
        <p:spPr/>
        <p:txBody>
          <a:bodyPr>
            <a:normAutofit fontScale="77500" lnSpcReduction="20000"/>
          </a:bodyPr>
          <a:lstStyle/>
          <a:p>
            <a:pPr lvl="0" algn="just"/>
            <a:r>
              <a:rPr lang="tr-TR" sz="2500" dirty="0" smtClean="0"/>
              <a:t>2489 sayılı Kefalet Kanunu uyarınca Devlete </a:t>
            </a:r>
            <a:r>
              <a:rPr lang="tr-TR" sz="2500" dirty="0"/>
              <a:t>ait para, menkul kıymet ve ayniyatı alıp veren ve elinde tutan; memur, sözleşmeli personel ve işçilerden (geçici işçiler hariç) aylıklarından kefalet aidatı </a:t>
            </a:r>
            <a:r>
              <a:rPr lang="tr-TR" sz="2500" dirty="0" smtClean="0"/>
              <a:t>kesilir.</a:t>
            </a:r>
            <a:endParaRPr lang="tr-TR" sz="2500" dirty="0" smtClean="0">
              <a:cs typeface="Times New Roman" pitchFamily="18" charset="0"/>
            </a:endParaRPr>
          </a:p>
          <a:p>
            <a:pPr lvl="0"/>
            <a:r>
              <a:rPr lang="tr-TR" sz="2400" dirty="0">
                <a:cs typeface="Times New Roman" pitchFamily="18" charset="0"/>
              </a:rPr>
              <a:t>K</a:t>
            </a:r>
            <a:r>
              <a:rPr lang="tr-TR" sz="2400" dirty="0" smtClean="0">
                <a:cs typeface="Times New Roman" pitchFamily="18" charset="0"/>
              </a:rPr>
              <a:t>efalete </a:t>
            </a:r>
            <a:r>
              <a:rPr lang="tr-TR" sz="2400" dirty="0">
                <a:cs typeface="Times New Roman" pitchFamily="18" charset="0"/>
              </a:rPr>
              <a:t>tabi memurlardan</a:t>
            </a:r>
            <a:r>
              <a:rPr lang="tr-TR" sz="2400" dirty="0" smtClean="0">
                <a:cs typeface="Times New Roman" pitchFamily="18" charset="0"/>
              </a:rPr>
              <a:t>;</a:t>
            </a:r>
          </a:p>
          <a:p>
            <a:pPr lvl="0" algn="just"/>
            <a:r>
              <a:rPr lang="tr-TR" sz="2400" dirty="0" smtClean="0">
                <a:cs typeface="Times New Roman" pitchFamily="18" charset="0"/>
              </a:rPr>
              <a:t>Giriş Aidatı : 1500 gösterge rakamının memur aylıklarına uygulanan katsayı ile çarpımı sonucu bulunmaktadır. İlk taksiti kefalete bağlı görevde tam olarak alınan ilk maaş veya ücretten başlamak üzere dört eşit taksitte kesilir.</a:t>
            </a:r>
          </a:p>
          <a:p>
            <a:pPr lvl="0" algn="just"/>
            <a:r>
              <a:rPr lang="tr-TR" sz="2400" dirty="0" smtClean="0">
                <a:cs typeface="Times New Roman" pitchFamily="18" charset="0"/>
              </a:rPr>
              <a:t>Aylık Aidat : 100 gösterge rakamının memurun aylıklarına uygulanan katsayı ile çarpımı sonucu bulunan tutardır. Aylık aidat, giriş aidatının tamamının kesilmesini izleyen aydan itibaren her ay maaş veya ücretten kesilir</a:t>
            </a:r>
            <a:r>
              <a:rPr lang="tr-TR" sz="2400" dirty="0" smtClean="0">
                <a:cs typeface="Times New Roman" pitchFamily="18" charset="0"/>
              </a:rPr>
              <a:t>.</a:t>
            </a:r>
          </a:p>
          <a:p>
            <a:pPr lvl="0" algn="just"/>
            <a:r>
              <a:rPr lang="tr-TR" sz="2400" dirty="0"/>
              <a:t>Kendisine dört ayı aşmamak kaydıyla geçici olarak veya </a:t>
            </a:r>
            <a:r>
              <a:rPr lang="tr-TR" sz="2400" dirty="0" smtClean="0"/>
              <a:t>vekalet </a:t>
            </a:r>
            <a:r>
              <a:rPr lang="tr-TR" sz="2400" dirty="0"/>
              <a:t>suretiyle kefalete bağlı görev verilenler, </a:t>
            </a:r>
            <a:r>
              <a:rPr lang="tr-TR" sz="2400" dirty="0" smtClean="0"/>
              <a:t>1500 </a:t>
            </a:r>
            <a:r>
              <a:rPr lang="tr-TR" sz="2400" dirty="0"/>
              <a:t>gösterge rakamının memur aylıklarına uygulanan katsayı ile çarpımı sonucu bulunan tutarı kefalet gösterirler. </a:t>
            </a:r>
            <a:r>
              <a:rPr lang="tr-TR" sz="2400" dirty="0"/>
              <a:t>G</a:t>
            </a:r>
            <a:r>
              <a:rPr lang="tr-TR" sz="2400" dirty="0" smtClean="0"/>
              <a:t>eçici </a:t>
            </a:r>
            <a:r>
              <a:rPr lang="tr-TR" sz="2400" dirty="0"/>
              <a:t>olarak veya </a:t>
            </a:r>
            <a:r>
              <a:rPr lang="tr-TR" sz="2400" dirty="0" smtClean="0"/>
              <a:t>vekalet </a:t>
            </a:r>
            <a:r>
              <a:rPr lang="tr-TR" sz="2400" dirty="0"/>
              <a:t>suretiyle tayin olunanlar kefalete bağlı memurlardan iseler, ayrıca kefalet aranmaz. Ancak, bunlar aylık aidatı ödemeye devam ederler. </a:t>
            </a:r>
            <a:endParaRPr lang="tr-TR" sz="2400" dirty="0" smtClean="0">
              <a:cs typeface="Times New Roman" pitchFamily="18" charset="0"/>
            </a:endParaRPr>
          </a:p>
          <a:p>
            <a:r>
              <a:rPr lang="tr-TR" b="1" dirty="0" smtClean="0">
                <a:solidFill>
                  <a:schemeClr val="accent1">
                    <a:lumMod val="75000"/>
                  </a:schemeClr>
                </a:solidFill>
              </a:rPr>
              <a:t>Giriş Aidatı = 1500 x 0,088817 = 133,23 ( 4 eşit taksitte )</a:t>
            </a:r>
            <a:endParaRPr lang="tr-TR" dirty="0">
              <a:solidFill>
                <a:schemeClr val="accent1">
                  <a:lumMod val="75000"/>
                </a:schemeClr>
              </a:solidFill>
            </a:endParaRPr>
          </a:p>
          <a:p>
            <a:r>
              <a:rPr lang="tr-TR" b="1" dirty="0" smtClean="0">
                <a:solidFill>
                  <a:schemeClr val="accent1">
                    <a:lumMod val="75000"/>
                  </a:schemeClr>
                </a:solidFill>
              </a:rPr>
              <a:t>Aylık Aidat=100 x 0,088817</a:t>
            </a:r>
            <a:r>
              <a:rPr lang="tr-TR" dirty="0">
                <a:solidFill>
                  <a:schemeClr val="accent1">
                    <a:lumMod val="75000"/>
                  </a:schemeClr>
                </a:solidFill>
              </a:rPr>
              <a:t> </a:t>
            </a:r>
            <a:r>
              <a:rPr lang="tr-TR" dirty="0" smtClean="0">
                <a:solidFill>
                  <a:schemeClr val="accent1">
                    <a:lumMod val="75000"/>
                  </a:schemeClr>
                </a:solidFill>
              </a:rPr>
              <a:t>= </a:t>
            </a:r>
            <a:r>
              <a:rPr lang="tr-TR" b="1" dirty="0" smtClean="0">
                <a:solidFill>
                  <a:schemeClr val="accent1">
                    <a:lumMod val="75000"/>
                  </a:schemeClr>
                </a:solidFill>
              </a:rPr>
              <a:t>8,88</a:t>
            </a:r>
            <a:endParaRPr lang="tr-TR" b="1" dirty="0">
              <a:solidFill>
                <a:schemeClr val="accent1">
                  <a:lumMod val="75000"/>
                </a:schemeClr>
              </a:solidFill>
            </a:endParaRPr>
          </a:p>
          <a:p>
            <a:pPr marL="0" indent="0">
              <a:buNone/>
            </a:pPr>
            <a:r>
              <a:rPr lang="tr-TR" dirty="0"/>
              <a:t>	</a:t>
            </a:r>
          </a:p>
          <a:p>
            <a:pPr lvl="0"/>
            <a:endParaRPr lang="tr-TR" dirty="0"/>
          </a:p>
          <a:p>
            <a:endParaRPr lang="tr-TR" dirty="0"/>
          </a:p>
        </p:txBody>
      </p:sp>
    </p:spTree>
    <p:extLst>
      <p:ext uri="{BB962C8B-B14F-4D97-AF65-F5344CB8AC3E}">
        <p14:creationId xmlns:p14="http://schemas.microsoft.com/office/powerpoint/2010/main" val="22906531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İcra Kesintisi</a:t>
            </a:r>
            <a:endParaRPr lang="tr-TR" dirty="0"/>
          </a:p>
        </p:txBody>
      </p:sp>
      <p:sp>
        <p:nvSpPr>
          <p:cNvPr id="3" name="İçerik Yer Tutucusu 2"/>
          <p:cNvSpPr>
            <a:spLocks noGrp="1"/>
          </p:cNvSpPr>
          <p:nvPr>
            <p:ph idx="1"/>
          </p:nvPr>
        </p:nvSpPr>
        <p:spPr/>
        <p:txBody>
          <a:bodyPr>
            <a:normAutofit/>
          </a:bodyPr>
          <a:lstStyle/>
          <a:p>
            <a:pPr lvl="0" algn="just"/>
            <a:r>
              <a:rPr lang="tr-TR" dirty="0">
                <a:latin typeface="Times New Roman" pitchFamily="18" charset="0"/>
                <a:cs typeface="Times New Roman" pitchFamily="18" charset="0"/>
              </a:rPr>
              <a:t>2004 sayılı İcra ve İflas Kanununun  </a:t>
            </a:r>
            <a:r>
              <a:rPr lang="tr-TR" dirty="0" smtClean="0">
                <a:latin typeface="Times New Roman" pitchFamily="18" charset="0"/>
                <a:cs typeface="Times New Roman" pitchFamily="18" charset="0"/>
              </a:rPr>
              <a:t>83. maddesi uyarınca maaşlar</a:t>
            </a:r>
            <a:r>
              <a:rPr lang="tr-TR" dirty="0">
                <a:latin typeface="Times New Roman" pitchFamily="18" charset="0"/>
                <a:cs typeface="Times New Roman" pitchFamily="18" charset="0"/>
              </a:rPr>
              <a:t>, tahsisat ve her nevi </a:t>
            </a:r>
            <a:r>
              <a:rPr lang="tr-TR" dirty="0" smtClean="0">
                <a:latin typeface="Times New Roman" pitchFamily="18" charset="0"/>
                <a:cs typeface="Times New Roman" pitchFamily="18" charset="0"/>
              </a:rPr>
              <a:t>ücretler, </a:t>
            </a:r>
            <a:r>
              <a:rPr lang="tr-TR" dirty="0">
                <a:latin typeface="Times New Roman" pitchFamily="18" charset="0"/>
                <a:cs typeface="Times New Roman" pitchFamily="18" charset="0"/>
              </a:rPr>
              <a:t>borçlu ve ailesinin geçinmeleri için icra memurunca lüzumlu olarak takdir edilen miktar </a:t>
            </a:r>
            <a:r>
              <a:rPr lang="tr-TR" dirty="0" smtClean="0">
                <a:latin typeface="Times New Roman" pitchFamily="18" charset="0"/>
                <a:cs typeface="Times New Roman" pitchFamily="18" charset="0"/>
              </a:rPr>
              <a:t>indirildikten </a:t>
            </a:r>
            <a:r>
              <a:rPr lang="tr-TR" dirty="0">
                <a:latin typeface="Times New Roman" pitchFamily="18" charset="0"/>
                <a:cs typeface="Times New Roman" pitchFamily="18" charset="0"/>
              </a:rPr>
              <a:t>sonra </a:t>
            </a:r>
            <a:r>
              <a:rPr lang="tr-TR" dirty="0" smtClean="0">
                <a:latin typeface="Times New Roman" pitchFamily="18" charset="0"/>
                <a:cs typeface="Times New Roman" pitchFamily="18" charset="0"/>
              </a:rPr>
              <a:t>haczedilebilir. </a:t>
            </a:r>
            <a:r>
              <a:rPr lang="tr-TR" dirty="0">
                <a:latin typeface="Times New Roman" pitchFamily="18" charset="0"/>
                <a:cs typeface="Times New Roman" pitchFamily="18" charset="0"/>
              </a:rPr>
              <a:t>Ancak </a:t>
            </a:r>
            <a:r>
              <a:rPr lang="tr-TR" dirty="0" smtClean="0">
                <a:latin typeface="Times New Roman" pitchFamily="18" charset="0"/>
                <a:cs typeface="Times New Roman" pitchFamily="18" charset="0"/>
              </a:rPr>
              <a:t>haczedilecek </a:t>
            </a:r>
            <a:r>
              <a:rPr lang="tr-TR" dirty="0">
                <a:latin typeface="Times New Roman" pitchFamily="18" charset="0"/>
                <a:cs typeface="Times New Roman" pitchFamily="18" charset="0"/>
              </a:rPr>
              <a:t>miktar bunların dörtte birinden az olamaz. Birden fazla haciz </a:t>
            </a:r>
            <a:r>
              <a:rPr lang="tr-TR" dirty="0" smtClean="0">
                <a:latin typeface="Times New Roman" pitchFamily="18" charset="0"/>
                <a:cs typeface="Times New Roman" pitchFamily="18" charset="0"/>
              </a:rPr>
              <a:t>varsa </a:t>
            </a:r>
            <a:r>
              <a:rPr lang="tr-TR" dirty="0">
                <a:latin typeface="Times New Roman" pitchFamily="18" charset="0"/>
                <a:cs typeface="Times New Roman" pitchFamily="18" charset="0"/>
              </a:rPr>
              <a:t>sıraya konur. Sırada önde olan haczin kesintisi bitmedikçe sonraki haciz için kesintiye </a:t>
            </a:r>
            <a:r>
              <a:rPr lang="tr-TR" dirty="0" smtClean="0">
                <a:latin typeface="Times New Roman" pitchFamily="18" charset="0"/>
                <a:cs typeface="Times New Roman" pitchFamily="18" charset="0"/>
              </a:rPr>
              <a:t>geçilemez. </a:t>
            </a:r>
          </a:p>
          <a:p>
            <a:pPr lvl="0" algn="just"/>
            <a:r>
              <a:rPr lang="tr-TR" dirty="0" smtClean="0">
                <a:latin typeface="Times New Roman" pitchFamily="18" charset="0"/>
                <a:cs typeface="Times New Roman" pitchFamily="18" charset="0"/>
              </a:rPr>
              <a:t>Eş ve çocuk yardımı haczedilemez.</a:t>
            </a:r>
          </a:p>
          <a:p>
            <a:pPr lvl="0" algn="just"/>
            <a:endParaRPr lang="tr-TR" dirty="0"/>
          </a:p>
        </p:txBody>
      </p:sp>
    </p:spTree>
    <p:extLst>
      <p:ext uri="{BB962C8B-B14F-4D97-AF65-F5344CB8AC3E}">
        <p14:creationId xmlns:p14="http://schemas.microsoft.com/office/powerpoint/2010/main" val="3354886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619431"/>
          </a:xfrm>
        </p:spPr>
        <p:txBody>
          <a:bodyPr>
            <a:normAutofit/>
          </a:bodyPr>
          <a:lstStyle/>
          <a:p>
            <a:r>
              <a:rPr lang="tr-TR" sz="3200" dirty="0"/>
              <a:t>15.10.2008 öncesi İdari Personel </a:t>
            </a:r>
            <a:r>
              <a:rPr lang="tr-TR" sz="3200" dirty="0" smtClean="0"/>
              <a:t>Brüt Maaş Unsurları</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81462328"/>
              </p:ext>
            </p:extLst>
          </p:nvPr>
        </p:nvGraphicFramePr>
        <p:xfrm>
          <a:off x="838200" y="619431"/>
          <a:ext cx="10515600" cy="6238576"/>
        </p:xfrm>
        <a:graphic>
          <a:graphicData uri="http://schemas.openxmlformats.org/drawingml/2006/table">
            <a:tbl>
              <a:tblPr firstRow="1" bandRow="1">
                <a:tableStyleId>{F5AB1C69-6EDB-4FF4-983F-18BD219EF322}</a:tableStyleId>
              </a:tblPr>
              <a:tblGrid>
                <a:gridCol w="5257800"/>
                <a:gridCol w="5257800"/>
              </a:tblGrid>
              <a:tr h="377207">
                <a:tc>
                  <a:txBody>
                    <a:bodyPr/>
                    <a:lstStyle/>
                    <a:p>
                      <a:r>
                        <a:rPr lang="tr-TR" sz="1200" dirty="0" smtClean="0">
                          <a:solidFill>
                            <a:schemeClr val="tx1"/>
                          </a:solidFill>
                        </a:rPr>
                        <a:t>Aylık</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kern="1200" baseline="0" dirty="0" smtClean="0">
                          <a:solidFill>
                            <a:schemeClr val="tx1"/>
                          </a:solidFill>
                        </a:rPr>
                        <a:t>Aylık Gösterge x Aylık Katsayı</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Taban</a:t>
                      </a:r>
                      <a:r>
                        <a:rPr lang="tr-TR" sz="1200" b="1" baseline="0" dirty="0" smtClean="0">
                          <a:solidFill>
                            <a:schemeClr val="tx1"/>
                          </a:solidFill>
                        </a:rPr>
                        <a:t> Aylığı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Taban Aylık Göstergesi  1000 x Taban Aylık Katsayısı</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Ek Gösterge Aylığı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Ek Gösterge  x Aylık Katsayı</a:t>
                      </a:r>
                      <a:endParaRPr lang="tr-TR" sz="1200" b="1" kern="1200" baseline="0" dirty="0" smtClean="0">
                        <a:solidFill>
                          <a:schemeClr val="tx1"/>
                        </a:solidFill>
                        <a:latin typeface="Times New Roman" pitchFamily="18" charset="0"/>
                        <a:ea typeface="+mn-ea"/>
                        <a:cs typeface="Times New Roman" pitchFamily="18" charset="0"/>
                      </a:endParaRPr>
                    </a:p>
                  </a:txBody>
                  <a:tcPr marL="91439" marR="91439" marT="45713" marB="45713" anchor="ctr"/>
                </a:tc>
              </a:tr>
              <a:tr h="377207">
                <a:tc>
                  <a:txBody>
                    <a:bodyPr/>
                    <a:lstStyle/>
                    <a:p>
                      <a:r>
                        <a:rPr lang="tr-TR" sz="1200" b="1" dirty="0" smtClean="0">
                          <a:solidFill>
                            <a:schemeClr val="tx1"/>
                          </a:solidFill>
                        </a:rPr>
                        <a:t>Kıdem Aylığı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Kıdem Yılı x 20 x Aylık Katsayı (En Fazla 25 Yıl İçin Verilir)</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Yan Ödeme Aylığı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Yan Ödeme Puanı x Yan Ödeme Katsayısı</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Özel Hizmet Tazminatı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effectLst/>
                        </a:rPr>
                        <a:t>En Yüksek Devlet Memuru Aylığı  X Tazminat Oranı %</a:t>
                      </a:r>
                      <a:endParaRPr lang="tr-TR" sz="1200" b="1" dirty="0" smtClean="0">
                        <a:solidFill>
                          <a:schemeClr val="tx1"/>
                        </a:solidFill>
                        <a:latin typeface="Times New Roman" pitchFamily="18" charset="0"/>
                        <a:ea typeface="Times New Roman"/>
                        <a:cs typeface="Times New Roman" pitchFamily="18" charset="0"/>
                      </a:endParaRPr>
                    </a:p>
                  </a:txBody>
                  <a:tcPr marL="91439" marR="91439" marT="45713" marB="45713" anchor="ctr"/>
                </a:tc>
              </a:tr>
              <a:tr h="377207">
                <a:tc>
                  <a:txBody>
                    <a:bodyPr/>
                    <a:lstStyle/>
                    <a:p>
                      <a:r>
                        <a:rPr lang="tr-TR" sz="1200" b="1" dirty="0" smtClean="0">
                          <a:solidFill>
                            <a:schemeClr val="tx1"/>
                          </a:solidFill>
                        </a:rPr>
                        <a:t>Ek</a:t>
                      </a:r>
                      <a:r>
                        <a:rPr lang="tr-TR" sz="1200" b="1" baseline="0" dirty="0" smtClean="0">
                          <a:solidFill>
                            <a:schemeClr val="tx1"/>
                          </a:solidFill>
                        </a:rPr>
                        <a:t> Ödeme</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effectLst/>
                        </a:rPr>
                        <a:t>En Yüksek Devlet Memuru Aylığı  X  Ek Ödeme Oranı %</a:t>
                      </a:r>
                      <a:endParaRPr lang="tr-TR" sz="1200" b="1" dirty="0" smtClean="0">
                        <a:solidFill>
                          <a:schemeClr val="tx1"/>
                        </a:solidFill>
                        <a:latin typeface="Times New Roman" pitchFamily="18" charset="0"/>
                        <a:ea typeface="Times New Roman"/>
                        <a:cs typeface="Times New Roman" pitchFamily="18" charset="0"/>
                      </a:endParaRPr>
                    </a:p>
                  </a:txBody>
                  <a:tcPr marL="91439" marR="91439" marT="45713" marB="45713" anchor="ctr"/>
                </a:tc>
              </a:tr>
              <a:tr h="377207">
                <a:tc>
                  <a:txBody>
                    <a:bodyPr/>
                    <a:lstStyle/>
                    <a:p>
                      <a:r>
                        <a:rPr lang="tr-TR" sz="1200" b="1" dirty="0" smtClean="0">
                          <a:solidFill>
                            <a:schemeClr val="tx1"/>
                          </a:solidFill>
                        </a:rPr>
                        <a:t>Eş</a:t>
                      </a:r>
                      <a:r>
                        <a:rPr lang="tr-TR" sz="1200" b="1" baseline="0" dirty="0" smtClean="0">
                          <a:solidFill>
                            <a:schemeClr val="tx1"/>
                          </a:solidFill>
                        </a:rPr>
                        <a:t> Yardımı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2134 x Aylık Katsayı</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Çocuk</a:t>
                      </a:r>
                      <a:r>
                        <a:rPr lang="tr-TR" sz="1200" b="1" baseline="0" dirty="0" smtClean="0">
                          <a:solidFill>
                            <a:schemeClr val="tx1"/>
                          </a:solidFill>
                        </a:rPr>
                        <a:t> Yardımı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0-6 yaş için  500 x Aylık Katsayı, 6 yaşından büyük 250 x Aylık Katsayı</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Toplu</a:t>
                      </a:r>
                      <a:r>
                        <a:rPr lang="tr-TR" sz="1200" b="1" baseline="0" dirty="0" smtClean="0">
                          <a:solidFill>
                            <a:schemeClr val="tx1"/>
                          </a:solidFill>
                        </a:rPr>
                        <a:t> Sözleşme Ödeneği</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60,00 TL (Üç</a:t>
                      </a:r>
                      <a:r>
                        <a:rPr lang="tr-TR" sz="1200" b="1" baseline="0" dirty="0" smtClean="0">
                          <a:solidFill>
                            <a:schemeClr val="tx1"/>
                          </a:solidFill>
                        </a:rPr>
                        <a:t> ayda bir)</a:t>
                      </a:r>
                      <a:endParaRPr lang="tr-TR" sz="1200" b="1" dirty="0" smtClean="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Makam Tazminatı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Makam Tazminatı Göstergesi x Aylık Katsayı</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pPr algn="just"/>
                      <a:r>
                        <a:rPr lang="tr-TR" sz="1200" b="1" dirty="0" smtClean="0">
                          <a:solidFill>
                            <a:schemeClr val="tx1"/>
                          </a:solidFill>
                        </a:rPr>
                        <a:t>Görev Tazminatı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1" kern="1200" baseline="0" dirty="0" smtClean="0">
                          <a:solidFill>
                            <a:schemeClr val="tx1"/>
                          </a:solidFill>
                        </a:rPr>
                        <a:t>Görev Tazminatı Göstergesi x Aylık Katsayı</a:t>
                      </a:r>
                      <a:endParaRPr lang="tr-TR" sz="1200" b="1" dirty="0" smtClean="0">
                        <a:solidFill>
                          <a:schemeClr val="tx1"/>
                        </a:solidFill>
                        <a:latin typeface="Times New Roman" pitchFamily="18" charset="0"/>
                        <a:cs typeface="Times New Roman" pitchFamily="18" charset="0"/>
                      </a:endParaRPr>
                    </a:p>
                  </a:txBody>
                  <a:tcPr marL="91439" marR="91439" marT="45713" marB="45713" anchor="ctr"/>
                </a:tc>
              </a:tr>
              <a:tr h="377207">
                <a:tc>
                  <a:txBody>
                    <a:bodyPr/>
                    <a:lstStyle/>
                    <a:p>
                      <a:r>
                        <a:rPr lang="tr-TR" sz="1200" b="1" dirty="0" smtClean="0">
                          <a:solidFill>
                            <a:schemeClr val="tx1"/>
                          </a:solidFill>
                        </a:rPr>
                        <a:t>Yabancı</a:t>
                      </a:r>
                      <a:r>
                        <a:rPr lang="tr-TR" sz="1200" b="1" baseline="0" dirty="0" smtClean="0">
                          <a:solidFill>
                            <a:schemeClr val="tx1"/>
                          </a:solidFill>
                        </a:rPr>
                        <a:t> Dil Tazminatı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kern="1200" baseline="0" dirty="0" smtClean="0">
                          <a:solidFill>
                            <a:schemeClr val="tx1"/>
                          </a:solidFill>
                        </a:rPr>
                        <a:t>Yabancı Dil Tazminat Göstergesi x Aylık Katsayı</a:t>
                      </a:r>
                      <a:endParaRPr lang="tr-TR" sz="1200" b="1" dirty="0">
                        <a:solidFill>
                          <a:schemeClr val="tx1"/>
                        </a:solidFill>
                        <a:latin typeface="Times New Roman" pitchFamily="18" charset="0"/>
                        <a:cs typeface="Times New Roman" pitchFamily="18" charset="0"/>
                      </a:endParaRPr>
                    </a:p>
                  </a:txBody>
                  <a:tcPr marL="91439" marR="91439" marT="45713" marB="45713" anchor="ctr"/>
                </a:tc>
              </a:tr>
              <a:tr h="857438">
                <a:tc>
                  <a:txBody>
                    <a:bodyPr/>
                    <a:lstStyle/>
                    <a:p>
                      <a:r>
                        <a:rPr lang="tr-TR" sz="1200" b="1" dirty="0" smtClean="0">
                          <a:solidFill>
                            <a:schemeClr val="tx1"/>
                          </a:solidFill>
                        </a:rPr>
                        <a:t>Emekli Keseneği Devlet Katkısı</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dirty="0" smtClean="0">
                          <a:solidFill>
                            <a:schemeClr val="tx1"/>
                          </a:solidFill>
                        </a:rPr>
                        <a:t>[Aylık + Taban Aylık + Ek Gösterge + Kıdem Aylığı +</a:t>
                      </a:r>
                    </a:p>
                    <a:p>
                      <a:r>
                        <a:rPr lang="tr-TR" sz="1200" b="1" dirty="0" smtClean="0">
                          <a:solidFill>
                            <a:schemeClr val="tx1"/>
                          </a:solidFill>
                        </a:rPr>
                        <a:t>  (E.Y.D.M.A. x Emekli Keseneği Oranı)] x %20</a:t>
                      </a:r>
                      <a:endParaRPr lang="tr-TR" sz="1200" b="1" dirty="0" smtClean="0">
                        <a:solidFill>
                          <a:schemeClr val="tx1"/>
                        </a:solidFill>
                        <a:latin typeface="Times New Roman" pitchFamily="18" charset="0"/>
                        <a:cs typeface="Times New Roman" pitchFamily="18" charset="0"/>
                      </a:endParaRPr>
                    </a:p>
                  </a:txBody>
                  <a:tcPr marL="91439" marR="91439" marT="45713" marB="45713" anchor="ctr"/>
                </a:tc>
              </a:tr>
              <a:tr h="477447">
                <a:tc>
                  <a:txBody>
                    <a:bodyPr/>
                    <a:lstStyle/>
                    <a:p>
                      <a:r>
                        <a:rPr lang="tr-TR" sz="1200" b="1" dirty="0" smtClean="0">
                          <a:solidFill>
                            <a:schemeClr val="tx1"/>
                          </a:solidFill>
                        </a:rPr>
                        <a:t>Sağlık Primi Devlet Katkısı </a:t>
                      </a:r>
                      <a:endParaRPr lang="tr-TR" sz="1200" b="1" dirty="0">
                        <a:solidFill>
                          <a:schemeClr val="tx1"/>
                        </a:solidFill>
                        <a:latin typeface="Times New Roman" pitchFamily="18" charset="0"/>
                        <a:cs typeface="Times New Roman" pitchFamily="18" charset="0"/>
                      </a:endParaRPr>
                    </a:p>
                  </a:txBody>
                  <a:tcPr marL="91439" marR="91439" marT="45713" marB="45713" anchor="ctr"/>
                </a:tc>
                <a:tc>
                  <a:txBody>
                    <a:bodyPr/>
                    <a:lstStyle/>
                    <a:p>
                      <a:r>
                        <a:rPr lang="tr-TR" sz="1200" b="1" dirty="0" smtClean="0">
                          <a:solidFill>
                            <a:schemeClr val="tx1"/>
                          </a:solidFill>
                        </a:rPr>
                        <a:t>[Aylık + Taban Aylık + Ek Gösterge + Kıdem Aylığı +</a:t>
                      </a:r>
                    </a:p>
                    <a:p>
                      <a:r>
                        <a:rPr lang="tr-TR" sz="1200" b="1" dirty="0" smtClean="0">
                          <a:solidFill>
                            <a:schemeClr val="tx1"/>
                          </a:solidFill>
                        </a:rPr>
                        <a:t>  (E.Y.D.M.A. x Emekli Keseneği Oranı)] x %12</a:t>
                      </a:r>
                      <a:endParaRPr lang="tr-TR" sz="1200" b="1" dirty="0" smtClean="0">
                        <a:solidFill>
                          <a:schemeClr val="tx1"/>
                        </a:solidFill>
                        <a:latin typeface="Times New Roman" pitchFamily="18" charset="0"/>
                        <a:cs typeface="Times New Roman" pitchFamily="18" charset="0"/>
                      </a:endParaRPr>
                    </a:p>
                  </a:txBody>
                  <a:tcPr marL="91439" marR="91439" marT="45713" marB="45713" anchor="ctr"/>
                </a:tc>
              </a:tr>
            </a:tbl>
          </a:graphicData>
        </a:graphic>
      </p:graphicFrame>
    </p:spTree>
    <p:extLst>
      <p:ext uri="{BB962C8B-B14F-4D97-AF65-F5344CB8AC3E}">
        <p14:creationId xmlns:p14="http://schemas.microsoft.com/office/powerpoint/2010/main" val="21387954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15.10.2008 </a:t>
            </a:r>
            <a:r>
              <a:rPr lang="tr-TR" sz="3600" dirty="0"/>
              <a:t>öncesi İdari </a:t>
            </a:r>
            <a:r>
              <a:rPr lang="tr-TR" sz="3600" dirty="0" smtClean="0"/>
              <a:t>Personel Maaş Kesintileri</a:t>
            </a:r>
            <a:endParaRPr lang="tr-TR" sz="36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86629842"/>
              </p:ext>
            </p:extLst>
          </p:nvPr>
        </p:nvGraphicFramePr>
        <p:xfrm>
          <a:off x="838200" y="1445344"/>
          <a:ext cx="10515600" cy="5147185"/>
        </p:xfrm>
        <a:graphic>
          <a:graphicData uri="http://schemas.openxmlformats.org/drawingml/2006/table">
            <a:tbl>
              <a:tblPr firstRow="1" bandRow="1">
                <a:tableStyleId>{F5AB1C69-6EDB-4FF4-983F-18BD219EF322}</a:tableStyleId>
              </a:tblPr>
              <a:tblGrid>
                <a:gridCol w="5257800"/>
                <a:gridCol w="5257800"/>
              </a:tblGrid>
              <a:tr h="1072135">
                <a:tc>
                  <a:txBody>
                    <a:bodyPr/>
                    <a:lstStyle/>
                    <a:p>
                      <a:pPr algn="just"/>
                      <a:r>
                        <a:rPr lang="tr-TR" sz="1400" b="1" dirty="0" smtClean="0">
                          <a:solidFill>
                            <a:schemeClr val="tx1"/>
                          </a:solidFill>
                          <a:latin typeface="Times New Roman" pitchFamily="18" charset="0"/>
                          <a:cs typeface="Times New Roman" pitchFamily="18" charset="0"/>
                        </a:rPr>
                        <a:t>Gelir Vergisi Kesintisi</a:t>
                      </a:r>
                      <a:endParaRPr lang="tr-TR" sz="1400" b="1" dirty="0">
                        <a:solidFill>
                          <a:schemeClr val="tx1"/>
                        </a:solidFill>
                        <a:latin typeface="Times New Roman" pitchFamily="18" charset="0"/>
                        <a:cs typeface="Times New Roman" pitchFamily="18" charset="0"/>
                      </a:endParaRPr>
                    </a:p>
                  </a:txBody>
                  <a:tcPr marL="91439" marR="91439" marT="45712" marB="45712" anchor="ctr"/>
                </a:tc>
                <a:tc>
                  <a:txBody>
                    <a:bodyPr/>
                    <a:lstStyle/>
                    <a:p>
                      <a:pPr algn="just"/>
                      <a:r>
                        <a:rPr lang="tr-TR" sz="1400" b="1" kern="1200" baseline="0" dirty="0" smtClean="0">
                          <a:solidFill>
                            <a:schemeClr val="tx1"/>
                          </a:solidFill>
                          <a:latin typeface="Times New Roman" pitchFamily="18" charset="0"/>
                          <a:cs typeface="Times New Roman" pitchFamily="18" charset="0"/>
                        </a:rPr>
                        <a:t>[(Aylık + Taban Aylık + Ek Gösterge + Kıdem Aylığı + Yan Ödeme Tazminatı - Emekli Keseneği İştirakçi Payı (%16) – Sendika Aidatı - Özel Sigorta Primi) x Gelir Vergisi Oranı] – Asgari Geçim İndirimi </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1072135">
                <a:tc>
                  <a:txBody>
                    <a:bodyPr/>
                    <a:lstStyle/>
                    <a:p>
                      <a:pPr algn="just"/>
                      <a:r>
                        <a:rPr lang="tr-TR" sz="1400" b="1" dirty="0" smtClean="0">
                          <a:solidFill>
                            <a:schemeClr val="tx1"/>
                          </a:solidFill>
                          <a:latin typeface="Times New Roman" pitchFamily="18" charset="0"/>
                          <a:cs typeface="Times New Roman" pitchFamily="18" charset="0"/>
                        </a:rPr>
                        <a:t>Damga</a:t>
                      </a:r>
                      <a:r>
                        <a:rPr lang="tr-TR" sz="1400" b="1" baseline="0" dirty="0" smtClean="0">
                          <a:solidFill>
                            <a:schemeClr val="tx1"/>
                          </a:solidFill>
                          <a:latin typeface="Times New Roman" pitchFamily="18" charset="0"/>
                          <a:cs typeface="Times New Roman" pitchFamily="18" charset="0"/>
                        </a:rPr>
                        <a:t> Vergisi Kesintisi</a:t>
                      </a:r>
                      <a:endParaRPr lang="tr-TR" sz="1400" b="1" dirty="0">
                        <a:solidFill>
                          <a:schemeClr val="tx1"/>
                        </a:solidFill>
                        <a:latin typeface="Times New Roman" pitchFamily="18" charset="0"/>
                        <a:cs typeface="Times New Roman" pitchFamily="18" charset="0"/>
                      </a:endParaRPr>
                    </a:p>
                  </a:txBody>
                  <a:tcPr marL="91439" marR="91439" marT="45712" marB="45712"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baseline="0" dirty="0" smtClean="0">
                          <a:solidFill>
                            <a:schemeClr val="tx1"/>
                          </a:solidFill>
                          <a:latin typeface="Times New Roman" pitchFamily="18" charset="0"/>
                          <a:cs typeface="Times New Roman" pitchFamily="18" charset="0"/>
                        </a:rPr>
                        <a:t>(Aylık + Taban Aylık + Ek Gösterge + Kıdem Aylığı + Yan Ödeme Tazminatı + Özel Hizmet Tazminatı + Ek Ödeme + Makam Tazminatı + Görev Tazminatı + </a:t>
                      </a:r>
                      <a:r>
                        <a:rPr lang="tr-TR" sz="1400" b="1" dirty="0" smtClean="0">
                          <a:solidFill>
                            <a:schemeClr val="tx1"/>
                          </a:solidFill>
                          <a:latin typeface="Times New Roman" pitchFamily="18" charset="0"/>
                          <a:cs typeface="Times New Roman" pitchFamily="18" charset="0"/>
                        </a:rPr>
                        <a:t>Toplu</a:t>
                      </a:r>
                      <a:r>
                        <a:rPr lang="tr-TR" sz="1400" b="1" baseline="0" dirty="0" smtClean="0">
                          <a:solidFill>
                            <a:schemeClr val="tx1"/>
                          </a:solidFill>
                          <a:latin typeface="Times New Roman" pitchFamily="18" charset="0"/>
                          <a:cs typeface="Times New Roman" pitchFamily="18" charset="0"/>
                        </a:rPr>
                        <a:t> Sözleşme Ödeneği + </a:t>
                      </a:r>
                      <a:r>
                        <a:rPr lang="tr-TR" sz="1400" b="1" kern="1200" baseline="0" dirty="0" smtClean="0">
                          <a:solidFill>
                            <a:schemeClr val="tx1"/>
                          </a:solidFill>
                          <a:latin typeface="Times New Roman" pitchFamily="18" charset="0"/>
                          <a:cs typeface="Times New Roman" pitchFamily="18" charset="0"/>
                        </a:rPr>
                        <a:t>Yabancı Dil Tazminatı) x Damga Vergisi Oranı</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600583">
                <a:tc>
                  <a:txBody>
                    <a:bodyPr/>
                    <a:lstStyle/>
                    <a:p>
                      <a:r>
                        <a:rPr lang="tr-TR" sz="1400" b="1" dirty="0" smtClean="0">
                          <a:solidFill>
                            <a:schemeClr val="tx1"/>
                          </a:solidFill>
                          <a:latin typeface="Times New Roman" pitchFamily="18" charset="0"/>
                          <a:cs typeface="Times New Roman" pitchFamily="18" charset="0"/>
                        </a:rPr>
                        <a:t>Emekli Keseneği Devlet Katkısı</a:t>
                      </a:r>
                      <a:endParaRPr lang="tr-TR" sz="1400" b="1" dirty="0">
                        <a:solidFill>
                          <a:schemeClr val="tx1"/>
                        </a:solidFill>
                        <a:latin typeface="Times New Roman" pitchFamily="18" charset="0"/>
                        <a:cs typeface="Times New Roman" pitchFamily="18" charset="0"/>
                      </a:endParaRPr>
                    </a:p>
                  </a:txBody>
                  <a:tcPr marL="91439" marR="91439"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a:t>
                      </a:r>
                    </a:p>
                    <a:p>
                      <a:r>
                        <a:rPr lang="tr-TR" sz="1400" b="1" dirty="0" smtClean="0">
                          <a:solidFill>
                            <a:schemeClr val="tx1"/>
                          </a:solidFill>
                          <a:latin typeface="Times New Roman" pitchFamily="18" charset="0"/>
                          <a:cs typeface="Times New Roman" pitchFamily="18" charset="0"/>
                        </a:rPr>
                        <a:t>  (E.Y.D.M.A. x Emekli Keseneği Oranı)] x %20</a:t>
                      </a:r>
                    </a:p>
                  </a:txBody>
                  <a:tcPr marL="91439" marR="91439" anchor="ctr"/>
                </a:tc>
              </a:tr>
              <a:tr h="600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Emekli Keseneği İştirakçi Payı </a:t>
                      </a:r>
                      <a:endParaRPr lang="tr-TR" sz="1400" b="1" u="none" dirty="0">
                        <a:solidFill>
                          <a:schemeClr val="tx1"/>
                        </a:solidFill>
                        <a:latin typeface="Times New Roman" pitchFamily="18" charset="0"/>
                        <a:cs typeface="Times New Roman" pitchFamily="18" charset="0"/>
                      </a:endParaRPr>
                    </a:p>
                  </a:txBody>
                  <a:tcPr marL="91439" marR="91439" marT="45712" marB="45712"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a:t>
                      </a:r>
                    </a:p>
                    <a:p>
                      <a:r>
                        <a:rPr lang="tr-TR" sz="1400" b="1" dirty="0" smtClean="0">
                          <a:solidFill>
                            <a:schemeClr val="tx1"/>
                          </a:solidFill>
                          <a:latin typeface="Times New Roman" pitchFamily="18" charset="0"/>
                          <a:cs typeface="Times New Roman" pitchFamily="18" charset="0"/>
                        </a:rPr>
                        <a:t>  (E.Y.D.M.A. x Emekli Keseneği Oranı)] x %16</a:t>
                      </a:r>
                    </a:p>
                  </a:txBody>
                  <a:tcPr marL="91439" marR="91439" marT="45712" marB="45712" anchor="ctr"/>
                </a:tc>
              </a:tr>
              <a:tr h="600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Sağlık Primi Devlet Katkısı </a:t>
                      </a:r>
                    </a:p>
                  </a:txBody>
                  <a:tcPr marL="91439" marR="91439" marT="45712" marB="45712" anchor="ctr"/>
                </a:tc>
                <a:tc>
                  <a:txBody>
                    <a:bodyPr/>
                    <a:lstStyle/>
                    <a:p>
                      <a:pPr algn="l"/>
                      <a:r>
                        <a:rPr lang="tr-TR" sz="1400" b="1" dirty="0" smtClean="0">
                          <a:solidFill>
                            <a:schemeClr val="tx1"/>
                          </a:solidFill>
                          <a:latin typeface="Times New Roman" pitchFamily="18" charset="0"/>
                          <a:cs typeface="Times New Roman" pitchFamily="18" charset="0"/>
                        </a:rPr>
                        <a:t>[Aylık + Taban Aylık + Ek Gösterge + Kıdem Aylığı +</a:t>
                      </a:r>
                    </a:p>
                    <a:p>
                      <a:pPr algn="l"/>
                      <a:r>
                        <a:rPr lang="tr-TR" sz="1400" b="1" dirty="0" smtClean="0">
                          <a:solidFill>
                            <a:schemeClr val="tx1"/>
                          </a:solidFill>
                          <a:latin typeface="Times New Roman" pitchFamily="18" charset="0"/>
                          <a:cs typeface="Times New Roman" pitchFamily="18" charset="0"/>
                        </a:rPr>
                        <a:t>  (E.Y.D.M.A. x Emekli Keseneği Oranı)] x %12</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600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Sendika Aidatı </a:t>
                      </a:r>
                      <a:endParaRPr lang="tr-TR" sz="1400" b="1" u="none" dirty="0">
                        <a:solidFill>
                          <a:schemeClr val="tx1"/>
                        </a:solidFill>
                        <a:latin typeface="Times New Roman" pitchFamily="18" charset="0"/>
                        <a:cs typeface="Times New Roman" pitchFamily="18" charset="0"/>
                      </a:endParaRPr>
                    </a:p>
                  </a:txBody>
                  <a:tcPr marL="91439" marR="91439" marT="45712" marB="45712" anchor="ctr"/>
                </a:tc>
                <a:tc>
                  <a:txBody>
                    <a:bodyPr/>
                    <a:lstStyle/>
                    <a:p>
                      <a:pPr algn="l"/>
                      <a:r>
                        <a:rPr lang="tr-TR" sz="1400" b="1" dirty="0" smtClean="0">
                          <a:solidFill>
                            <a:schemeClr val="tx1"/>
                          </a:solidFill>
                          <a:latin typeface="Times New Roman" pitchFamily="18" charset="0"/>
                          <a:cs typeface="Times New Roman" pitchFamily="18" charset="0"/>
                        </a:rPr>
                        <a:t>Damga Vergisi Matrahı x İlgili Sendikanın Kesinti Oranı</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600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Kefalet Aidatı </a:t>
                      </a:r>
                      <a:endParaRPr lang="tr-TR" sz="1400" b="1" u="none" dirty="0">
                        <a:solidFill>
                          <a:schemeClr val="tx1"/>
                        </a:solidFill>
                        <a:latin typeface="Times New Roman" pitchFamily="18" charset="0"/>
                        <a:cs typeface="Times New Roman" pitchFamily="18" charset="0"/>
                      </a:endParaRPr>
                    </a:p>
                  </a:txBody>
                  <a:tcPr marL="91439" marR="91439" marT="45712" marB="45712" anchor="ctr"/>
                </a:tc>
                <a:tc>
                  <a:txBody>
                    <a:bodyPr/>
                    <a:lstStyle/>
                    <a:p>
                      <a:pPr algn="l"/>
                      <a:r>
                        <a:rPr lang="tr-TR" sz="1400" b="1" dirty="0" smtClean="0">
                          <a:solidFill>
                            <a:schemeClr val="tx1"/>
                          </a:solidFill>
                          <a:latin typeface="Times New Roman" pitchFamily="18" charset="0"/>
                          <a:cs typeface="Times New Roman" pitchFamily="18" charset="0"/>
                        </a:rPr>
                        <a:t>100 x Aylık Katsayı (Giriş Aidatı: İlk 4 ay - 1500 x Aylık Katsayı / 4) </a:t>
                      </a:r>
                      <a:endParaRPr lang="tr-TR" sz="1400" b="1" dirty="0">
                        <a:solidFill>
                          <a:schemeClr val="tx1"/>
                        </a:solidFill>
                        <a:latin typeface="Times New Roman" pitchFamily="18" charset="0"/>
                        <a:cs typeface="Times New Roman" pitchFamily="18" charset="0"/>
                      </a:endParaRPr>
                    </a:p>
                  </a:txBody>
                  <a:tcPr marL="91439" marR="91439" marT="45712" marB="45712" anchor="ctr"/>
                </a:tc>
              </a:tr>
            </a:tbl>
          </a:graphicData>
        </a:graphic>
      </p:graphicFrame>
    </p:spTree>
    <p:extLst>
      <p:ext uri="{BB962C8B-B14F-4D97-AF65-F5344CB8AC3E}">
        <p14:creationId xmlns:p14="http://schemas.microsoft.com/office/powerpoint/2010/main" val="4487034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575186"/>
          </a:xfrm>
        </p:spPr>
        <p:txBody>
          <a:bodyPr>
            <a:normAutofit/>
          </a:bodyPr>
          <a:lstStyle/>
          <a:p>
            <a:r>
              <a:rPr lang="tr-TR" sz="3200" dirty="0" smtClean="0"/>
              <a:t>15.10.2008 öncesi Akademik Personel Brüt Maaş Unsurları</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75126772"/>
              </p:ext>
            </p:extLst>
          </p:nvPr>
        </p:nvGraphicFramePr>
        <p:xfrm>
          <a:off x="838200" y="439207"/>
          <a:ext cx="10515600" cy="6341194"/>
        </p:xfrm>
        <a:graphic>
          <a:graphicData uri="http://schemas.openxmlformats.org/drawingml/2006/table">
            <a:tbl>
              <a:tblPr firstRow="1" bandRow="1">
                <a:tableStyleId>{F5AB1C69-6EDB-4FF4-983F-18BD219EF322}</a:tableStyleId>
              </a:tblPr>
              <a:tblGrid>
                <a:gridCol w="5257800"/>
                <a:gridCol w="5257800"/>
              </a:tblGrid>
              <a:tr h="315782">
                <a:tc>
                  <a:txBody>
                    <a:bodyPr/>
                    <a:lstStyle/>
                    <a:p>
                      <a:r>
                        <a:rPr lang="tr-TR" sz="1200" b="1" dirty="0" smtClean="0">
                          <a:solidFill>
                            <a:schemeClr val="tx1"/>
                          </a:solidFill>
                          <a:latin typeface="Times New Roman" pitchFamily="18" charset="0"/>
                          <a:cs typeface="Times New Roman" pitchFamily="18" charset="0"/>
                        </a:rPr>
                        <a:t>Aylık</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Aylık Gösterge x Aylık Katsayı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Taban</a:t>
                      </a:r>
                      <a:r>
                        <a:rPr lang="tr-TR" sz="1200" b="1" baseline="0" dirty="0" smtClean="0">
                          <a:solidFill>
                            <a:schemeClr val="tx1"/>
                          </a:solidFill>
                          <a:latin typeface="Times New Roman" pitchFamily="18" charset="0"/>
                          <a:cs typeface="Times New Roman" pitchFamily="18" charset="0"/>
                        </a:rPr>
                        <a:t> Aylığı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Taban Aylık Göstergesi  1000 x Taban Aylık Katsayısı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Ek Gösterge Aylığı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Ek Gösterge  x Aylık Katsayı</a:t>
                      </a:r>
                      <a:endParaRPr lang="tr-TR" sz="1200" b="1" kern="1200" baseline="0" dirty="0" smtClean="0">
                        <a:solidFill>
                          <a:schemeClr val="tx1"/>
                        </a:solidFill>
                        <a:latin typeface="Times New Roman" pitchFamily="18" charset="0"/>
                        <a:ea typeface="+mn-ea"/>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Kıdem Aylığı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Kıdem Yılı x 20 x Aylık Katsayı (En Fazla 25 Yıl İçin Verilir)</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444075">
                <a:tc>
                  <a:txBody>
                    <a:bodyPr/>
                    <a:lstStyle/>
                    <a:p>
                      <a:r>
                        <a:rPr lang="tr-TR" sz="1200" b="1" dirty="0" smtClean="0">
                          <a:solidFill>
                            <a:schemeClr val="tx1"/>
                          </a:solidFill>
                          <a:latin typeface="Times New Roman" pitchFamily="18" charset="0"/>
                          <a:cs typeface="Times New Roman" pitchFamily="18" charset="0"/>
                        </a:rPr>
                        <a:t>Üniversite Ödeneği/Yükseköğretim</a:t>
                      </a:r>
                      <a:r>
                        <a:rPr lang="tr-TR" sz="1200" b="1" baseline="0" dirty="0" smtClean="0">
                          <a:solidFill>
                            <a:schemeClr val="tx1"/>
                          </a:solidFill>
                          <a:latin typeface="Times New Roman" pitchFamily="18" charset="0"/>
                          <a:cs typeface="Times New Roman" pitchFamily="18" charset="0"/>
                        </a:rPr>
                        <a:t> Tazminatı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dirty="0" smtClean="0">
                          <a:solidFill>
                            <a:schemeClr val="tx1"/>
                          </a:solidFill>
                          <a:effectLst/>
                          <a:latin typeface="Times New Roman" pitchFamily="18" charset="0"/>
                          <a:cs typeface="Times New Roman" pitchFamily="18" charset="0"/>
                        </a:rPr>
                        <a:t>En Yüksek Devlet Memuru Aylığı </a:t>
                      </a:r>
                      <a:r>
                        <a:rPr lang="tr-TR" sz="1200" b="1" kern="1200" baseline="0" dirty="0" smtClean="0">
                          <a:solidFill>
                            <a:schemeClr val="tx1"/>
                          </a:solidFill>
                          <a:latin typeface="Times New Roman" pitchFamily="18" charset="0"/>
                          <a:cs typeface="Times New Roman" pitchFamily="18" charset="0"/>
                        </a:rPr>
                        <a:t> x Üniversite Ödeneği /Yükseköğretim Tazminatı Oranı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Geliştirme Ödeneği</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(Aylık + Ek Gösterge) x Aylık Katsayı x Geliştirme Ödeneği Oranı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Eğitim Öğretim Ödeneği</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dirty="0" smtClean="0">
                          <a:solidFill>
                            <a:schemeClr val="tx1"/>
                          </a:solidFill>
                          <a:effectLst/>
                          <a:latin typeface="Times New Roman" pitchFamily="18" charset="0"/>
                          <a:cs typeface="Times New Roman" pitchFamily="18" charset="0"/>
                        </a:rPr>
                        <a:t>En Yüksek Devlet Memuru Aylığı </a:t>
                      </a:r>
                      <a:r>
                        <a:rPr lang="tr-TR" sz="1200" b="1" kern="1200" baseline="0" dirty="0" smtClean="0">
                          <a:solidFill>
                            <a:schemeClr val="tx1"/>
                          </a:solidFill>
                          <a:latin typeface="Times New Roman" pitchFamily="18" charset="0"/>
                          <a:cs typeface="Times New Roman" pitchFamily="18" charset="0"/>
                        </a:rPr>
                        <a:t>/ 12</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İdari Görev Ödeneği</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(Aylık + Ek Gösterge) x Aylık Katsayı x  İdari Görev Ödeneği Oranı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Makam Tazminatı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Makam Tazminatı Göstergesi x Aylık Katsayı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pPr algn="just"/>
                      <a:r>
                        <a:rPr lang="tr-TR" sz="1200" b="1" dirty="0" smtClean="0">
                          <a:solidFill>
                            <a:schemeClr val="tx1"/>
                          </a:solidFill>
                          <a:latin typeface="Times New Roman" pitchFamily="18" charset="0"/>
                          <a:cs typeface="Times New Roman" pitchFamily="18" charset="0"/>
                        </a:rPr>
                        <a:t>Görev/Temsil</a:t>
                      </a:r>
                      <a:r>
                        <a:rPr lang="tr-TR" sz="1200" b="1" baseline="0" dirty="0" smtClean="0">
                          <a:solidFill>
                            <a:schemeClr val="tx1"/>
                          </a:solidFill>
                          <a:latin typeface="Times New Roman" pitchFamily="18" charset="0"/>
                          <a:cs typeface="Times New Roman" pitchFamily="18" charset="0"/>
                        </a:rPr>
                        <a:t> </a:t>
                      </a:r>
                      <a:r>
                        <a:rPr lang="tr-TR" sz="1200" b="1" dirty="0" smtClean="0">
                          <a:solidFill>
                            <a:schemeClr val="tx1"/>
                          </a:solidFill>
                          <a:latin typeface="Times New Roman" pitchFamily="18" charset="0"/>
                          <a:cs typeface="Times New Roman" pitchFamily="18" charset="0"/>
                        </a:rPr>
                        <a:t>Tazminatı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1" kern="1200" baseline="0" dirty="0" smtClean="0">
                          <a:solidFill>
                            <a:schemeClr val="tx1"/>
                          </a:solidFill>
                          <a:latin typeface="Times New Roman" pitchFamily="18" charset="0"/>
                          <a:cs typeface="Times New Roman" pitchFamily="18" charset="0"/>
                        </a:rPr>
                        <a:t>Görev/Temsil Tazminatı Göstergesi x Aylık Katsayı</a:t>
                      </a:r>
                      <a:endParaRPr lang="tr-TR" sz="1200" b="1" dirty="0" smtClean="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Yabancı</a:t>
                      </a:r>
                      <a:r>
                        <a:rPr lang="tr-TR" sz="1200" b="1" baseline="0" dirty="0" smtClean="0">
                          <a:solidFill>
                            <a:schemeClr val="tx1"/>
                          </a:solidFill>
                          <a:latin typeface="Times New Roman" pitchFamily="18" charset="0"/>
                          <a:cs typeface="Times New Roman" pitchFamily="18" charset="0"/>
                        </a:rPr>
                        <a:t> Dil Tazminatı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Yabancı Dil Tazminat Göstergesi x Aylık Katsayı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Ek</a:t>
                      </a:r>
                      <a:r>
                        <a:rPr lang="tr-TR" sz="1200" b="1" baseline="0" dirty="0" smtClean="0">
                          <a:solidFill>
                            <a:schemeClr val="tx1"/>
                          </a:solidFill>
                          <a:latin typeface="Times New Roman" pitchFamily="18" charset="0"/>
                          <a:cs typeface="Times New Roman" pitchFamily="18" charset="0"/>
                        </a:rPr>
                        <a:t> Ödeme</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effectLst/>
                          <a:latin typeface="Times New Roman" pitchFamily="18" charset="0"/>
                          <a:cs typeface="Times New Roman" pitchFamily="18" charset="0"/>
                        </a:rPr>
                        <a:t>En Yüksek Devlet Memuru Aylığı  X  Ek Ödeme Oranı %</a:t>
                      </a:r>
                      <a:endParaRPr lang="tr-TR" sz="1200" b="1" dirty="0" smtClean="0">
                        <a:solidFill>
                          <a:schemeClr val="tx1"/>
                        </a:solidFill>
                        <a:latin typeface="Times New Roman" pitchFamily="18" charset="0"/>
                        <a:ea typeface="Times New Roman"/>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Eş</a:t>
                      </a:r>
                      <a:r>
                        <a:rPr lang="tr-TR" sz="1200" b="1" baseline="0" dirty="0" smtClean="0">
                          <a:solidFill>
                            <a:schemeClr val="tx1"/>
                          </a:solidFill>
                          <a:latin typeface="Times New Roman" pitchFamily="18" charset="0"/>
                          <a:cs typeface="Times New Roman" pitchFamily="18" charset="0"/>
                        </a:rPr>
                        <a:t> Yardımı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2134 x Aylık Katsayı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Çocuk</a:t>
                      </a:r>
                      <a:r>
                        <a:rPr lang="tr-TR" sz="1200" b="1" baseline="0" dirty="0" smtClean="0">
                          <a:solidFill>
                            <a:schemeClr val="tx1"/>
                          </a:solidFill>
                          <a:latin typeface="Times New Roman" pitchFamily="18" charset="0"/>
                          <a:cs typeface="Times New Roman" pitchFamily="18" charset="0"/>
                        </a:rPr>
                        <a:t> Yardımı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kern="1200" baseline="0" dirty="0" smtClean="0">
                          <a:solidFill>
                            <a:schemeClr val="tx1"/>
                          </a:solidFill>
                          <a:latin typeface="Times New Roman" pitchFamily="18" charset="0"/>
                          <a:cs typeface="Times New Roman" pitchFamily="18" charset="0"/>
                        </a:rPr>
                        <a:t>0-6 yaş için  500 x Aylık Katsayı, 6 yaşından büyük 250 x Aylık Katsayı</a:t>
                      </a:r>
                      <a:endParaRPr lang="tr-TR" sz="1200" b="1" dirty="0">
                        <a:solidFill>
                          <a:schemeClr val="tx1"/>
                        </a:solidFill>
                        <a:latin typeface="Times New Roman" pitchFamily="18" charset="0"/>
                        <a:cs typeface="Times New Roman" pitchFamily="18" charset="0"/>
                      </a:endParaRPr>
                    </a:p>
                  </a:txBody>
                  <a:tcPr marL="91439" marR="91439" marT="45721" marB="45721" anchor="ctr"/>
                </a:tc>
              </a:tr>
              <a:tr h="315782">
                <a:tc>
                  <a:txBody>
                    <a:bodyPr/>
                    <a:lstStyle/>
                    <a:p>
                      <a:r>
                        <a:rPr lang="tr-TR" sz="1200" b="1" dirty="0" smtClean="0">
                          <a:solidFill>
                            <a:schemeClr val="tx1"/>
                          </a:solidFill>
                          <a:latin typeface="Times New Roman" pitchFamily="18" charset="0"/>
                          <a:cs typeface="Times New Roman" pitchFamily="18" charset="0"/>
                        </a:rPr>
                        <a:t>Toplu</a:t>
                      </a:r>
                      <a:r>
                        <a:rPr lang="tr-TR" sz="1200" b="1" baseline="0" dirty="0" smtClean="0">
                          <a:solidFill>
                            <a:schemeClr val="tx1"/>
                          </a:solidFill>
                          <a:latin typeface="Times New Roman" pitchFamily="18" charset="0"/>
                          <a:cs typeface="Times New Roman" pitchFamily="18" charset="0"/>
                        </a:rPr>
                        <a:t> Sözleşme Ödeneği</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latin typeface="Times New Roman" pitchFamily="18" charset="0"/>
                          <a:cs typeface="Times New Roman" pitchFamily="18" charset="0"/>
                        </a:rPr>
                        <a:t>60,00 TL (Üç</a:t>
                      </a:r>
                      <a:r>
                        <a:rPr lang="tr-TR" sz="1200" b="1" baseline="0" dirty="0" smtClean="0">
                          <a:solidFill>
                            <a:schemeClr val="tx1"/>
                          </a:solidFill>
                          <a:latin typeface="Times New Roman" pitchFamily="18" charset="0"/>
                          <a:cs typeface="Times New Roman" pitchFamily="18" charset="0"/>
                        </a:rPr>
                        <a:t> ayda bir)</a:t>
                      </a:r>
                      <a:endParaRPr lang="tr-TR" sz="1200" b="1" dirty="0" smtClean="0">
                        <a:solidFill>
                          <a:schemeClr val="tx1"/>
                        </a:solidFill>
                        <a:latin typeface="Times New Roman" pitchFamily="18" charset="0"/>
                        <a:cs typeface="Times New Roman" pitchFamily="18" charset="0"/>
                      </a:endParaRPr>
                    </a:p>
                  </a:txBody>
                  <a:tcPr marL="91439" marR="91439" marT="45721" marB="45721" anchor="ctr"/>
                </a:tc>
              </a:tr>
              <a:tr h="444075">
                <a:tc>
                  <a:txBody>
                    <a:bodyPr/>
                    <a:lstStyle/>
                    <a:p>
                      <a:r>
                        <a:rPr lang="tr-TR" sz="1200" b="1" dirty="0" smtClean="0">
                          <a:solidFill>
                            <a:schemeClr val="tx1"/>
                          </a:solidFill>
                          <a:latin typeface="Times New Roman" pitchFamily="18" charset="0"/>
                          <a:cs typeface="Times New Roman" pitchFamily="18" charset="0"/>
                        </a:rPr>
                        <a:t>Emekli Keseneği Devlet Katkısı</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dirty="0" smtClean="0">
                          <a:solidFill>
                            <a:schemeClr val="tx1"/>
                          </a:solidFill>
                          <a:latin typeface="Times New Roman" pitchFamily="18" charset="0"/>
                          <a:cs typeface="Times New Roman" pitchFamily="18" charset="0"/>
                        </a:rPr>
                        <a:t>[Aylık + Taban Aylık + Ek Gösterge + Kıdem Aylığı +</a:t>
                      </a:r>
                    </a:p>
                    <a:p>
                      <a:r>
                        <a:rPr lang="tr-TR" sz="1200" b="1" dirty="0" smtClean="0">
                          <a:solidFill>
                            <a:schemeClr val="tx1"/>
                          </a:solidFill>
                          <a:latin typeface="Times New Roman" pitchFamily="18" charset="0"/>
                          <a:cs typeface="Times New Roman" pitchFamily="18" charset="0"/>
                        </a:rPr>
                        <a:t>  (E.Y.D.M.A. x Emekli Keseneği Oranı)] x %20</a:t>
                      </a:r>
                    </a:p>
                  </a:txBody>
                  <a:tcPr marL="91439" marR="91439" marT="45721" marB="45721" anchor="ctr"/>
                </a:tc>
              </a:tr>
              <a:tr h="444075">
                <a:tc>
                  <a:txBody>
                    <a:bodyPr/>
                    <a:lstStyle/>
                    <a:p>
                      <a:r>
                        <a:rPr lang="tr-TR" sz="1200" b="1" dirty="0" smtClean="0">
                          <a:solidFill>
                            <a:schemeClr val="tx1"/>
                          </a:solidFill>
                          <a:latin typeface="Times New Roman" pitchFamily="18" charset="0"/>
                          <a:cs typeface="Times New Roman" pitchFamily="18" charset="0"/>
                        </a:rPr>
                        <a:t>Sağlık Primi Devlet Katkısı </a:t>
                      </a:r>
                      <a:endParaRPr lang="tr-TR" sz="1200" b="1" dirty="0">
                        <a:solidFill>
                          <a:schemeClr val="tx1"/>
                        </a:solidFill>
                        <a:latin typeface="Times New Roman" pitchFamily="18" charset="0"/>
                        <a:cs typeface="Times New Roman" pitchFamily="18" charset="0"/>
                      </a:endParaRPr>
                    </a:p>
                  </a:txBody>
                  <a:tcPr marL="91439" marR="91439" marT="45721" marB="45721" anchor="ctr"/>
                </a:tc>
                <a:tc>
                  <a:txBody>
                    <a:bodyPr/>
                    <a:lstStyle/>
                    <a:p>
                      <a:r>
                        <a:rPr lang="tr-TR" sz="1200" b="1" dirty="0" smtClean="0">
                          <a:solidFill>
                            <a:schemeClr val="tx1"/>
                          </a:solidFill>
                          <a:latin typeface="Times New Roman" pitchFamily="18" charset="0"/>
                          <a:cs typeface="Times New Roman" pitchFamily="18" charset="0"/>
                        </a:rPr>
                        <a:t>[Aylık + Taban Aylık + Ek Gösterge + Kıdem Aylığı +</a:t>
                      </a:r>
                    </a:p>
                    <a:p>
                      <a:r>
                        <a:rPr lang="tr-TR" sz="1200" b="1" dirty="0" smtClean="0">
                          <a:solidFill>
                            <a:schemeClr val="tx1"/>
                          </a:solidFill>
                          <a:latin typeface="Times New Roman" pitchFamily="18" charset="0"/>
                          <a:cs typeface="Times New Roman" pitchFamily="18" charset="0"/>
                        </a:rPr>
                        <a:t>  (E.Y.D.M.A. x Emekli Keseneği Oranı)] x %12</a:t>
                      </a:r>
                    </a:p>
                  </a:txBody>
                  <a:tcPr marL="91439" marR="91439" marT="45721" marB="45721" anchor="ctr"/>
                </a:tc>
              </a:tr>
              <a:tr h="532888">
                <a:tc>
                  <a:txBody>
                    <a:bodyPr/>
                    <a:lstStyle/>
                    <a:p>
                      <a:r>
                        <a:rPr lang="tr-TR" sz="1200" b="1" dirty="0" smtClean="0">
                          <a:latin typeface="Times New Roman" panose="02020603050405020304" pitchFamily="18" charset="0"/>
                          <a:cs typeface="Times New Roman" panose="02020603050405020304" pitchFamily="18" charset="0"/>
                        </a:rPr>
                        <a:t>Akademik Teşvik Ödeneği</a:t>
                      </a:r>
                      <a:endParaRPr lang="tr-TR" sz="12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latin typeface="Times New Roman" panose="02020603050405020304" pitchFamily="18" charset="0"/>
                          <a:cs typeface="Times New Roman" panose="02020603050405020304" pitchFamily="18" charset="0"/>
                        </a:rPr>
                        <a:t>EYDMA</a:t>
                      </a:r>
                      <a:r>
                        <a:rPr lang="tr-TR" sz="1200" b="1" baseline="0" dirty="0" smtClean="0">
                          <a:latin typeface="Times New Roman" panose="02020603050405020304" pitchFamily="18" charset="0"/>
                          <a:cs typeface="Times New Roman" panose="02020603050405020304" pitchFamily="18" charset="0"/>
                        </a:rPr>
                        <a:t> X Akademik unvan oranı x (Akademik Teşvik Ödeneği Puanı/100)</a:t>
                      </a:r>
                      <a:endParaRPr lang="tr-TR" sz="1200" b="1" dirty="0" smtClean="0">
                        <a:latin typeface="Times New Roman" panose="02020603050405020304" pitchFamily="18" charset="0"/>
                        <a:cs typeface="Times New Roman" panose="02020603050405020304" pitchFamily="18" charset="0"/>
                      </a:endParaRPr>
                    </a:p>
                    <a:p>
                      <a:endParaRPr lang="tr-TR" dirty="0"/>
                    </a:p>
                  </a:txBody>
                  <a:tcPr/>
                </a:tc>
              </a:tr>
            </a:tbl>
          </a:graphicData>
        </a:graphic>
      </p:graphicFrame>
    </p:spTree>
    <p:extLst>
      <p:ext uri="{BB962C8B-B14F-4D97-AF65-F5344CB8AC3E}">
        <p14:creationId xmlns:p14="http://schemas.microsoft.com/office/powerpoint/2010/main" val="3509596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34527"/>
          </a:xfrm>
        </p:spPr>
        <p:txBody>
          <a:bodyPr>
            <a:normAutofit/>
          </a:bodyPr>
          <a:lstStyle/>
          <a:p>
            <a:r>
              <a:rPr lang="tr-TR" sz="3200" dirty="0"/>
              <a:t>15.10.2008 öncesi </a:t>
            </a:r>
            <a:r>
              <a:rPr lang="tr-TR" sz="3200" dirty="0" smtClean="0"/>
              <a:t>Akademik </a:t>
            </a:r>
            <a:r>
              <a:rPr lang="tr-TR" sz="3200" dirty="0"/>
              <a:t>Personel Maaş Kesintileri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519072484"/>
              </p:ext>
            </p:extLst>
          </p:nvPr>
        </p:nvGraphicFramePr>
        <p:xfrm>
          <a:off x="838200" y="1120875"/>
          <a:ext cx="10515600" cy="5742518"/>
        </p:xfrm>
        <a:graphic>
          <a:graphicData uri="http://schemas.openxmlformats.org/drawingml/2006/table">
            <a:tbl>
              <a:tblPr firstRow="1" bandRow="1">
                <a:tableStyleId>{F5AB1C69-6EDB-4FF4-983F-18BD219EF322}</a:tableStyleId>
              </a:tblPr>
              <a:tblGrid>
                <a:gridCol w="5257800"/>
                <a:gridCol w="5257800"/>
              </a:tblGrid>
              <a:tr h="942850">
                <a:tc>
                  <a:txBody>
                    <a:bodyPr/>
                    <a:lstStyle/>
                    <a:p>
                      <a:pPr algn="just"/>
                      <a:r>
                        <a:rPr lang="tr-TR" sz="1400" b="1" dirty="0" smtClean="0">
                          <a:solidFill>
                            <a:schemeClr val="tx1"/>
                          </a:solidFill>
                          <a:latin typeface="Times New Roman" pitchFamily="18" charset="0"/>
                          <a:cs typeface="Times New Roman" pitchFamily="18" charset="0"/>
                        </a:rPr>
                        <a:t>Gelir Vergisi Kesintisi</a:t>
                      </a:r>
                      <a:endParaRPr lang="tr-TR" sz="1400" b="1" dirty="0">
                        <a:solidFill>
                          <a:schemeClr val="tx1"/>
                        </a:solidFill>
                        <a:latin typeface="Times New Roman" pitchFamily="18" charset="0"/>
                        <a:cs typeface="Times New Roman" pitchFamily="18" charset="0"/>
                      </a:endParaRPr>
                    </a:p>
                  </a:txBody>
                  <a:tcPr marL="91439" marR="91439" marT="45712" marB="45712" anchor="ctr"/>
                </a:tc>
                <a:tc>
                  <a:txBody>
                    <a:bodyPr/>
                    <a:lstStyle/>
                    <a:p>
                      <a:pPr algn="just"/>
                      <a:r>
                        <a:rPr lang="tr-TR" sz="1400" b="1" kern="1200" baseline="0" dirty="0" smtClean="0">
                          <a:solidFill>
                            <a:schemeClr val="tx1"/>
                          </a:solidFill>
                          <a:latin typeface="Times New Roman" pitchFamily="18" charset="0"/>
                          <a:cs typeface="Times New Roman" pitchFamily="18" charset="0"/>
                        </a:rPr>
                        <a:t>[(Aylık + Taban Aylık + Ek Gösterge + Kıdem Aylığı + İdari Görev Ödeneği - Emekli Keseneği İştirakçi Payı (%16) – Sendika Aidatı-Özel Sigorta Primi) x Gelir Vergisi Oranı ] – Asgari Geçim İndirimi </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1581566">
                <a:tc>
                  <a:txBody>
                    <a:bodyPr/>
                    <a:lstStyle/>
                    <a:p>
                      <a:pPr algn="just"/>
                      <a:r>
                        <a:rPr lang="tr-TR" sz="1400" b="1" dirty="0" smtClean="0">
                          <a:solidFill>
                            <a:schemeClr val="tx1"/>
                          </a:solidFill>
                          <a:latin typeface="Times New Roman" pitchFamily="18" charset="0"/>
                          <a:cs typeface="Times New Roman" pitchFamily="18" charset="0"/>
                        </a:rPr>
                        <a:t>Damga</a:t>
                      </a:r>
                      <a:r>
                        <a:rPr lang="tr-TR" sz="1400" b="1" baseline="0" dirty="0" smtClean="0">
                          <a:solidFill>
                            <a:schemeClr val="tx1"/>
                          </a:solidFill>
                          <a:latin typeface="Times New Roman" pitchFamily="18" charset="0"/>
                          <a:cs typeface="Times New Roman" pitchFamily="18" charset="0"/>
                        </a:rPr>
                        <a:t> Vergisi Kesintisi</a:t>
                      </a:r>
                      <a:endParaRPr lang="tr-TR" sz="1400" b="1" dirty="0">
                        <a:solidFill>
                          <a:schemeClr val="tx1"/>
                        </a:solidFill>
                        <a:latin typeface="Times New Roman" pitchFamily="18" charset="0"/>
                        <a:cs typeface="Times New Roman" pitchFamily="18" charset="0"/>
                      </a:endParaRPr>
                    </a:p>
                  </a:txBody>
                  <a:tcPr marL="91439" marR="91439" marT="45712" marB="45712"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baseline="0" dirty="0" smtClean="0">
                          <a:solidFill>
                            <a:schemeClr val="tx1"/>
                          </a:solidFill>
                          <a:latin typeface="Times New Roman" pitchFamily="18" charset="0"/>
                          <a:cs typeface="Times New Roman" pitchFamily="18" charset="0"/>
                        </a:rPr>
                        <a:t>(Aylık + Taban Aylık + Ek Gösterge + Kıdem Aylığı + Üniversite Ödeneği + Ek Ödeme + Üniversite Geliştirme Ödeneği + Eğitim Öğretim Ödeneği + İdari Görev Ödeneği + Akademik Teşvik Ödeneği + Makam Tazminatı + Temsil/Görev Tazminatı + </a:t>
                      </a:r>
                      <a:r>
                        <a:rPr lang="tr-TR" sz="1400" b="1" dirty="0" smtClean="0">
                          <a:solidFill>
                            <a:schemeClr val="tx1"/>
                          </a:solidFill>
                          <a:latin typeface="Times New Roman" pitchFamily="18" charset="0"/>
                          <a:cs typeface="Times New Roman" pitchFamily="18" charset="0"/>
                        </a:rPr>
                        <a:t>Toplu</a:t>
                      </a:r>
                      <a:r>
                        <a:rPr lang="tr-TR" sz="1400" b="1" baseline="0" dirty="0" smtClean="0">
                          <a:solidFill>
                            <a:schemeClr val="tx1"/>
                          </a:solidFill>
                          <a:latin typeface="Times New Roman" pitchFamily="18" charset="0"/>
                          <a:cs typeface="Times New Roman" pitchFamily="18" charset="0"/>
                        </a:rPr>
                        <a:t> Sözleşme Ödeneği +</a:t>
                      </a:r>
                      <a:r>
                        <a:rPr lang="tr-TR" sz="1400" b="1" kern="1200" baseline="0" dirty="0" smtClean="0">
                          <a:solidFill>
                            <a:schemeClr val="tx1"/>
                          </a:solidFill>
                          <a:latin typeface="Times New Roman" pitchFamily="18" charset="0"/>
                          <a:cs typeface="Times New Roman" pitchFamily="18" charset="0"/>
                        </a:rPr>
                        <a:t> Yabancı Dil Tazminatı + Yükseköğretim Tazminatı ) x Damga Vergisi Oranı</a:t>
                      </a:r>
                      <a:endParaRPr lang="tr-TR" sz="1400" b="1" dirty="0" smtClean="0">
                        <a:solidFill>
                          <a:schemeClr val="tx1"/>
                        </a:solidFill>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dirty="0">
                        <a:solidFill>
                          <a:schemeClr val="tx1"/>
                        </a:solidFill>
                        <a:latin typeface="Times New Roman" pitchFamily="18" charset="0"/>
                        <a:cs typeface="Times New Roman" pitchFamily="18" charset="0"/>
                      </a:endParaRPr>
                    </a:p>
                  </a:txBody>
                  <a:tcPr marL="91439" marR="91439" marT="45712" marB="45712" anchor="ctr"/>
                </a:tc>
              </a:tr>
              <a:tr h="642542">
                <a:tc>
                  <a:txBody>
                    <a:bodyPr/>
                    <a:lstStyle/>
                    <a:p>
                      <a:r>
                        <a:rPr lang="tr-TR" sz="1400" b="1" dirty="0" smtClean="0">
                          <a:solidFill>
                            <a:schemeClr val="tx1"/>
                          </a:solidFill>
                          <a:latin typeface="Times New Roman" pitchFamily="18" charset="0"/>
                          <a:cs typeface="Times New Roman" pitchFamily="18" charset="0"/>
                        </a:rPr>
                        <a:t>Emekli Keseneği Devlet Katkısı</a:t>
                      </a:r>
                      <a:endParaRPr lang="tr-TR" sz="1400" b="1" dirty="0">
                        <a:solidFill>
                          <a:schemeClr val="tx1"/>
                        </a:solidFill>
                        <a:latin typeface="Times New Roman" pitchFamily="18" charset="0"/>
                        <a:cs typeface="Times New Roman" pitchFamily="18" charset="0"/>
                      </a:endParaRPr>
                    </a:p>
                  </a:txBody>
                  <a:tcPr marL="91439" marR="91439"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a:t>
                      </a:r>
                    </a:p>
                    <a:p>
                      <a:r>
                        <a:rPr lang="tr-TR" sz="1400" b="1" dirty="0" smtClean="0">
                          <a:solidFill>
                            <a:schemeClr val="tx1"/>
                          </a:solidFill>
                          <a:latin typeface="Times New Roman" pitchFamily="18" charset="0"/>
                          <a:cs typeface="Times New Roman" pitchFamily="18" charset="0"/>
                        </a:rPr>
                        <a:t>  (E.Y.D.M.A. x Emekli Keseneği Oranı)] x %20</a:t>
                      </a:r>
                    </a:p>
                  </a:txBody>
                  <a:tcPr marL="91439" marR="91439" anchor="ctr"/>
                </a:tc>
              </a:tr>
              <a:tr h="642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Emekli Keseneği İştirakçi Payı </a:t>
                      </a:r>
                      <a:endParaRPr lang="tr-TR" sz="1400" b="1" u="none" dirty="0">
                        <a:solidFill>
                          <a:schemeClr val="tx1"/>
                        </a:solidFill>
                        <a:latin typeface="Times New Roman" pitchFamily="18" charset="0"/>
                        <a:cs typeface="Times New Roman" pitchFamily="18" charset="0"/>
                      </a:endParaRPr>
                    </a:p>
                  </a:txBody>
                  <a:tcPr marL="91439" marR="91439" marT="45712" marB="45712"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a:t>
                      </a:r>
                    </a:p>
                    <a:p>
                      <a:r>
                        <a:rPr lang="tr-TR" sz="1400" b="1" dirty="0" smtClean="0">
                          <a:solidFill>
                            <a:schemeClr val="tx1"/>
                          </a:solidFill>
                          <a:latin typeface="Times New Roman" pitchFamily="18" charset="0"/>
                          <a:cs typeface="Times New Roman" pitchFamily="18" charset="0"/>
                        </a:rPr>
                        <a:t>  (E.Y.D.M.A. x Emekli Keseneği Oranı)] x %16</a:t>
                      </a:r>
                    </a:p>
                  </a:txBody>
                  <a:tcPr marL="91439" marR="91439" marT="45712" marB="45712" anchor="ctr"/>
                </a:tc>
              </a:tr>
              <a:tr h="642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Sağlık Primi Devlet Katkısı </a:t>
                      </a:r>
                    </a:p>
                  </a:txBody>
                  <a:tcPr marL="91439" marR="91439" marT="45712" marB="45712" anchor="ctr"/>
                </a:tc>
                <a:tc>
                  <a:txBody>
                    <a:bodyPr/>
                    <a:lstStyle/>
                    <a:p>
                      <a:pPr algn="l"/>
                      <a:r>
                        <a:rPr lang="tr-TR" sz="1400" b="1" dirty="0" smtClean="0">
                          <a:solidFill>
                            <a:schemeClr val="tx1"/>
                          </a:solidFill>
                          <a:latin typeface="Times New Roman" pitchFamily="18" charset="0"/>
                          <a:cs typeface="Times New Roman" pitchFamily="18" charset="0"/>
                        </a:rPr>
                        <a:t>[Aylık + Taban Aylık + Ek Gösterge + Kıdem Aylığı +</a:t>
                      </a:r>
                    </a:p>
                    <a:p>
                      <a:pPr algn="l"/>
                      <a:r>
                        <a:rPr lang="tr-TR" sz="1400" b="1" dirty="0" smtClean="0">
                          <a:solidFill>
                            <a:schemeClr val="tx1"/>
                          </a:solidFill>
                          <a:latin typeface="Times New Roman" pitchFamily="18" charset="0"/>
                          <a:cs typeface="Times New Roman" pitchFamily="18" charset="0"/>
                        </a:rPr>
                        <a:t>  (E.Y.D.M.A. x Emekli Keseneği Oranı)] x %12</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642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Sendika Aidatı </a:t>
                      </a:r>
                      <a:endParaRPr lang="tr-TR" sz="1400" b="1" u="none" dirty="0">
                        <a:solidFill>
                          <a:schemeClr val="tx1"/>
                        </a:solidFill>
                        <a:latin typeface="Times New Roman" pitchFamily="18" charset="0"/>
                        <a:cs typeface="Times New Roman" pitchFamily="18" charset="0"/>
                      </a:endParaRPr>
                    </a:p>
                  </a:txBody>
                  <a:tcPr marL="91439" marR="91439" marT="45712" marB="45712" anchor="ctr"/>
                </a:tc>
                <a:tc>
                  <a:txBody>
                    <a:bodyPr/>
                    <a:lstStyle/>
                    <a:p>
                      <a:pPr algn="l"/>
                      <a:r>
                        <a:rPr lang="tr-TR" sz="1400" b="1" dirty="0" smtClean="0">
                          <a:solidFill>
                            <a:schemeClr val="tx1"/>
                          </a:solidFill>
                          <a:latin typeface="Times New Roman" pitchFamily="18" charset="0"/>
                          <a:cs typeface="Times New Roman" pitchFamily="18" charset="0"/>
                        </a:rPr>
                        <a:t>Damga Vergisi Matrahı x İlgili Sendikanın Kesinti Oranı</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642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Kefalet Aidatı </a:t>
                      </a:r>
                      <a:endParaRPr lang="tr-TR" sz="1400" b="1" u="none" dirty="0">
                        <a:solidFill>
                          <a:schemeClr val="tx1"/>
                        </a:solidFill>
                        <a:latin typeface="Times New Roman" pitchFamily="18" charset="0"/>
                        <a:cs typeface="Times New Roman" pitchFamily="18" charset="0"/>
                      </a:endParaRPr>
                    </a:p>
                  </a:txBody>
                  <a:tcPr marL="91439" marR="91439" marT="45712" marB="45712" anchor="ctr"/>
                </a:tc>
                <a:tc>
                  <a:txBody>
                    <a:bodyPr/>
                    <a:lstStyle/>
                    <a:p>
                      <a:pPr algn="l"/>
                      <a:r>
                        <a:rPr lang="tr-TR" sz="1400" b="1" dirty="0" smtClean="0">
                          <a:solidFill>
                            <a:schemeClr val="tx1"/>
                          </a:solidFill>
                          <a:latin typeface="Times New Roman" pitchFamily="18" charset="0"/>
                          <a:cs typeface="Times New Roman" pitchFamily="18" charset="0"/>
                        </a:rPr>
                        <a:t>100 x Aylık Katsayı (Giriş Aidatı: İlk 4 ay - 1500 x Aylık Katsayı / 4) </a:t>
                      </a:r>
                      <a:endParaRPr lang="tr-TR" sz="1400" b="1" dirty="0">
                        <a:solidFill>
                          <a:schemeClr val="tx1"/>
                        </a:solidFill>
                        <a:latin typeface="Times New Roman" pitchFamily="18" charset="0"/>
                        <a:cs typeface="Times New Roman" pitchFamily="18" charset="0"/>
                      </a:endParaRPr>
                    </a:p>
                  </a:txBody>
                  <a:tcPr marL="91439" marR="91439" marT="45712" marB="45712" anchor="ctr"/>
                </a:tc>
              </a:tr>
            </a:tbl>
          </a:graphicData>
        </a:graphic>
      </p:graphicFrame>
    </p:spTree>
    <p:extLst>
      <p:ext uri="{BB962C8B-B14F-4D97-AF65-F5344CB8AC3E}">
        <p14:creationId xmlns:p14="http://schemas.microsoft.com/office/powerpoint/2010/main" val="211397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Sınıflandırma</a:t>
            </a:r>
            <a:endParaRPr lang="tr-TR" dirty="0"/>
          </a:p>
        </p:txBody>
      </p:sp>
      <p:sp>
        <p:nvSpPr>
          <p:cNvPr id="3" name="İçerik Yer Tutucusu 2"/>
          <p:cNvSpPr>
            <a:spLocks noGrp="1"/>
          </p:cNvSpPr>
          <p:nvPr>
            <p:ph idx="1"/>
          </p:nvPr>
        </p:nvSpPr>
        <p:spPr/>
        <p:txBody>
          <a:bodyPr>
            <a:normAutofit/>
          </a:bodyPr>
          <a:lstStyle/>
          <a:p>
            <a:r>
              <a:rPr lang="tr-TR" sz="2400" dirty="0" smtClean="0"/>
              <a:t>Kadrosuz </a:t>
            </a:r>
            <a:r>
              <a:rPr lang="tr-TR" sz="2400" dirty="0"/>
              <a:t>memur </a:t>
            </a:r>
            <a:r>
              <a:rPr lang="tr-TR" sz="2400" dirty="0" smtClean="0"/>
              <a:t>çalıştırılamaz</a:t>
            </a:r>
            <a:r>
              <a:rPr lang="tr-TR" sz="2400" dirty="0"/>
              <a:t>. </a:t>
            </a:r>
          </a:p>
          <a:p>
            <a:r>
              <a:rPr lang="tr-TR" sz="2400" i="1" dirty="0"/>
              <a:t>Her Devlet memuru kural olarak bir kadro işgal eder</a:t>
            </a:r>
            <a:r>
              <a:rPr lang="tr-TR" sz="2400" dirty="0"/>
              <a:t>. </a:t>
            </a:r>
          </a:p>
          <a:p>
            <a:r>
              <a:rPr lang="tr-TR" sz="2400" dirty="0"/>
              <a:t>657 sayılı Kanuna tabi kurumlarda sınıflar </a:t>
            </a:r>
            <a:r>
              <a:rPr lang="tr-TR" sz="2400" dirty="0" smtClean="0"/>
              <a:t>dışında </a:t>
            </a:r>
            <a:r>
              <a:rPr lang="tr-TR" sz="2400" dirty="0"/>
              <a:t>memurluk kadroları ihdas edilemez. </a:t>
            </a:r>
          </a:p>
          <a:p>
            <a:r>
              <a:rPr lang="tr-TR" sz="2400" dirty="0"/>
              <a:t>Hiç bir memur sınıfının </a:t>
            </a:r>
            <a:r>
              <a:rPr lang="tr-TR" sz="2400" dirty="0" smtClean="0"/>
              <a:t>dışında </a:t>
            </a:r>
            <a:r>
              <a:rPr lang="tr-TR" sz="2400" dirty="0"/>
              <a:t>ve sınıfının içindeki derecesinin altında bir derecenin görevinde </a:t>
            </a:r>
            <a:r>
              <a:rPr lang="tr-TR" sz="2400" dirty="0" smtClean="0"/>
              <a:t>çalıştırılamaz</a:t>
            </a:r>
            <a:r>
              <a:rPr lang="tr-TR" sz="2400" dirty="0"/>
              <a:t>. </a:t>
            </a:r>
            <a:endParaRPr lang="tr-TR" sz="2400" dirty="0" smtClean="0"/>
          </a:p>
          <a:p>
            <a:r>
              <a:rPr lang="tr-TR" sz="2400" dirty="0" smtClean="0"/>
              <a:t>Memurların eşit </a:t>
            </a:r>
            <a:r>
              <a:rPr lang="tr-TR" sz="2400" dirty="0"/>
              <a:t>dereceler arasında veya derece yükselmesi suretiyle sınıf </a:t>
            </a:r>
            <a:r>
              <a:rPr lang="tr-TR" sz="2400" dirty="0" smtClean="0"/>
              <a:t>değiştirmeleri mümkündür. </a:t>
            </a:r>
            <a:endParaRPr lang="tr-TR" sz="2400" dirty="0"/>
          </a:p>
        </p:txBody>
      </p:sp>
    </p:spTree>
    <p:extLst>
      <p:ext uri="{BB962C8B-B14F-4D97-AF65-F5344CB8AC3E}">
        <p14:creationId xmlns:p14="http://schemas.microsoft.com/office/powerpoint/2010/main" val="23688929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2735"/>
            <a:ext cx="10515600" cy="545691"/>
          </a:xfrm>
        </p:spPr>
        <p:txBody>
          <a:bodyPr>
            <a:normAutofit/>
          </a:bodyPr>
          <a:lstStyle/>
          <a:p>
            <a:r>
              <a:rPr lang="tr-TR" sz="3200" dirty="0"/>
              <a:t>15.10.2008 </a:t>
            </a:r>
            <a:r>
              <a:rPr lang="tr-TR" sz="3200" dirty="0" smtClean="0"/>
              <a:t>sonrası İdari </a:t>
            </a:r>
            <a:r>
              <a:rPr lang="tr-TR" sz="3200" dirty="0"/>
              <a:t>Personel Brüt Maaş Unsurları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25842173"/>
              </p:ext>
            </p:extLst>
          </p:nvPr>
        </p:nvGraphicFramePr>
        <p:xfrm>
          <a:off x="838200" y="781051"/>
          <a:ext cx="10515600" cy="5958961"/>
        </p:xfrm>
        <a:graphic>
          <a:graphicData uri="http://schemas.openxmlformats.org/drawingml/2006/table">
            <a:tbl>
              <a:tblPr firstRow="1" bandRow="1">
                <a:tableStyleId>{F5AB1C69-6EDB-4FF4-983F-18BD219EF322}</a:tableStyleId>
              </a:tblPr>
              <a:tblGrid>
                <a:gridCol w="5257800"/>
                <a:gridCol w="5257800"/>
              </a:tblGrid>
              <a:tr h="385303">
                <a:tc>
                  <a:txBody>
                    <a:bodyPr/>
                    <a:lstStyle/>
                    <a:p>
                      <a:r>
                        <a:rPr lang="tr-TR" sz="1200" b="1" dirty="0" smtClean="0">
                          <a:solidFill>
                            <a:sysClr val="windowText" lastClr="000000"/>
                          </a:solidFill>
                          <a:latin typeface="Times New Roman" pitchFamily="18" charset="0"/>
                          <a:cs typeface="Times New Roman" pitchFamily="18" charset="0"/>
                        </a:rPr>
                        <a:t>Aylık</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Aylık Gösterge x Aylık Katsayı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Taban</a:t>
                      </a:r>
                      <a:r>
                        <a:rPr lang="tr-TR" sz="1200" b="1" baseline="0" dirty="0" smtClean="0">
                          <a:solidFill>
                            <a:sysClr val="windowText" lastClr="000000"/>
                          </a:solidFill>
                          <a:latin typeface="Times New Roman" pitchFamily="18" charset="0"/>
                          <a:cs typeface="Times New Roman" pitchFamily="18" charset="0"/>
                        </a:rPr>
                        <a:t> Aylığı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Taban Aylık Göstergesi  1000 x Taban Aylık Katsayısı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Ek Gösterge Aylığı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Ek Gösterge  x Aylık Katsayı</a:t>
                      </a:r>
                      <a:endParaRPr lang="tr-TR" sz="1200" b="1" kern="1200" baseline="0" dirty="0" smtClean="0">
                        <a:solidFill>
                          <a:sysClr val="windowText" lastClr="000000"/>
                        </a:solidFill>
                        <a:latin typeface="Times New Roman" pitchFamily="18" charset="0"/>
                        <a:ea typeface="+mn-ea"/>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Kıdem Aylığı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Kıdem Yılı x 20 x Aylık Katsayı (En Fazla 25 Yıl İçin Verilir)</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Yan Ödeme Aylığı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Yan Ödeme Puanı x Yan Ödeme Katsayısı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Özel Hizmet Tazminatı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ysClr val="windowText" lastClr="000000"/>
                          </a:solidFill>
                          <a:effectLst/>
                          <a:latin typeface="Times New Roman" pitchFamily="18" charset="0"/>
                          <a:cs typeface="Times New Roman" pitchFamily="18" charset="0"/>
                        </a:rPr>
                        <a:t>En Yüksek Devlet Memuru Aylığı  X Tazminat Oranı %</a:t>
                      </a:r>
                      <a:endParaRPr lang="tr-TR" sz="1200" b="1" dirty="0" smtClean="0">
                        <a:solidFill>
                          <a:sysClr val="windowText" lastClr="000000"/>
                        </a:solidFill>
                        <a:latin typeface="Times New Roman" pitchFamily="18" charset="0"/>
                        <a:ea typeface="Times New Roman"/>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Ek</a:t>
                      </a:r>
                      <a:r>
                        <a:rPr lang="tr-TR" sz="1200" b="1" baseline="0" dirty="0" smtClean="0">
                          <a:solidFill>
                            <a:sysClr val="windowText" lastClr="000000"/>
                          </a:solidFill>
                          <a:latin typeface="Times New Roman" pitchFamily="18" charset="0"/>
                          <a:cs typeface="Times New Roman" pitchFamily="18" charset="0"/>
                        </a:rPr>
                        <a:t> Ödeme</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ysClr val="windowText" lastClr="000000"/>
                          </a:solidFill>
                          <a:effectLst/>
                          <a:latin typeface="Times New Roman" pitchFamily="18" charset="0"/>
                          <a:cs typeface="Times New Roman" pitchFamily="18" charset="0"/>
                        </a:rPr>
                        <a:t>En Yüksek Devlet Memuru Aylığı  X  Ek Ödeme Oranı %</a:t>
                      </a:r>
                      <a:endParaRPr lang="tr-TR" sz="1200" b="1" dirty="0" smtClean="0">
                        <a:solidFill>
                          <a:sysClr val="windowText" lastClr="000000"/>
                        </a:solidFill>
                        <a:latin typeface="Times New Roman" pitchFamily="18" charset="0"/>
                        <a:ea typeface="Times New Roman"/>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Eş</a:t>
                      </a:r>
                      <a:r>
                        <a:rPr lang="tr-TR" sz="1200" b="1" baseline="0" dirty="0" smtClean="0">
                          <a:solidFill>
                            <a:sysClr val="windowText" lastClr="000000"/>
                          </a:solidFill>
                          <a:latin typeface="Times New Roman" pitchFamily="18" charset="0"/>
                          <a:cs typeface="Times New Roman" pitchFamily="18" charset="0"/>
                        </a:rPr>
                        <a:t> Yardımı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2134 x Aylık Katsayı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Çocuk</a:t>
                      </a:r>
                      <a:r>
                        <a:rPr lang="tr-TR" sz="1200" b="1" baseline="0" dirty="0" smtClean="0">
                          <a:solidFill>
                            <a:sysClr val="windowText" lastClr="000000"/>
                          </a:solidFill>
                          <a:latin typeface="Times New Roman" pitchFamily="18" charset="0"/>
                          <a:cs typeface="Times New Roman" pitchFamily="18" charset="0"/>
                        </a:rPr>
                        <a:t> Yardımı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0-6 yaş için  500 x Aylık Katsayı, 6 yaşından büyük 250 x Aylık Katsayı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Toplu</a:t>
                      </a:r>
                      <a:r>
                        <a:rPr lang="tr-TR" sz="1200" b="1" baseline="0" dirty="0" smtClean="0">
                          <a:solidFill>
                            <a:sysClr val="windowText" lastClr="000000"/>
                          </a:solidFill>
                          <a:latin typeface="Times New Roman" pitchFamily="18" charset="0"/>
                          <a:cs typeface="Times New Roman" pitchFamily="18" charset="0"/>
                        </a:rPr>
                        <a:t> Sözleşme Ödeneği</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ysClr val="windowText" lastClr="000000"/>
                          </a:solidFill>
                          <a:latin typeface="Times New Roman" pitchFamily="18" charset="0"/>
                          <a:cs typeface="Times New Roman" pitchFamily="18" charset="0"/>
                        </a:rPr>
                        <a:t>60,00 TL (Üç</a:t>
                      </a:r>
                      <a:r>
                        <a:rPr lang="tr-TR" sz="1200" b="1" baseline="0" dirty="0" smtClean="0">
                          <a:solidFill>
                            <a:sysClr val="windowText" lastClr="000000"/>
                          </a:solidFill>
                          <a:latin typeface="Times New Roman" pitchFamily="18" charset="0"/>
                          <a:cs typeface="Times New Roman" pitchFamily="18" charset="0"/>
                        </a:rPr>
                        <a:t> ayda bir)</a:t>
                      </a:r>
                      <a:endParaRPr lang="tr-TR" sz="1200" b="1" dirty="0" smtClean="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Makam Tazminatı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Makam Tazminatı Göstergesi x Aylık Katsayı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pPr algn="just"/>
                      <a:r>
                        <a:rPr lang="tr-TR" sz="1200" b="1" dirty="0" smtClean="0">
                          <a:solidFill>
                            <a:sysClr val="windowText" lastClr="000000"/>
                          </a:solidFill>
                          <a:latin typeface="Times New Roman" pitchFamily="18" charset="0"/>
                          <a:cs typeface="Times New Roman" pitchFamily="18" charset="0"/>
                        </a:rPr>
                        <a:t>Görev Tazminatı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1" kern="1200" baseline="0" dirty="0" smtClean="0">
                          <a:solidFill>
                            <a:sysClr val="windowText" lastClr="000000"/>
                          </a:solidFill>
                          <a:latin typeface="Times New Roman" pitchFamily="18" charset="0"/>
                          <a:cs typeface="Times New Roman" pitchFamily="18" charset="0"/>
                        </a:rPr>
                        <a:t>Görev Tazminatı Göstergesi x Aylık Katsayı</a:t>
                      </a:r>
                      <a:endParaRPr lang="tr-TR" sz="1200" b="1" dirty="0" smtClean="0">
                        <a:solidFill>
                          <a:sysClr val="windowText" lastClr="000000"/>
                        </a:solidFill>
                        <a:latin typeface="Times New Roman" pitchFamily="18" charset="0"/>
                        <a:cs typeface="Times New Roman" pitchFamily="18" charset="0"/>
                      </a:endParaRPr>
                    </a:p>
                  </a:txBody>
                  <a:tcPr marL="91439" marR="91439" marT="45710" marB="45710" anchor="ctr"/>
                </a:tc>
              </a:tr>
              <a:tr h="385303">
                <a:tc>
                  <a:txBody>
                    <a:bodyPr/>
                    <a:lstStyle/>
                    <a:p>
                      <a:r>
                        <a:rPr lang="tr-TR" sz="1200" b="1" dirty="0" smtClean="0">
                          <a:solidFill>
                            <a:sysClr val="windowText" lastClr="000000"/>
                          </a:solidFill>
                          <a:latin typeface="Times New Roman" pitchFamily="18" charset="0"/>
                          <a:cs typeface="Times New Roman" pitchFamily="18" charset="0"/>
                        </a:rPr>
                        <a:t>Yabancı</a:t>
                      </a:r>
                      <a:r>
                        <a:rPr lang="tr-TR" sz="1200" b="1" baseline="0" dirty="0" smtClean="0">
                          <a:solidFill>
                            <a:sysClr val="windowText" lastClr="000000"/>
                          </a:solidFill>
                          <a:latin typeface="Times New Roman" pitchFamily="18" charset="0"/>
                          <a:cs typeface="Times New Roman" pitchFamily="18" charset="0"/>
                        </a:rPr>
                        <a:t> Dil Tazminatı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kern="1200" baseline="0" dirty="0" smtClean="0">
                          <a:solidFill>
                            <a:sysClr val="windowText" lastClr="000000"/>
                          </a:solidFill>
                          <a:latin typeface="Times New Roman" pitchFamily="18" charset="0"/>
                          <a:cs typeface="Times New Roman" pitchFamily="18" charset="0"/>
                        </a:rPr>
                        <a:t>Yabancı Dil Tazminat Göstergesi x Aylık Katsayı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r h="475011">
                <a:tc>
                  <a:txBody>
                    <a:bodyPr/>
                    <a:lstStyle/>
                    <a:p>
                      <a:r>
                        <a:rPr lang="tr-TR" sz="1200" b="1" i="0" dirty="0" smtClean="0">
                          <a:solidFill>
                            <a:sysClr val="windowText" lastClr="000000"/>
                          </a:solidFill>
                          <a:effectLst/>
                          <a:latin typeface="Times New Roman" pitchFamily="18" charset="0"/>
                          <a:cs typeface="Times New Roman" pitchFamily="18" charset="0"/>
                        </a:rPr>
                        <a:t>Malullük, Yaşlılık, Ölüm Sigortası İşveren Payı</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dirty="0" smtClean="0">
                          <a:solidFill>
                            <a:sysClr val="windowText" lastClr="000000"/>
                          </a:solidFill>
                          <a:latin typeface="Times New Roman" pitchFamily="18" charset="0"/>
                          <a:cs typeface="Times New Roman" pitchFamily="18" charset="0"/>
                        </a:rPr>
                        <a:t>[Aylık + Taban Aylık + Ek Gösterge + Kıdem Aylığı + Özel Hizmet Tazminatı + Makam Tazminatı + Görev Tazminatı] x %11</a:t>
                      </a:r>
                    </a:p>
                  </a:txBody>
                  <a:tcPr marL="91439" marR="91439" marT="45710" marB="45710" anchor="ctr"/>
                </a:tc>
              </a:tr>
              <a:tr h="475011">
                <a:tc>
                  <a:txBody>
                    <a:bodyPr/>
                    <a:lstStyle/>
                    <a:p>
                      <a:r>
                        <a:rPr lang="tr-TR" sz="1200" b="1" i="0" dirty="0" smtClean="0">
                          <a:solidFill>
                            <a:sysClr val="windowText" lastClr="000000"/>
                          </a:solidFill>
                          <a:effectLst/>
                          <a:latin typeface="Times New Roman" pitchFamily="18" charset="0"/>
                          <a:cs typeface="Times New Roman" pitchFamily="18" charset="0"/>
                        </a:rPr>
                        <a:t>Sağlık Primi İşveren Payı </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c>
                  <a:txBody>
                    <a:bodyPr/>
                    <a:lstStyle/>
                    <a:p>
                      <a:r>
                        <a:rPr lang="tr-TR" sz="1200" b="1" dirty="0" smtClean="0">
                          <a:solidFill>
                            <a:sysClr val="windowText" lastClr="000000"/>
                          </a:solidFill>
                          <a:latin typeface="Times New Roman" pitchFamily="18" charset="0"/>
                          <a:cs typeface="Times New Roman" pitchFamily="18" charset="0"/>
                        </a:rPr>
                        <a:t>[Aylık + Taban Aylık + Ek Gösterge + Kıdem Aylığı + Özel Hizmet Tazminatı + Makam Tazminatı + Görev Tazminatı] x%7,5</a:t>
                      </a:r>
                      <a:endParaRPr lang="tr-TR" sz="1200" b="1" dirty="0">
                        <a:solidFill>
                          <a:sysClr val="windowText" lastClr="000000"/>
                        </a:solidFill>
                        <a:latin typeface="Times New Roman" pitchFamily="18" charset="0"/>
                        <a:cs typeface="Times New Roman" pitchFamily="18" charset="0"/>
                      </a:endParaRPr>
                    </a:p>
                  </a:txBody>
                  <a:tcPr marL="91439" marR="91439" marT="45710" marB="45710" anchor="ctr"/>
                </a:tc>
              </a:tr>
            </a:tbl>
          </a:graphicData>
        </a:graphic>
      </p:graphicFrame>
    </p:spTree>
    <p:extLst>
      <p:ext uri="{BB962C8B-B14F-4D97-AF65-F5344CB8AC3E}">
        <p14:creationId xmlns:p14="http://schemas.microsoft.com/office/powerpoint/2010/main" val="21388731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2735"/>
            <a:ext cx="10515600" cy="560439"/>
          </a:xfrm>
        </p:spPr>
        <p:txBody>
          <a:bodyPr>
            <a:normAutofit fontScale="90000"/>
          </a:bodyPr>
          <a:lstStyle/>
          <a:p>
            <a:r>
              <a:rPr lang="tr-TR" sz="3600" dirty="0"/>
              <a:t>15.10.2008 sonrası İdari </a:t>
            </a:r>
            <a:r>
              <a:rPr lang="tr-TR" sz="3600" dirty="0" smtClean="0"/>
              <a:t>Personel Maaş Kesintileri</a:t>
            </a:r>
            <a:endParaRPr lang="tr-TR" sz="36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70925539"/>
              </p:ext>
            </p:extLst>
          </p:nvPr>
        </p:nvGraphicFramePr>
        <p:xfrm>
          <a:off x="838200" y="693738"/>
          <a:ext cx="10515600" cy="6111752"/>
        </p:xfrm>
        <a:graphic>
          <a:graphicData uri="http://schemas.openxmlformats.org/drawingml/2006/table">
            <a:tbl>
              <a:tblPr firstRow="1" bandRow="1">
                <a:tableStyleId>{F5AB1C69-6EDB-4FF4-983F-18BD219EF322}</a:tableStyleId>
              </a:tblPr>
              <a:tblGrid>
                <a:gridCol w="5257800"/>
                <a:gridCol w="5257800"/>
              </a:tblGrid>
              <a:tr h="919496">
                <a:tc>
                  <a:txBody>
                    <a:bodyPr/>
                    <a:lstStyle/>
                    <a:p>
                      <a:pPr algn="just"/>
                      <a:r>
                        <a:rPr lang="tr-TR" sz="1400" b="1" dirty="0" smtClean="0">
                          <a:solidFill>
                            <a:schemeClr val="tx1"/>
                          </a:solidFill>
                          <a:latin typeface="Times New Roman" pitchFamily="18" charset="0"/>
                          <a:cs typeface="Times New Roman" pitchFamily="18" charset="0"/>
                        </a:rPr>
                        <a:t>Gelir Vergisi Kesintisi</a:t>
                      </a:r>
                      <a:endParaRPr lang="tr-TR" sz="1400" b="1" dirty="0">
                        <a:solidFill>
                          <a:schemeClr val="tx1"/>
                        </a:solidFill>
                        <a:latin typeface="Times New Roman" pitchFamily="18" charset="0"/>
                        <a:cs typeface="Times New Roman" pitchFamily="18" charset="0"/>
                      </a:endParaRPr>
                    </a:p>
                  </a:txBody>
                  <a:tcPr marL="91439" marR="91439" marT="45710" marB="45710" anchor="ctr"/>
                </a:tc>
                <a:tc>
                  <a:txBody>
                    <a:bodyPr/>
                    <a:lstStyle/>
                    <a:p>
                      <a:pPr algn="just"/>
                      <a:r>
                        <a:rPr lang="tr-TR" sz="1400" b="1" kern="1200" baseline="0" dirty="0" smtClean="0">
                          <a:solidFill>
                            <a:schemeClr val="tx1"/>
                          </a:solidFill>
                          <a:latin typeface="Times New Roman" pitchFamily="18" charset="0"/>
                          <a:cs typeface="Times New Roman" pitchFamily="18" charset="0"/>
                        </a:rPr>
                        <a:t>[(Aylık + Taban Aylık + Ek Gösterge + Kıdem Aylığı + Yan Ödeme Tazminatı - Malullük, Yaşlılık, Ölüm Sigortası Sigortalı Payı (%9) – Sağlık Primi Sigortalı Payı (%5) – Sendika Aidatı- Özel Sigorta Primi) x Gelir Vergisi Oranı] – Asgari Geçim İndirimi </a:t>
                      </a:r>
                    </a:p>
                  </a:txBody>
                  <a:tcPr marL="91439" marR="91439" marT="45710" marB="45710" anchor="ctr"/>
                </a:tc>
              </a:tr>
              <a:tr h="919496">
                <a:tc>
                  <a:txBody>
                    <a:bodyPr/>
                    <a:lstStyle/>
                    <a:p>
                      <a:pPr algn="just"/>
                      <a:r>
                        <a:rPr lang="tr-TR" sz="1400" b="1" dirty="0" smtClean="0">
                          <a:solidFill>
                            <a:schemeClr val="tx1"/>
                          </a:solidFill>
                          <a:latin typeface="Times New Roman" pitchFamily="18" charset="0"/>
                          <a:cs typeface="Times New Roman" pitchFamily="18" charset="0"/>
                        </a:rPr>
                        <a:t>Damga</a:t>
                      </a:r>
                      <a:r>
                        <a:rPr lang="tr-TR" sz="1400" b="1" baseline="0" dirty="0" smtClean="0">
                          <a:solidFill>
                            <a:schemeClr val="tx1"/>
                          </a:solidFill>
                          <a:latin typeface="Times New Roman" pitchFamily="18" charset="0"/>
                          <a:cs typeface="Times New Roman" pitchFamily="18" charset="0"/>
                        </a:rPr>
                        <a:t> Vergisi Kesintisi</a:t>
                      </a:r>
                      <a:endParaRPr lang="tr-TR" sz="1400" b="1" dirty="0">
                        <a:solidFill>
                          <a:schemeClr val="tx1"/>
                        </a:solidFill>
                        <a:latin typeface="Times New Roman" pitchFamily="18" charset="0"/>
                        <a:cs typeface="Times New Roman" pitchFamily="18" charset="0"/>
                      </a:endParaRPr>
                    </a:p>
                  </a:txBody>
                  <a:tcPr marL="91439" marR="91439" marT="45710" marB="4571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baseline="0" dirty="0" smtClean="0">
                          <a:solidFill>
                            <a:schemeClr val="tx1"/>
                          </a:solidFill>
                          <a:latin typeface="Times New Roman" pitchFamily="18" charset="0"/>
                          <a:cs typeface="Times New Roman" pitchFamily="18" charset="0"/>
                        </a:rPr>
                        <a:t>(Aylık + Taban Aylık + Ek Gösterge + Kıdem Aylığı + Yan Ödeme Tazminatı + Özel Hizmet Tazminatı + Ek Ödeme + Makam Tazminatı + Görev Tazminatı + </a:t>
                      </a:r>
                      <a:r>
                        <a:rPr lang="tr-TR" sz="1400" b="1" dirty="0" smtClean="0">
                          <a:solidFill>
                            <a:schemeClr val="tx1"/>
                          </a:solidFill>
                          <a:latin typeface="Times New Roman" pitchFamily="18" charset="0"/>
                          <a:cs typeface="Times New Roman" pitchFamily="18" charset="0"/>
                        </a:rPr>
                        <a:t>Toplu</a:t>
                      </a:r>
                      <a:r>
                        <a:rPr lang="tr-TR" sz="1400" b="1" baseline="0" dirty="0" smtClean="0">
                          <a:solidFill>
                            <a:schemeClr val="tx1"/>
                          </a:solidFill>
                          <a:latin typeface="Times New Roman" pitchFamily="18" charset="0"/>
                          <a:cs typeface="Times New Roman" pitchFamily="18" charset="0"/>
                        </a:rPr>
                        <a:t> Sözleşme Ödeneği + </a:t>
                      </a:r>
                      <a:r>
                        <a:rPr lang="tr-TR" sz="1400" b="1" kern="1200" baseline="0" dirty="0" smtClean="0">
                          <a:solidFill>
                            <a:schemeClr val="tx1"/>
                          </a:solidFill>
                          <a:latin typeface="Times New Roman" pitchFamily="18" charset="0"/>
                          <a:cs typeface="Times New Roman" pitchFamily="18" charset="0"/>
                        </a:rPr>
                        <a:t>Yabancı Dil Tazminatı) x Damga Vergisi Oranı</a:t>
                      </a:r>
                      <a:endParaRPr lang="tr-TR" sz="1400" b="1" dirty="0">
                        <a:solidFill>
                          <a:schemeClr val="tx1"/>
                        </a:solidFill>
                        <a:latin typeface="Times New Roman" pitchFamily="18" charset="0"/>
                        <a:cs typeface="Times New Roman" pitchFamily="18" charset="0"/>
                      </a:endParaRPr>
                    </a:p>
                  </a:txBody>
                  <a:tcPr marL="91439" marR="91439" marT="45710" marB="45710" anchor="ctr"/>
                </a:tc>
              </a:tr>
              <a:tr h="703672">
                <a:tc>
                  <a:txBody>
                    <a:bodyPr/>
                    <a:lstStyle/>
                    <a:p>
                      <a:r>
                        <a:rPr lang="tr-TR" sz="1400" b="1" i="0" dirty="0" smtClean="0">
                          <a:solidFill>
                            <a:schemeClr val="tx1"/>
                          </a:solidFill>
                          <a:effectLst/>
                          <a:latin typeface="Times New Roman" pitchFamily="18" charset="0"/>
                          <a:cs typeface="Times New Roman" pitchFamily="18" charset="0"/>
                        </a:rPr>
                        <a:t>Malullük, Yaşlılık, Ölüm Sigortası İşveren Payı</a:t>
                      </a:r>
                      <a:endParaRPr lang="tr-TR" sz="1400" b="1" dirty="0">
                        <a:solidFill>
                          <a:schemeClr val="tx1"/>
                        </a:solidFill>
                        <a:latin typeface="Times New Roman" pitchFamily="18" charset="0"/>
                        <a:cs typeface="Times New Roman" pitchFamily="18" charset="0"/>
                      </a:endParaRPr>
                    </a:p>
                  </a:txBody>
                  <a:tcPr marL="91446" marR="91446" marT="45719" marB="45719"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 Özel Hizmet Tazminatı + Makam Tazminatı + Görev Tazminatı] x %11</a:t>
                      </a:r>
                    </a:p>
                  </a:txBody>
                  <a:tcPr marL="91446" marR="91446" marT="45719" marB="45719" anchor="ctr"/>
                </a:tc>
              </a:tr>
              <a:tr h="703672">
                <a:tc>
                  <a:txBody>
                    <a:bodyPr/>
                    <a:lstStyle/>
                    <a:p>
                      <a:r>
                        <a:rPr lang="tr-TR" sz="1400" b="1" i="0" dirty="0" smtClean="0">
                          <a:solidFill>
                            <a:schemeClr val="tx1"/>
                          </a:solidFill>
                          <a:effectLst/>
                          <a:latin typeface="Times New Roman" pitchFamily="18" charset="0"/>
                          <a:cs typeface="Times New Roman" pitchFamily="18" charset="0"/>
                        </a:rPr>
                        <a:t>Sağlık Primi İşveren Payı </a:t>
                      </a:r>
                      <a:endParaRPr lang="tr-TR" sz="1400" b="1" dirty="0">
                        <a:solidFill>
                          <a:schemeClr val="tx1"/>
                        </a:solidFill>
                        <a:latin typeface="Times New Roman" pitchFamily="18" charset="0"/>
                        <a:cs typeface="Times New Roman" pitchFamily="18" charset="0"/>
                      </a:endParaRPr>
                    </a:p>
                  </a:txBody>
                  <a:tcPr marL="91446" marR="91446" marT="45719" marB="45719"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 Özel Hizmet Tazminatı + Makam Tazminatı + Görev Tazminatı] x%7,5</a:t>
                      </a:r>
                      <a:endParaRPr lang="tr-TR" sz="1400" b="1" dirty="0">
                        <a:solidFill>
                          <a:schemeClr val="tx1"/>
                        </a:solidFill>
                        <a:latin typeface="Times New Roman" pitchFamily="18" charset="0"/>
                        <a:cs typeface="Times New Roman" pitchFamily="18" charset="0"/>
                      </a:endParaRPr>
                    </a:p>
                  </a:txBody>
                  <a:tcPr marL="91446" marR="91446" marT="45719" marB="45719" anchor="ctr"/>
                </a:tc>
              </a:tr>
              <a:tr h="703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u="none" dirty="0" smtClean="0">
                          <a:solidFill>
                            <a:schemeClr val="tx1"/>
                          </a:solidFill>
                          <a:latin typeface="Times New Roman" pitchFamily="18" charset="0"/>
                          <a:cs typeface="Times New Roman" pitchFamily="18" charset="0"/>
                        </a:rPr>
                        <a:t>Malullük, Yaşlılık, Ölüm Sigortası Sigortalı Payı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[Aylık + Taban Aylık + Ek Gösterge + Kıdem Aylığı + Özel Hizmet Tazminatı + Makam Tazminatı + Görev Tazminatı] x %9</a:t>
                      </a:r>
                      <a:endParaRPr lang="tr-TR" sz="1400" b="1" dirty="0">
                        <a:solidFill>
                          <a:schemeClr val="tx1"/>
                        </a:solidFill>
                        <a:latin typeface="Times New Roman" pitchFamily="18" charset="0"/>
                        <a:cs typeface="Times New Roman" pitchFamily="18" charset="0"/>
                      </a:endParaRPr>
                    </a:p>
                  </a:txBody>
                  <a:tcPr marL="91446" marR="91446" marT="45711" marB="45711" anchor="ctr"/>
                </a:tc>
              </a:tr>
              <a:tr h="703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u="none" dirty="0" smtClean="0">
                          <a:solidFill>
                            <a:schemeClr val="tx1"/>
                          </a:solidFill>
                          <a:latin typeface="Times New Roman" pitchFamily="18" charset="0"/>
                          <a:cs typeface="Times New Roman" pitchFamily="18" charset="0"/>
                        </a:rPr>
                        <a:t>Sağlık Primi Sigortalı Payı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[Aylık + Taban Aylık + Ek Gösterge + Kıdem Aylığı + Özel Hizmet</a:t>
                      </a:r>
                    </a:p>
                    <a:p>
                      <a:pPr algn="l"/>
                      <a:r>
                        <a:rPr lang="tr-TR" sz="1400" b="1" dirty="0" smtClean="0">
                          <a:solidFill>
                            <a:schemeClr val="tx1"/>
                          </a:solidFill>
                          <a:latin typeface="Times New Roman" pitchFamily="18" charset="0"/>
                          <a:cs typeface="Times New Roman" pitchFamily="18" charset="0"/>
                        </a:rPr>
                        <a:t>Tazminatı + Makam Tazminatı + Görev Tazminatı] x %5</a:t>
                      </a:r>
                    </a:p>
                  </a:txBody>
                  <a:tcPr marL="91446" marR="91446" marT="45711" marB="45711" anchor="ctr"/>
                </a:tc>
              </a:tr>
              <a:tr h="703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Sendika Aidatı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Damga Vergisi Matrahı x İlgili Sendikanın Kesinti Oranı</a:t>
                      </a:r>
                      <a:endParaRPr lang="tr-TR" sz="1400" b="1" dirty="0">
                        <a:solidFill>
                          <a:schemeClr val="tx1"/>
                        </a:solidFill>
                        <a:latin typeface="Times New Roman" pitchFamily="18" charset="0"/>
                        <a:cs typeface="Times New Roman" pitchFamily="18" charset="0"/>
                      </a:endParaRPr>
                    </a:p>
                  </a:txBody>
                  <a:tcPr marL="91446" marR="91446" marT="45711" marB="45711" anchor="ctr"/>
                </a:tc>
              </a:tr>
              <a:tr h="703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Kefalet Aidatı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100 x Aylık Katsayı (Giriş Aidatı: İlk 4 ay - 1500 x Aylık Katsayı / 4) </a:t>
                      </a:r>
                      <a:endParaRPr lang="tr-TR" sz="1400" b="1" dirty="0">
                        <a:solidFill>
                          <a:schemeClr val="tx1"/>
                        </a:solidFill>
                        <a:latin typeface="Times New Roman" pitchFamily="18" charset="0"/>
                        <a:cs typeface="Times New Roman" pitchFamily="18" charset="0"/>
                      </a:endParaRPr>
                    </a:p>
                  </a:txBody>
                  <a:tcPr marL="91446" marR="91446" marT="45711" marB="45711" anchor="ctr"/>
                </a:tc>
              </a:tr>
            </a:tbl>
          </a:graphicData>
        </a:graphic>
      </p:graphicFrame>
    </p:spTree>
    <p:extLst>
      <p:ext uri="{BB962C8B-B14F-4D97-AF65-F5344CB8AC3E}">
        <p14:creationId xmlns:p14="http://schemas.microsoft.com/office/powerpoint/2010/main" val="10541396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545689"/>
          </a:xfrm>
        </p:spPr>
        <p:txBody>
          <a:bodyPr>
            <a:normAutofit/>
          </a:bodyPr>
          <a:lstStyle/>
          <a:p>
            <a:r>
              <a:rPr lang="tr-TR" sz="3200" dirty="0"/>
              <a:t>15.10.2008 sonrası </a:t>
            </a:r>
            <a:r>
              <a:rPr lang="tr-TR" sz="3200" dirty="0" smtClean="0"/>
              <a:t>Akademik </a:t>
            </a:r>
            <a:r>
              <a:rPr lang="tr-TR" sz="3200" dirty="0"/>
              <a:t>Personel Brüt Maaş Unsurları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16957996"/>
              </p:ext>
            </p:extLst>
          </p:nvPr>
        </p:nvGraphicFramePr>
        <p:xfrm>
          <a:off x="838200" y="545690"/>
          <a:ext cx="10515600" cy="6318800"/>
        </p:xfrm>
        <a:graphic>
          <a:graphicData uri="http://schemas.openxmlformats.org/drawingml/2006/table">
            <a:tbl>
              <a:tblPr firstRow="1" bandRow="1">
                <a:tableStyleId>{F5AB1C69-6EDB-4FF4-983F-18BD219EF322}</a:tableStyleId>
              </a:tblPr>
              <a:tblGrid>
                <a:gridCol w="5238135"/>
                <a:gridCol w="5277465"/>
              </a:tblGrid>
              <a:tr h="301117">
                <a:tc>
                  <a:txBody>
                    <a:bodyPr/>
                    <a:lstStyle/>
                    <a:p>
                      <a:r>
                        <a:rPr lang="tr-TR" sz="1200" b="1" dirty="0" smtClean="0">
                          <a:solidFill>
                            <a:schemeClr val="tx1"/>
                          </a:solidFill>
                          <a:latin typeface="Times New Roman" pitchFamily="18" charset="0"/>
                          <a:cs typeface="Times New Roman" pitchFamily="18" charset="0"/>
                        </a:rPr>
                        <a:t>Aylık</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Aylık Gösterge x Aylık Katsayı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Taban</a:t>
                      </a:r>
                      <a:r>
                        <a:rPr lang="tr-TR" sz="1200" b="1" baseline="0" dirty="0" smtClean="0">
                          <a:solidFill>
                            <a:schemeClr val="tx1"/>
                          </a:solidFill>
                          <a:latin typeface="Times New Roman" pitchFamily="18" charset="0"/>
                          <a:cs typeface="Times New Roman" pitchFamily="18" charset="0"/>
                        </a:rPr>
                        <a:t> Aylığı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Taban Aylık Göstergesi  1000 x Taban Aylık Katsayısı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Ek Gösterge Aylığı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Ek Gösterge  x Aylık Katsayı</a:t>
                      </a:r>
                      <a:endParaRPr lang="tr-TR" sz="1200" b="1" kern="1200" baseline="0" dirty="0" smtClean="0">
                        <a:solidFill>
                          <a:schemeClr val="tx1"/>
                        </a:solidFill>
                        <a:latin typeface="Times New Roman" pitchFamily="18" charset="0"/>
                        <a:ea typeface="+mn-ea"/>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Kıdem Aylığı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Kıdem Yılı x 20 x Aylık Katsayı (En Fazla 25 Yıl İçin Verilir)</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455804">
                <a:tc>
                  <a:txBody>
                    <a:bodyPr/>
                    <a:lstStyle/>
                    <a:p>
                      <a:r>
                        <a:rPr lang="tr-TR" sz="1200" b="1" dirty="0" smtClean="0">
                          <a:solidFill>
                            <a:schemeClr val="tx1"/>
                          </a:solidFill>
                          <a:latin typeface="Times New Roman" pitchFamily="18" charset="0"/>
                          <a:cs typeface="Times New Roman" pitchFamily="18" charset="0"/>
                        </a:rPr>
                        <a:t>Üniversite Ödeneği/Yükseköğretim Tazminatı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effectLst/>
                          <a:latin typeface="Times New Roman" pitchFamily="18" charset="0"/>
                          <a:cs typeface="Times New Roman" pitchFamily="18" charset="0"/>
                        </a:rPr>
                        <a:t>En Yüksek Devlet Memuru Aylığı </a:t>
                      </a:r>
                      <a:r>
                        <a:rPr lang="tr-TR" sz="1200" b="1" kern="1200" baseline="0" dirty="0" smtClean="0">
                          <a:solidFill>
                            <a:schemeClr val="tx1"/>
                          </a:solidFill>
                          <a:latin typeface="Times New Roman" pitchFamily="18" charset="0"/>
                          <a:cs typeface="Times New Roman" pitchFamily="18" charset="0"/>
                        </a:rPr>
                        <a:t> x Üniversite Ödeneği / Y</a:t>
                      </a:r>
                      <a:r>
                        <a:rPr lang="tr-TR" sz="1200" b="1" dirty="0" smtClean="0">
                          <a:solidFill>
                            <a:schemeClr val="tx1"/>
                          </a:solidFill>
                          <a:latin typeface="Times New Roman" pitchFamily="18" charset="0"/>
                          <a:cs typeface="Times New Roman" pitchFamily="18" charset="0"/>
                        </a:rPr>
                        <a:t>ükseköğretim Tazminatı</a:t>
                      </a:r>
                      <a:r>
                        <a:rPr lang="tr-TR" sz="1200" b="1" baseline="0" dirty="0" smtClean="0">
                          <a:solidFill>
                            <a:schemeClr val="tx1"/>
                          </a:solidFill>
                          <a:latin typeface="Times New Roman" pitchFamily="18" charset="0"/>
                          <a:cs typeface="Times New Roman" pitchFamily="18" charset="0"/>
                        </a:rPr>
                        <a:t> </a:t>
                      </a:r>
                      <a:r>
                        <a:rPr lang="tr-TR" sz="1200" b="1" kern="1200" baseline="0" dirty="0" smtClean="0">
                          <a:solidFill>
                            <a:schemeClr val="tx1"/>
                          </a:solidFill>
                          <a:latin typeface="Times New Roman" pitchFamily="18" charset="0"/>
                          <a:cs typeface="Times New Roman" pitchFamily="18" charset="0"/>
                        </a:rPr>
                        <a:t>Oranı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Geliştirme Ödeneği</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(Aylık + Ek Gösterge) x Aylık Katsayı x Geliştirme Ödeneği Oranı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Eğitim Öğretim Ödeneği</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dirty="0" smtClean="0">
                          <a:solidFill>
                            <a:schemeClr val="tx1"/>
                          </a:solidFill>
                          <a:effectLst/>
                          <a:latin typeface="Times New Roman" pitchFamily="18" charset="0"/>
                          <a:cs typeface="Times New Roman" pitchFamily="18" charset="0"/>
                        </a:rPr>
                        <a:t>En Yüksek Devlet Memuru Aylığı </a:t>
                      </a:r>
                      <a:r>
                        <a:rPr lang="tr-TR" sz="1200" b="1" kern="1200" baseline="0" dirty="0" smtClean="0">
                          <a:solidFill>
                            <a:schemeClr val="tx1"/>
                          </a:solidFill>
                          <a:latin typeface="Times New Roman" pitchFamily="18" charset="0"/>
                          <a:cs typeface="Times New Roman" pitchFamily="18" charset="0"/>
                        </a:rPr>
                        <a:t>/ 12</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İdari Görev Ödeneği</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(Aylık + Ek Gösterge) x Aylık Katsayı x  İdari Görev Ödeneği Oranı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Makam Tazminatı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Makam Tazminatı Göstergesi x Aylık Katsayı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pPr algn="just"/>
                      <a:r>
                        <a:rPr lang="tr-TR" sz="1200" b="1" dirty="0" smtClean="0">
                          <a:solidFill>
                            <a:schemeClr val="tx1"/>
                          </a:solidFill>
                          <a:latin typeface="Times New Roman" pitchFamily="18" charset="0"/>
                          <a:cs typeface="Times New Roman" pitchFamily="18" charset="0"/>
                        </a:rPr>
                        <a:t>Görev/Temsil</a:t>
                      </a:r>
                      <a:r>
                        <a:rPr lang="tr-TR" sz="1200" b="1" baseline="0" dirty="0" smtClean="0">
                          <a:solidFill>
                            <a:schemeClr val="tx1"/>
                          </a:solidFill>
                          <a:latin typeface="Times New Roman" pitchFamily="18" charset="0"/>
                          <a:cs typeface="Times New Roman" pitchFamily="18" charset="0"/>
                        </a:rPr>
                        <a:t> </a:t>
                      </a:r>
                      <a:r>
                        <a:rPr lang="tr-TR" sz="1200" b="1" dirty="0" smtClean="0">
                          <a:solidFill>
                            <a:schemeClr val="tx1"/>
                          </a:solidFill>
                          <a:latin typeface="Times New Roman" pitchFamily="18" charset="0"/>
                          <a:cs typeface="Times New Roman" pitchFamily="18" charset="0"/>
                        </a:rPr>
                        <a:t>Tazminatı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1" kern="1200" baseline="0" dirty="0" smtClean="0">
                          <a:solidFill>
                            <a:schemeClr val="tx1"/>
                          </a:solidFill>
                          <a:latin typeface="Times New Roman" pitchFamily="18" charset="0"/>
                          <a:cs typeface="Times New Roman" pitchFamily="18" charset="0"/>
                        </a:rPr>
                        <a:t>Görev/Temsil Tazminatı Göstergesi x Aylık Katsayı</a:t>
                      </a:r>
                      <a:endParaRPr lang="tr-TR" sz="1200" b="1" dirty="0" smtClean="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Yabancı</a:t>
                      </a:r>
                      <a:r>
                        <a:rPr lang="tr-TR" sz="1200" b="1" baseline="0" dirty="0" smtClean="0">
                          <a:solidFill>
                            <a:schemeClr val="tx1"/>
                          </a:solidFill>
                          <a:latin typeface="Times New Roman" pitchFamily="18" charset="0"/>
                          <a:cs typeface="Times New Roman" pitchFamily="18" charset="0"/>
                        </a:rPr>
                        <a:t> Dil Tazminatı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Yabancı Dil Tazminat Göstergesi x Aylık Katsayı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Ek</a:t>
                      </a:r>
                      <a:r>
                        <a:rPr lang="tr-TR" sz="1200" b="1" baseline="0" dirty="0" smtClean="0">
                          <a:solidFill>
                            <a:schemeClr val="tx1"/>
                          </a:solidFill>
                          <a:latin typeface="Times New Roman" pitchFamily="18" charset="0"/>
                          <a:cs typeface="Times New Roman" pitchFamily="18" charset="0"/>
                        </a:rPr>
                        <a:t> Ödeme</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effectLst/>
                          <a:latin typeface="Times New Roman" pitchFamily="18" charset="0"/>
                          <a:cs typeface="Times New Roman" pitchFamily="18" charset="0"/>
                        </a:rPr>
                        <a:t>En Yüksek Devlet Memuru Aylığı  X  Ek Ödeme Oranı %</a:t>
                      </a:r>
                      <a:endParaRPr lang="tr-TR" sz="1200" b="1" dirty="0" smtClean="0">
                        <a:solidFill>
                          <a:schemeClr val="tx1"/>
                        </a:solidFill>
                        <a:latin typeface="Times New Roman" pitchFamily="18" charset="0"/>
                        <a:ea typeface="Times New Roman"/>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Eş</a:t>
                      </a:r>
                      <a:r>
                        <a:rPr lang="tr-TR" sz="1200" b="1" baseline="0" dirty="0" smtClean="0">
                          <a:solidFill>
                            <a:schemeClr val="tx1"/>
                          </a:solidFill>
                          <a:latin typeface="Times New Roman" pitchFamily="18" charset="0"/>
                          <a:cs typeface="Times New Roman" pitchFamily="18" charset="0"/>
                        </a:rPr>
                        <a:t> Yardımı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2134 x Aylık Katsayı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Çocuk</a:t>
                      </a:r>
                      <a:r>
                        <a:rPr lang="tr-TR" sz="1200" b="1" baseline="0" dirty="0" smtClean="0">
                          <a:solidFill>
                            <a:schemeClr val="tx1"/>
                          </a:solidFill>
                          <a:latin typeface="Times New Roman" pitchFamily="18" charset="0"/>
                          <a:cs typeface="Times New Roman" pitchFamily="18" charset="0"/>
                        </a:rPr>
                        <a:t> Yardımı</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kern="1200" baseline="0" dirty="0" smtClean="0">
                          <a:solidFill>
                            <a:schemeClr val="tx1"/>
                          </a:solidFill>
                          <a:latin typeface="Times New Roman" pitchFamily="18" charset="0"/>
                          <a:cs typeface="Times New Roman" pitchFamily="18" charset="0"/>
                        </a:rPr>
                        <a:t>0-6 yaş için  500 x Aylık Katsayı, 6 yaşından büyük 250 x Aylık Katsayı</a:t>
                      </a:r>
                      <a:endParaRPr lang="tr-TR" sz="1200" b="1" dirty="0">
                        <a:solidFill>
                          <a:schemeClr val="tx1"/>
                        </a:solidFill>
                        <a:latin typeface="Times New Roman" pitchFamily="18" charset="0"/>
                        <a:cs typeface="Times New Roman" pitchFamily="18" charset="0"/>
                      </a:endParaRPr>
                    </a:p>
                  </a:txBody>
                  <a:tcPr marL="91439" marR="91439" marT="45727" marB="45727" anchor="ctr"/>
                </a:tc>
              </a:tr>
              <a:tr h="301117">
                <a:tc>
                  <a:txBody>
                    <a:bodyPr/>
                    <a:lstStyle/>
                    <a:p>
                      <a:r>
                        <a:rPr lang="tr-TR" sz="1200" b="1" dirty="0" smtClean="0">
                          <a:solidFill>
                            <a:schemeClr val="tx1"/>
                          </a:solidFill>
                          <a:latin typeface="Times New Roman" pitchFamily="18" charset="0"/>
                          <a:cs typeface="Times New Roman" pitchFamily="18" charset="0"/>
                        </a:rPr>
                        <a:t>Toplu</a:t>
                      </a:r>
                      <a:r>
                        <a:rPr lang="tr-TR" sz="1200" b="1" baseline="0" dirty="0" smtClean="0">
                          <a:solidFill>
                            <a:schemeClr val="tx1"/>
                          </a:solidFill>
                          <a:latin typeface="Times New Roman" pitchFamily="18" charset="0"/>
                          <a:cs typeface="Times New Roman" pitchFamily="18" charset="0"/>
                        </a:rPr>
                        <a:t> Sözleşme Ödeneği</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latin typeface="Times New Roman" pitchFamily="18" charset="0"/>
                          <a:cs typeface="Times New Roman" pitchFamily="18" charset="0"/>
                        </a:rPr>
                        <a:t>60,00 TL (Üç</a:t>
                      </a:r>
                      <a:r>
                        <a:rPr lang="tr-TR" sz="1200" b="1" baseline="0" dirty="0" smtClean="0">
                          <a:solidFill>
                            <a:schemeClr val="tx1"/>
                          </a:solidFill>
                          <a:latin typeface="Times New Roman" pitchFamily="18" charset="0"/>
                          <a:cs typeface="Times New Roman" pitchFamily="18" charset="0"/>
                        </a:rPr>
                        <a:t> ayda bir)</a:t>
                      </a:r>
                      <a:endParaRPr lang="tr-TR" sz="1200" b="1" dirty="0" smtClean="0">
                        <a:solidFill>
                          <a:schemeClr val="tx1"/>
                        </a:solidFill>
                        <a:latin typeface="Times New Roman" pitchFamily="18" charset="0"/>
                        <a:cs typeface="Times New Roman" pitchFamily="18" charset="0"/>
                      </a:endParaRPr>
                    </a:p>
                  </a:txBody>
                  <a:tcPr marL="91439" marR="91439" marT="45727" marB="45727" anchor="ctr"/>
                </a:tc>
              </a:tr>
              <a:tr h="455804">
                <a:tc>
                  <a:txBody>
                    <a:bodyPr/>
                    <a:lstStyle/>
                    <a:p>
                      <a:r>
                        <a:rPr lang="tr-TR" sz="1200" b="1" dirty="0" smtClean="0">
                          <a:solidFill>
                            <a:schemeClr val="tx1"/>
                          </a:solidFill>
                          <a:latin typeface="Times New Roman" pitchFamily="18" charset="0"/>
                          <a:cs typeface="Times New Roman" pitchFamily="18" charset="0"/>
                        </a:rPr>
                        <a:t>Malullük, Yaşlılık, Ölüm Sigortası İşveren Payı </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r>
                        <a:rPr lang="tr-TR" sz="1200" b="1" dirty="0" smtClean="0">
                          <a:solidFill>
                            <a:schemeClr val="tx1"/>
                          </a:solidFill>
                          <a:latin typeface="Times New Roman" pitchFamily="18" charset="0"/>
                          <a:cs typeface="Times New Roman" pitchFamily="18" charset="0"/>
                        </a:rPr>
                        <a:t>[Aylık + Taban Aylık + Ek Gösterge + Kıdem Aylığı +Üniversite Ödeneği + Makam Tazminatı + Temsil/Görev Tazminatı] x %11</a:t>
                      </a:r>
                    </a:p>
                  </a:txBody>
                  <a:tcPr marL="91439" marR="91439" marT="45727" marB="45727" anchor="ctr"/>
                </a:tc>
              </a:tr>
              <a:tr h="638120">
                <a:tc>
                  <a:txBody>
                    <a:bodyPr/>
                    <a:lstStyle/>
                    <a:p>
                      <a:r>
                        <a:rPr lang="tr-TR" sz="1200" b="1" dirty="0" smtClean="0">
                          <a:solidFill>
                            <a:schemeClr val="tx1"/>
                          </a:solidFill>
                          <a:latin typeface="Times New Roman" pitchFamily="18" charset="0"/>
                          <a:cs typeface="Times New Roman" pitchFamily="18" charset="0"/>
                        </a:rPr>
                        <a:t>Sağlık Primi İşveren Payı </a:t>
                      </a:r>
                      <a:endParaRPr lang="tr-TR" sz="1200" b="1" dirty="0">
                        <a:solidFill>
                          <a:schemeClr val="tx1"/>
                        </a:solidFill>
                        <a:latin typeface="Times New Roman" pitchFamily="18" charset="0"/>
                        <a:cs typeface="Times New Roman" pitchFamily="18" charset="0"/>
                      </a:endParaRPr>
                    </a:p>
                  </a:txBody>
                  <a:tcPr marL="91439" marR="91439"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latin typeface="Times New Roman" pitchFamily="18" charset="0"/>
                          <a:cs typeface="Times New Roman" pitchFamily="18" charset="0"/>
                        </a:rPr>
                        <a:t>[Aylık + Taban Aylık + Ek Gösterge + Kıdem Aylığı +Üniversite Ödeneği + Makam Tazminatı + Temsil/Görev Tazminatı] x %7.5</a:t>
                      </a:r>
                    </a:p>
                    <a:p>
                      <a:endParaRPr lang="tr-TR" sz="1200" b="1" dirty="0">
                        <a:latin typeface="Times New Roman" panose="02020603050405020304" pitchFamily="18" charset="0"/>
                        <a:cs typeface="Times New Roman" panose="02020603050405020304" pitchFamily="18" charset="0"/>
                      </a:endParaRPr>
                    </a:p>
                  </a:txBody>
                  <a:tcPr marL="91439" marR="91439" marT="45727" marB="45727" anchor="ctr"/>
                </a:tc>
              </a:tr>
              <a:tr h="546948">
                <a:tc>
                  <a:txBody>
                    <a:bodyPr/>
                    <a:lstStyle/>
                    <a:p>
                      <a:r>
                        <a:rPr lang="tr-TR" sz="1200" b="1" dirty="0" smtClean="0">
                          <a:latin typeface="Times New Roman" panose="02020603050405020304" pitchFamily="18" charset="0"/>
                          <a:cs typeface="Times New Roman" panose="02020603050405020304" pitchFamily="18" charset="0"/>
                        </a:rPr>
                        <a:t>Akademik Teşvik Ödeneği </a:t>
                      </a:r>
                      <a:endParaRPr lang="tr-TR" sz="12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latin typeface="Times New Roman" panose="02020603050405020304" pitchFamily="18" charset="0"/>
                          <a:cs typeface="Times New Roman" panose="02020603050405020304" pitchFamily="18" charset="0"/>
                        </a:rPr>
                        <a:t>EYDMA</a:t>
                      </a:r>
                      <a:r>
                        <a:rPr lang="tr-TR" sz="1200" b="1" baseline="0" dirty="0" smtClean="0">
                          <a:latin typeface="Times New Roman" panose="02020603050405020304" pitchFamily="18" charset="0"/>
                          <a:cs typeface="Times New Roman" panose="02020603050405020304" pitchFamily="18" charset="0"/>
                        </a:rPr>
                        <a:t> X Akademik unvan oranı x (Akademik Teşvik Ödeneği Puanı/100)</a:t>
                      </a:r>
                      <a:endParaRPr lang="tr-TR" sz="1200" b="1" dirty="0" smtClean="0">
                        <a:latin typeface="Times New Roman" panose="02020603050405020304" pitchFamily="18" charset="0"/>
                        <a:cs typeface="Times New Roman" panose="02020603050405020304" pitchFamily="18" charset="0"/>
                      </a:endParaRPr>
                    </a:p>
                    <a:p>
                      <a:endParaRPr lang="tr-TR" dirty="0"/>
                    </a:p>
                  </a:txBody>
                  <a:tcPr/>
                </a:tc>
              </a:tr>
            </a:tbl>
          </a:graphicData>
        </a:graphic>
      </p:graphicFrame>
    </p:spTree>
    <p:extLst>
      <p:ext uri="{BB962C8B-B14F-4D97-AF65-F5344CB8AC3E}">
        <p14:creationId xmlns:p14="http://schemas.microsoft.com/office/powerpoint/2010/main" val="7293748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3240"/>
            <a:ext cx="10515600" cy="545690"/>
          </a:xfrm>
        </p:spPr>
        <p:txBody>
          <a:bodyPr>
            <a:normAutofit fontScale="90000"/>
          </a:bodyPr>
          <a:lstStyle/>
          <a:p>
            <a:r>
              <a:rPr lang="tr-TR" sz="3600" dirty="0"/>
              <a:t>15.10.2008 sonrası </a:t>
            </a:r>
            <a:r>
              <a:rPr lang="tr-TR" sz="3600" dirty="0" smtClean="0"/>
              <a:t>Akademik </a:t>
            </a:r>
            <a:r>
              <a:rPr lang="tr-TR" sz="3600" dirty="0"/>
              <a:t>Personel Maaş Kesintileri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40369773"/>
              </p:ext>
            </p:extLst>
          </p:nvPr>
        </p:nvGraphicFramePr>
        <p:xfrm>
          <a:off x="838200" y="649288"/>
          <a:ext cx="10515600" cy="6250860"/>
        </p:xfrm>
        <a:graphic>
          <a:graphicData uri="http://schemas.openxmlformats.org/drawingml/2006/table">
            <a:tbl>
              <a:tblPr firstRow="1" bandRow="1">
                <a:tableStyleId>{F5AB1C69-6EDB-4FF4-983F-18BD219EF322}</a:tableStyleId>
              </a:tblPr>
              <a:tblGrid>
                <a:gridCol w="5257800"/>
                <a:gridCol w="5257800"/>
              </a:tblGrid>
              <a:tr h="927669">
                <a:tc>
                  <a:txBody>
                    <a:bodyPr/>
                    <a:lstStyle/>
                    <a:p>
                      <a:pPr algn="just"/>
                      <a:r>
                        <a:rPr lang="tr-TR" sz="1400" b="1" dirty="0" smtClean="0">
                          <a:solidFill>
                            <a:schemeClr val="tx1"/>
                          </a:solidFill>
                          <a:latin typeface="Times New Roman" pitchFamily="18" charset="0"/>
                          <a:cs typeface="Times New Roman" pitchFamily="18" charset="0"/>
                        </a:rPr>
                        <a:t>Gelir Vergisi Kesintisi</a:t>
                      </a:r>
                      <a:endParaRPr lang="tr-TR" sz="1400" b="1" dirty="0">
                        <a:solidFill>
                          <a:schemeClr val="tx1"/>
                        </a:solidFill>
                        <a:latin typeface="Times New Roman" pitchFamily="18" charset="0"/>
                        <a:cs typeface="Times New Roman" pitchFamily="18" charset="0"/>
                      </a:endParaRPr>
                    </a:p>
                  </a:txBody>
                  <a:tcPr marL="91439" marR="91439" marT="45710" marB="45710" anchor="ctr"/>
                </a:tc>
                <a:tc>
                  <a:txBody>
                    <a:bodyPr/>
                    <a:lstStyle/>
                    <a:p>
                      <a:pPr algn="just"/>
                      <a:r>
                        <a:rPr lang="tr-TR" sz="1400" b="1" kern="1200" baseline="0" dirty="0" smtClean="0">
                          <a:solidFill>
                            <a:schemeClr val="tx1"/>
                          </a:solidFill>
                          <a:latin typeface="Times New Roman" pitchFamily="18" charset="0"/>
                          <a:cs typeface="Times New Roman" pitchFamily="18" charset="0"/>
                        </a:rPr>
                        <a:t>[(Aylık + Taban Aylık + Ek Gösterge + Kıdem Aylığı + İdari Görev Ödeneği- Malullük, Yaşlılık, Ölüm Sigortası Sigortalı Payı (%9) – Sağlık Primi Sigortalı Payı (%5) – Sendika Aidatı- Özel Sigorta Primi) x Gelir Vergisi Oranı] – Asgari Geçim İndirimi </a:t>
                      </a:r>
                    </a:p>
                  </a:txBody>
                  <a:tcPr marL="91439" marR="91439" marT="45710" marB="45710" anchor="ctr"/>
                </a:tc>
              </a:tr>
              <a:tr h="1346630">
                <a:tc>
                  <a:txBody>
                    <a:bodyPr/>
                    <a:lstStyle/>
                    <a:p>
                      <a:pPr algn="just"/>
                      <a:r>
                        <a:rPr lang="tr-TR" sz="1400" b="1" dirty="0" smtClean="0">
                          <a:solidFill>
                            <a:schemeClr val="tx1"/>
                          </a:solidFill>
                          <a:latin typeface="Times New Roman" pitchFamily="18" charset="0"/>
                          <a:cs typeface="Times New Roman" pitchFamily="18" charset="0"/>
                        </a:rPr>
                        <a:t>Damga</a:t>
                      </a:r>
                      <a:r>
                        <a:rPr lang="tr-TR" sz="1400" b="1" baseline="0" dirty="0" smtClean="0">
                          <a:solidFill>
                            <a:schemeClr val="tx1"/>
                          </a:solidFill>
                          <a:latin typeface="Times New Roman" pitchFamily="18" charset="0"/>
                          <a:cs typeface="Times New Roman" pitchFamily="18" charset="0"/>
                        </a:rPr>
                        <a:t> Vergisi Kesintisi</a:t>
                      </a:r>
                      <a:endParaRPr lang="tr-TR" sz="1400" b="1" dirty="0">
                        <a:solidFill>
                          <a:schemeClr val="tx1"/>
                        </a:solidFill>
                        <a:latin typeface="Times New Roman" pitchFamily="18" charset="0"/>
                        <a:cs typeface="Times New Roman" pitchFamily="18" charset="0"/>
                      </a:endParaRPr>
                    </a:p>
                  </a:txBody>
                  <a:tcPr marL="91439" marR="91439" marT="45712" marB="45712"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baseline="0" dirty="0" smtClean="0">
                          <a:solidFill>
                            <a:schemeClr val="tx1"/>
                          </a:solidFill>
                          <a:latin typeface="Times New Roman" pitchFamily="18" charset="0"/>
                          <a:cs typeface="Times New Roman" pitchFamily="18" charset="0"/>
                        </a:rPr>
                        <a:t>(Aylık + Taban Aylık + Ek Gösterge + Kıdem Aylığı + Üniversite Ödeneği + Ek Ödeme + Üniversite Geliştirme Ödeneği + Eğitim Öğretim Ödeneği + İdari Görev Ödeneği + Akademik Teşvik Ödeneği + Makam Tazminatı + Temsil/Görev Tazminatı + </a:t>
                      </a:r>
                      <a:r>
                        <a:rPr lang="tr-TR" sz="1400" b="1" dirty="0" smtClean="0">
                          <a:solidFill>
                            <a:schemeClr val="tx1"/>
                          </a:solidFill>
                          <a:latin typeface="Times New Roman" pitchFamily="18" charset="0"/>
                          <a:cs typeface="Times New Roman" pitchFamily="18" charset="0"/>
                        </a:rPr>
                        <a:t>Toplu</a:t>
                      </a:r>
                      <a:r>
                        <a:rPr lang="tr-TR" sz="1400" b="1" baseline="0" dirty="0" smtClean="0">
                          <a:solidFill>
                            <a:schemeClr val="tx1"/>
                          </a:solidFill>
                          <a:latin typeface="Times New Roman" pitchFamily="18" charset="0"/>
                          <a:cs typeface="Times New Roman" pitchFamily="18" charset="0"/>
                        </a:rPr>
                        <a:t> Sözleşme Ödeneği +</a:t>
                      </a:r>
                      <a:r>
                        <a:rPr lang="tr-TR" sz="1400" b="1" kern="1200" baseline="0" dirty="0" smtClean="0">
                          <a:solidFill>
                            <a:schemeClr val="tx1"/>
                          </a:solidFill>
                          <a:latin typeface="Times New Roman" pitchFamily="18" charset="0"/>
                          <a:cs typeface="Times New Roman" pitchFamily="18" charset="0"/>
                        </a:rPr>
                        <a:t> Yabancı Dil Tazminatı + Yükseköğretim Tazminatı ) x Damga Vergisi Oranı</a:t>
                      </a:r>
                      <a:endParaRPr lang="tr-TR" sz="1400" b="1" dirty="0">
                        <a:solidFill>
                          <a:schemeClr val="tx1"/>
                        </a:solidFill>
                        <a:latin typeface="Times New Roman" pitchFamily="18" charset="0"/>
                        <a:cs typeface="Times New Roman" pitchFamily="18" charset="0"/>
                      </a:endParaRPr>
                    </a:p>
                  </a:txBody>
                  <a:tcPr marL="91439" marR="91439" marT="45712" marB="45712" anchor="ctr"/>
                </a:tc>
              </a:tr>
              <a:tr h="655736">
                <a:tc>
                  <a:txBody>
                    <a:bodyPr/>
                    <a:lstStyle/>
                    <a:p>
                      <a:r>
                        <a:rPr lang="tr-TR" sz="1400" b="1" i="0" dirty="0" smtClean="0">
                          <a:solidFill>
                            <a:schemeClr val="tx1"/>
                          </a:solidFill>
                          <a:effectLst/>
                          <a:latin typeface="Times New Roman" pitchFamily="18" charset="0"/>
                          <a:cs typeface="Times New Roman" pitchFamily="18" charset="0"/>
                        </a:rPr>
                        <a:t>Malullük, Yaşlılık, Ölüm Sigortası İşveren Payı</a:t>
                      </a:r>
                      <a:endParaRPr lang="tr-TR" sz="1400" b="1" dirty="0">
                        <a:solidFill>
                          <a:schemeClr val="tx1"/>
                        </a:solidFill>
                        <a:latin typeface="Times New Roman" pitchFamily="18" charset="0"/>
                        <a:cs typeface="Times New Roman" pitchFamily="18" charset="0"/>
                      </a:endParaRPr>
                    </a:p>
                  </a:txBody>
                  <a:tcPr marL="91446" marR="91446" marT="45719" marB="45719"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 Üniversite</a:t>
                      </a:r>
                      <a:r>
                        <a:rPr lang="tr-TR" sz="1400" b="1" baseline="0" dirty="0" smtClean="0">
                          <a:solidFill>
                            <a:schemeClr val="tx1"/>
                          </a:solidFill>
                          <a:latin typeface="Times New Roman" pitchFamily="18" charset="0"/>
                          <a:cs typeface="Times New Roman" pitchFamily="18" charset="0"/>
                        </a:rPr>
                        <a:t> Ödeneği</a:t>
                      </a:r>
                      <a:r>
                        <a:rPr lang="tr-TR" sz="1400" b="1" dirty="0" smtClean="0">
                          <a:solidFill>
                            <a:schemeClr val="tx1"/>
                          </a:solidFill>
                          <a:latin typeface="Times New Roman" pitchFamily="18" charset="0"/>
                          <a:cs typeface="Times New Roman" pitchFamily="18" charset="0"/>
                        </a:rPr>
                        <a:t> + Makam Tazminatı + Görev Tazminatı] x %11</a:t>
                      </a:r>
                    </a:p>
                  </a:txBody>
                  <a:tcPr marL="91446" marR="91446" marT="45719" marB="45719" anchor="ctr"/>
                </a:tc>
              </a:tr>
              <a:tr h="655736">
                <a:tc>
                  <a:txBody>
                    <a:bodyPr/>
                    <a:lstStyle/>
                    <a:p>
                      <a:r>
                        <a:rPr lang="tr-TR" sz="1400" b="1" i="0" dirty="0" smtClean="0">
                          <a:solidFill>
                            <a:schemeClr val="tx1"/>
                          </a:solidFill>
                          <a:effectLst/>
                          <a:latin typeface="Times New Roman" pitchFamily="18" charset="0"/>
                          <a:cs typeface="Times New Roman" pitchFamily="18" charset="0"/>
                        </a:rPr>
                        <a:t>Sağlık Primi İşveren Payı </a:t>
                      </a:r>
                      <a:endParaRPr lang="tr-TR" sz="1400" b="1" dirty="0">
                        <a:solidFill>
                          <a:schemeClr val="tx1"/>
                        </a:solidFill>
                        <a:latin typeface="Times New Roman" pitchFamily="18" charset="0"/>
                        <a:cs typeface="Times New Roman" pitchFamily="18" charset="0"/>
                      </a:endParaRPr>
                    </a:p>
                  </a:txBody>
                  <a:tcPr marL="91446" marR="91446" marT="45719" marB="45719" anchor="ctr"/>
                </a:tc>
                <a:tc>
                  <a:txBody>
                    <a:bodyPr/>
                    <a:lstStyle/>
                    <a:p>
                      <a:r>
                        <a:rPr lang="tr-TR" sz="1400" b="1" dirty="0" smtClean="0">
                          <a:solidFill>
                            <a:schemeClr val="tx1"/>
                          </a:solidFill>
                          <a:latin typeface="Times New Roman" pitchFamily="18" charset="0"/>
                          <a:cs typeface="Times New Roman" pitchFamily="18" charset="0"/>
                        </a:rPr>
                        <a:t>[Aylık + Taban Aylık + Ek Gösterge + Kıdem Aylığı + Üniversite</a:t>
                      </a:r>
                      <a:r>
                        <a:rPr lang="tr-TR" sz="1400" b="1" baseline="0" dirty="0" smtClean="0">
                          <a:solidFill>
                            <a:schemeClr val="tx1"/>
                          </a:solidFill>
                          <a:latin typeface="Times New Roman" pitchFamily="18" charset="0"/>
                          <a:cs typeface="Times New Roman" pitchFamily="18" charset="0"/>
                        </a:rPr>
                        <a:t> Ödeneği</a:t>
                      </a:r>
                      <a:r>
                        <a:rPr lang="tr-TR" sz="1400" b="1" dirty="0" smtClean="0">
                          <a:solidFill>
                            <a:schemeClr val="tx1"/>
                          </a:solidFill>
                          <a:latin typeface="Times New Roman" pitchFamily="18" charset="0"/>
                          <a:cs typeface="Times New Roman" pitchFamily="18" charset="0"/>
                        </a:rPr>
                        <a:t> + Makam Tazminatı + Görev Tazminatı] x%7,5</a:t>
                      </a:r>
                      <a:endParaRPr lang="tr-TR" sz="1400" b="1" dirty="0">
                        <a:solidFill>
                          <a:schemeClr val="tx1"/>
                        </a:solidFill>
                        <a:latin typeface="Times New Roman" pitchFamily="18" charset="0"/>
                        <a:cs typeface="Times New Roman" pitchFamily="18" charset="0"/>
                      </a:endParaRPr>
                    </a:p>
                  </a:txBody>
                  <a:tcPr marL="91446" marR="91446" marT="45719" marB="45719" anchor="ctr"/>
                </a:tc>
              </a:tr>
              <a:tr h="655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u="none" dirty="0" smtClean="0">
                          <a:solidFill>
                            <a:schemeClr val="tx1"/>
                          </a:solidFill>
                          <a:latin typeface="Times New Roman" pitchFamily="18" charset="0"/>
                          <a:cs typeface="Times New Roman" pitchFamily="18" charset="0"/>
                        </a:rPr>
                        <a:t>Malullük, Yaşlılık, Ölüm Sigortası Sigortalı Payı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[Aylık + Taban Aylık + Ek Gösterge + Kıdem Aylığı + Üniversite</a:t>
                      </a:r>
                      <a:r>
                        <a:rPr lang="tr-TR" sz="1400" b="1" baseline="0" dirty="0" smtClean="0">
                          <a:solidFill>
                            <a:schemeClr val="tx1"/>
                          </a:solidFill>
                          <a:latin typeface="Times New Roman" pitchFamily="18" charset="0"/>
                          <a:cs typeface="Times New Roman" pitchFamily="18" charset="0"/>
                        </a:rPr>
                        <a:t> Ödeneği</a:t>
                      </a:r>
                      <a:r>
                        <a:rPr lang="tr-TR" sz="1400" b="1" dirty="0" smtClean="0">
                          <a:solidFill>
                            <a:schemeClr val="tx1"/>
                          </a:solidFill>
                          <a:latin typeface="Times New Roman" pitchFamily="18" charset="0"/>
                          <a:cs typeface="Times New Roman" pitchFamily="18" charset="0"/>
                        </a:rPr>
                        <a:t> + Makam Tazminatı + Görev Tazminatı] x %9</a:t>
                      </a:r>
                      <a:endParaRPr lang="tr-TR" sz="1400" b="1" dirty="0">
                        <a:solidFill>
                          <a:schemeClr val="tx1"/>
                        </a:solidFill>
                        <a:latin typeface="Times New Roman" pitchFamily="18" charset="0"/>
                        <a:cs typeface="Times New Roman" pitchFamily="18" charset="0"/>
                      </a:endParaRPr>
                    </a:p>
                  </a:txBody>
                  <a:tcPr marL="91446" marR="91446" marT="45711" marB="45711" anchor="ctr"/>
                </a:tc>
              </a:tr>
              <a:tr h="655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u="none" dirty="0" smtClean="0">
                          <a:solidFill>
                            <a:schemeClr val="tx1"/>
                          </a:solidFill>
                          <a:latin typeface="Times New Roman" pitchFamily="18" charset="0"/>
                          <a:cs typeface="Times New Roman" pitchFamily="18" charset="0"/>
                        </a:rPr>
                        <a:t>Sağlık Primi Sigortalı Payı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[Aylık + Taban Aylık + Ek Gösterge + Kıdem Aylığı + Üniversite</a:t>
                      </a:r>
                      <a:r>
                        <a:rPr lang="tr-TR" sz="1400" b="1" baseline="0" dirty="0" smtClean="0">
                          <a:solidFill>
                            <a:schemeClr val="tx1"/>
                          </a:solidFill>
                          <a:latin typeface="Times New Roman" pitchFamily="18" charset="0"/>
                          <a:cs typeface="Times New Roman" pitchFamily="18" charset="0"/>
                        </a:rPr>
                        <a:t> Ödeneği</a:t>
                      </a:r>
                      <a:r>
                        <a:rPr lang="tr-TR" sz="1400" b="1" dirty="0" smtClean="0">
                          <a:solidFill>
                            <a:schemeClr val="tx1"/>
                          </a:solidFill>
                          <a:latin typeface="Times New Roman" pitchFamily="18" charset="0"/>
                          <a:cs typeface="Times New Roman" pitchFamily="18" charset="0"/>
                        </a:rPr>
                        <a:t> + Makam Tazminatı + Görev Tazminatı] x %5</a:t>
                      </a:r>
                    </a:p>
                  </a:txBody>
                  <a:tcPr marL="91446" marR="91446" marT="45711" marB="45711" anchor="ctr"/>
                </a:tc>
              </a:tr>
              <a:tr h="655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Sendika Aidatı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Damga Vergisi Matrahı x İlgili Sendikanın Kesinti Oranı</a:t>
                      </a:r>
                      <a:endParaRPr lang="tr-TR" sz="1400" b="1" dirty="0">
                        <a:solidFill>
                          <a:schemeClr val="tx1"/>
                        </a:solidFill>
                        <a:latin typeface="Times New Roman" pitchFamily="18" charset="0"/>
                        <a:cs typeface="Times New Roman" pitchFamily="18" charset="0"/>
                      </a:endParaRPr>
                    </a:p>
                  </a:txBody>
                  <a:tcPr marL="91446" marR="91446" marT="45711" marB="45711" anchor="ctr"/>
                </a:tc>
              </a:tr>
              <a:tr h="655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latin typeface="Times New Roman" pitchFamily="18" charset="0"/>
                          <a:cs typeface="Times New Roman" pitchFamily="18" charset="0"/>
                        </a:rPr>
                        <a:t>Kefalet Aidatı </a:t>
                      </a:r>
                      <a:endParaRPr lang="tr-TR" sz="1400" b="1" u="none" dirty="0">
                        <a:solidFill>
                          <a:schemeClr val="tx1"/>
                        </a:solidFill>
                        <a:latin typeface="Times New Roman" pitchFamily="18" charset="0"/>
                        <a:cs typeface="Times New Roman" pitchFamily="18" charset="0"/>
                      </a:endParaRPr>
                    </a:p>
                  </a:txBody>
                  <a:tcPr marL="91446" marR="91446" marT="45711" marB="45711" anchor="ctr"/>
                </a:tc>
                <a:tc>
                  <a:txBody>
                    <a:bodyPr/>
                    <a:lstStyle/>
                    <a:p>
                      <a:pPr algn="l"/>
                      <a:r>
                        <a:rPr lang="tr-TR" sz="1400" b="1" dirty="0" smtClean="0">
                          <a:solidFill>
                            <a:schemeClr val="tx1"/>
                          </a:solidFill>
                          <a:latin typeface="Times New Roman" pitchFamily="18" charset="0"/>
                          <a:cs typeface="Times New Roman" pitchFamily="18" charset="0"/>
                        </a:rPr>
                        <a:t>100 x Aylık Katsayı (Giriş Aidatı: İlk 4 ay - 1500 x Aylık Katsayı / 4) </a:t>
                      </a:r>
                      <a:endParaRPr lang="tr-TR" sz="1400" b="1" dirty="0">
                        <a:solidFill>
                          <a:schemeClr val="tx1"/>
                        </a:solidFill>
                        <a:latin typeface="Times New Roman" pitchFamily="18" charset="0"/>
                        <a:cs typeface="Times New Roman" pitchFamily="18" charset="0"/>
                      </a:endParaRPr>
                    </a:p>
                  </a:txBody>
                  <a:tcPr marL="91446" marR="91446" marT="45711" marB="45711" anchor="ctr"/>
                </a:tc>
              </a:tr>
            </a:tbl>
          </a:graphicData>
        </a:graphic>
      </p:graphicFrame>
    </p:spTree>
    <p:extLst>
      <p:ext uri="{BB962C8B-B14F-4D97-AF65-F5344CB8AC3E}">
        <p14:creationId xmlns:p14="http://schemas.microsoft.com/office/powerpoint/2010/main" val="36938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Katsayılar </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Kamu personelinin mali ve sosyal haklarının tutara çevrilmesinde, </a:t>
            </a:r>
          </a:p>
          <a:p>
            <a:pPr marL="0" indent="0">
              <a:buNone/>
            </a:pPr>
            <a:r>
              <a:rPr lang="tr-TR" dirty="0" smtClean="0"/>
              <a:t>-Aylık Katsayı</a:t>
            </a:r>
          </a:p>
          <a:p>
            <a:pPr marL="0" indent="0">
              <a:buNone/>
            </a:pPr>
            <a:r>
              <a:rPr lang="tr-TR" dirty="0" smtClean="0"/>
              <a:t>-Taban Aylık Katsayısı</a:t>
            </a:r>
          </a:p>
          <a:p>
            <a:pPr marL="0" indent="0">
              <a:buNone/>
            </a:pPr>
            <a:r>
              <a:rPr lang="tr-TR" dirty="0" smtClean="0"/>
              <a:t>-Yan Ödeme Katsayısı olmak üzere üç ayrı katsayı kullanılmaktadır.</a:t>
            </a:r>
          </a:p>
          <a:p>
            <a:pPr algn="just"/>
            <a:r>
              <a:rPr lang="tr-TR" dirty="0" smtClean="0"/>
              <a:t>657 </a:t>
            </a:r>
            <a:r>
              <a:rPr lang="tr-TR" dirty="0"/>
              <a:t>sayılı Kanunun </a:t>
            </a:r>
            <a:r>
              <a:rPr lang="tr-TR" dirty="0" smtClean="0"/>
              <a:t>154. </a:t>
            </a:r>
            <a:r>
              <a:rPr lang="tr-TR" dirty="0"/>
              <a:t>maddesine </a:t>
            </a:r>
            <a:r>
              <a:rPr lang="tr-TR" dirty="0" smtClean="0"/>
              <a:t>göre, katsayılar </a:t>
            </a:r>
            <a:r>
              <a:rPr lang="tr-TR" dirty="0"/>
              <a:t>üçer veya </a:t>
            </a:r>
            <a:r>
              <a:rPr lang="tr-TR" dirty="0" smtClean="0"/>
              <a:t>altışar </a:t>
            </a:r>
            <a:r>
              <a:rPr lang="tr-TR" dirty="0"/>
              <a:t>aylık dönemler itibarıyla yılı merkezi yönetim bütçe kanunu ile tespit </a:t>
            </a:r>
            <a:r>
              <a:rPr lang="tr-TR" dirty="0" smtClean="0"/>
              <a:t>edilmekteydi.</a:t>
            </a:r>
          </a:p>
          <a:p>
            <a:pPr algn="just"/>
            <a:r>
              <a:rPr lang="tr-TR" altLang="tr-TR" dirty="0">
                <a:cs typeface="Arial" charset="0"/>
              </a:rPr>
              <a:t>Ancak, 4688 sayılı Kanunun </a:t>
            </a:r>
            <a:r>
              <a:rPr lang="tr-TR" altLang="tr-TR" dirty="0" smtClean="0">
                <a:cs typeface="Arial" charset="0"/>
              </a:rPr>
              <a:t>28. </a:t>
            </a:r>
            <a:r>
              <a:rPr lang="tr-TR" altLang="tr-TR" dirty="0">
                <a:cs typeface="Arial" charset="0"/>
              </a:rPr>
              <a:t>maddesi hükmüne istinaden katsayılar artık toplu sözleşme kapsamında belirlenmektedir</a:t>
            </a:r>
            <a:r>
              <a:rPr lang="tr-TR" altLang="tr-TR" dirty="0" smtClean="0">
                <a:cs typeface="Arial" charset="0"/>
              </a:rPr>
              <a:t>.</a:t>
            </a:r>
            <a:r>
              <a:rPr lang="tr-TR" dirty="0" smtClean="0"/>
              <a:t> </a:t>
            </a:r>
            <a:r>
              <a:rPr lang="tr-TR" dirty="0"/>
              <a:t>S</a:t>
            </a:r>
            <a:r>
              <a:rPr lang="tr-TR" altLang="tr-TR" dirty="0" smtClean="0"/>
              <a:t>özleşmeler yapıldığı tarihi takip eden iki mali yıl için geçerli olacaktır.</a:t>
            </a:r>
            <a:endParaRPr lang="tr-TR" dirty="0" smtClean="0"/>
          </a:p>
          <a:p>
            <a:pPr algn="just"/>
            <a:r>
              <a:rPr lang="tr-TR" dirty="0" smtClean="0"/>
              <a:t>Mali </a:t>
            </a:r>
            <a:r>
              <a:rPr lang="tr-TR" dirty="0"/>
              <a:t>yılın ikinci yarısında </a:t>
            </a:r>
            <a:r>
              <a:rPr lang="tr-TR" dirty="0" smtClean="0"/>
              <a:t>katsayıları, </a:t>
            </a:r>
            <a:r>
              <a:rPr lang="tr-TR" dirty="0"/>
              <a:t>ikinci yarının tamamı veya üçer aylık dönemler itibarıyla uygulanmak üzere ülkenin ekonomik </a:t>
            </a:r>
            <a:r>
              <a:rPr lang="tr-TR" dirty="0" smtClean="0"/>
              <a:t>gelişmesi</a:t>
            </a:r>
            <a:r>
              <a:rPr lang="tr-TR" dirty="0"/>
              <a:t>, genel geçim </a:t>
            </a:r>
            <a:r>
              <a:rPr lang="tr-TR" dirty="0" smtClean="0"/>
              <a:t>şartları </a:t>
            </a:r>
            <a:r>
              <a:rPr lang="tr-TR" dirty="0"/>
              <a:t>ve Devletin mali </a:t>
            </a:r>
            <a:r>
              <a:rPr lang="tr-TR" dirty="0" smtClean="0"/>
              <a:t>imkanları </a:t>
            </a:r>
            <a:r>
              <a:rPr lang="tr-TR" dirty="0"/>
              <a:t>göz önünde bulundurulmak suretiyle </a:t>
            </a:r>
            <a:r>
              <a:rPr lang="tr-TR" dirty="0" smtClean="0"/>
              <a:t>değiştirmeye </a:t>
            </a:r>
            <a:r>
              <a:rPr lang="tr-TR" dirty="0"/>
              <a:t>Bakanlar Kurulu yetkilidir. </a:t>
            </a:r>
            <a:endParaRPr lang="tr-TR" dirty="0" smtClean="0"/>
          </a:p>
          <a:p>
            <a:pPr marL="0" indent="0">
              <a:buNone/>
            </a:pPr>
            <a:endParaRPr lang="tr-TR" dirty="0"/>
          </a:p>
          <a:p>
            <a:pPr marL="0" indent="0">
              <a:buNone/>
            </a:pPr>
            <a:endParaRPr lang="tr-TR" dirty="0" smtClean="0"/>
          </a:p>
          <a:p>
            <a:pPr algn="just">
              <a:lnSpc>
                <a:spcPts val="2500"/>
              </a:lnSpc>
              <a:buNone/>
            </a:pPr>
            <a:endParaRPr lang="tr-TR" altLang="tr-TR" dirty="0" smtClean="0">
              <a:solidFill>
                <a:srgbClr val="063294"/>
              </a:solidFill>
              <a:latin typeface="Times New Roman" panose="02020603050405020304" pitchFamily="18" charset="0"/>
            </a:endParaRPr>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97246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Katsayılar </a:t>
            </a:r>
            <a:endParaRPr lang="tr-TR" dirty="0"/>
          </a:p>
        </p:txBody>
      </p:sp>
      <p:sp>
        <p:nvSpPr>
          <p:cNvPr id="3" name="İçerik Yer Tutucusu 2"/>
          <p:cNvSpPr>
            <a:spLocks noGrp="1"/>
          </p:cNvSpPr>
          <p:nvPr>
            <p:ph idx="1"/>
          </p:nvPr>
        </p:nvSpPr>
        <p:spPr/>
        <p:txBody>
          <a:bodyPr>
            <a:normAutofit/>
          </a:bodyPr>
          <a:lstStyle/>
          <a:p>
            <a:pPr algn="just"/>
            <a:r>
              <a:rPr lang="tr-TR" sz="2400" dirty="0" smtClean="0"/>
              <a:t>Aylık Katsayısı : </a:t>
            </a:r>
            <a:r>
              <a:rPr lang="tr-TR" sz="2400" dirty="0"/>
              <a:t>T</a:t>
            </a:r>
            <a:r>
              <a:rPr lang="tr-TR" sz="2400" dirty="0" smtClean="0"/>
              <a:t>aban aylık göstergesi ile zamlar hariç, belli bir göstergeye bağlı maaş unsurlarının tutara çevrilmesinde kullanılan katsayıdır. 2016 Ocak - Haziran dönemi için aylık katsayı: 0,088817’dir.</a:t>
            </a:r>
          </a:p>
          <a:p>
            <a:pPr algn="just"/>
            <a:r>
              <a:rPr lang="tr-TR" sz="2400" dirty="0" smtClean="0"/>
              <a:t>Taban Aylık Katsayısı : Taban aylık göstergesinin tutara çevrilmesinde kullanılan katsayı olup, 2016 Ocak - Haziran dönemi için uygulanan taban aylık katsayısı 1,390277’ </a:t>
            </a:r>
            <a:r>
              <a:rPr lang="tr-TR" sz="2400" dirty="0" err="1" smtClean="0"/>
              <a:t>dir</a:t>
            </a:r>
            <a:r>
              <a:rPr lang="tr-TR" sz="2400" dirty="0" smtClean="0"/>
              <a:t>.</a:t>
            </a:r>
          </a:p>
          <a:p>
            <a:pPr algn="just"/>
            <a:r>
              <a:rPr lang="tr-TR" sz="2400" dirty="0" smtClean="0"/>
              <a:t>Yan Ödeme </a:t>
            </a:r>
            <a:r>
              <a:rPr lang="tr-TR" sz="2400" dirty="0"/>
              <a:t>K</a:t>
            </a:r>
            <a:r>
              <a:rPr lang="tr-TR" sz="2400" dirty="0" smtClean="0"/>
              <a:t>atsayısı</a:t>
            </a:r>
            <a:r>
              <a:rPr lang="tr-TR" sz="2400" b="1" dirty="0" smtClean="0"/>
              <a:t>:</a:t>
            </a:r>
            <a:r>
              <a:rPr lang="tr-TR" sz="2400" dirty="0" smtClean="0">
                <a:effectLst>
                  <a:outerShdw blurRad="38100" dist="38100" dir="2700000" algn="tl">
                    <a:srgbClr val="C0C0C0"/>
                  </a:outerShdw>
                </a:effectLst>
              </a:rPr>
              <a:t> </a:t>
            </a:r>
            <a:r>
              <a:rPr lang="tr-TR" sz="2400" dirty="0" smtClean="0"/>
              <a:t>İş güçlüğü, iş riski, temininde güçlük ve mali sorumluluk zamlarının tutara çevrilmesinde kullanılmaktadır. 2016 Ocak - Haziran döneminde 0,028165’ </a:t>
            </a:r>
            <a:r>
              <a:rPr lang="tr-TR" sz="2400" dirty="0" err="1" smtClean="0"/>
              <a:t>dir</a:t>
            </a:r>
            <a:r>
              <a:rPr lang="tr-TR" sz="2400" dirty="0" smtClean="0"/>
              <a:t>.</a:t>
            </a:r>
          </a:p>
          <a:p>
            <a:pPr algn="just"/>
            <a:endParaRPr lang="tr-TR" dirty="0" smtClean="0">
              <a:latin typeface="Times New Roman" pitchFamily="18" charset="0"/>
            </a:endParaRPr>
          </a:p>
          <a:p>
            <a:pPr algn="just"/>
            <a:endParaRPr lang="tr-TR" dirty="0" smtClean="0">
              <a:latin typeface="Times New Roman" pitchFamily="18" charset="0"/>
            </a:endParaRPr>
          </a:p>
          <a:p>
            <a:endParaRPr lang="tr-TR" dirty="0"/>
          </a:p>
        </p:txBody>
      </p:sp>
    </p:spTree>
    <p:extLst>
      <p:ext uri="{BB962C8B-B14F-4D97-AF65-F5344CB8AC3E}">
        <p14:creationId xmlns:p14="http://schemas.microsoft.com/office/powerpoint/2010/main" val="3660352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Bazı Tanımlar</a:t>
            </a:r>
            <a:endParaRPr lang="tr-TR" dirty="0"/>
          </a:p>
        </p:txBody>
      </p:sp>
      <p:sp>
        <p:nvSpPr>
          <p:cNvPr id="3" name="İçerik Yer Tutucusu 2"/>
          <p:cNvSpPr>
            <a:spLocks noGrp="1"/>
          </p:cNvSpPr>
          <p:nvPr>
            <p:ph idx="1"/>
          </p:nvPr>
        </p:nvSpPr>
        <p:spPr/>
        <p:txBody>
          <a:bodyPr>
            <a:normAutofit/>
          </a:bodyPr>
          <a:lstStyle/>
          <a:p>
            <a:pPr algn="just"/>
            <a:r>
              <a:rPr lang="tr-TR" sz="2400" dirty="0" smtClean="0"/>
              <a:t>Gösterge Aylığı : </a:t>
            </a:r>
            <a:r>
              <a:rPr lang="tr-TR" sz="2400" dirty="0"/>
              <a:t>G</a:t>
            </a:r>
            <a:r>
              <a:rPr lang="tr-TR" sz="2400" dirty="0" smtClean="0"/>
              <a:t>enel gösterge tablosundaki derecelere dahil kademelerden her biri için tespit edilen gösterge rakamına tekabül eden aylıktır. </a:t>
            </a:r>
          </a:p>
          <a:p>
            <a:pPr algn="just"/>
            <a:r>
              <a:rPr lang="tr-TR" sz="2400" dirty="0" smtClean="0"/>
              <a:t>Kadro Aylığı : 657 sayılı Kanuna tabi kurumlarda görevlendirilen memurlara hizmetlerinin karşılığında kadroya dayanılarak ay itibariyle ödenen paradır. Gösterge ve ek gösterge aylıkları toplamıdır.</a:t>
            </a:r>
          </a:p>
          <a:p>
            <a:pPr algn="just"/>
            <a:r>
              <a:rPr lang="tr-TR" sz="2400" dirty="0" smtClean="0"/>
              <a:t>Müktesep Hak Aylığı : Memurun öğrenim durumu, derece yükselmeleri gibi kanuni şartlar dahilinde bulunduğu derece ve kademenin aylığı.</a:t>
            </a:r>
          </a:p>
          <a:p>
            <a:pPr algn="just"/>
            <a:r>
              <a:rPr lang="tr-TR" sz="2400" dirty="0" smtClean="0"/>
              <a:t>Emekli Keseneğine Esas Aylık : Emekli keseneği hesabında kullanılan aylık. </a:t>
            </a:r>
          </a:p>
          <a:p>
            <a:r>
              <a:rPr lang="tr-TR" sz="2400" dirty="0" smtClean="0"/>
              <a:t>En Yüksek Devlet Memuru Aylığı : Başbakanlık müsteşarının aylığını ifade eder. (Gösterge Aylığı + Ek Gösterge Aylığı) = (1500 + 8000)x Aylık Katsayısı</a:t>
            </a:r>
          </a:p>
          <a:p>
            <a:endParaRPr lang="tr-TR" dirty="0" smtClean="0">
              <a:latin typeface="Times New Roman" pitchFamily="18" charset="0"/>
            </a:endParaRPr>
          </a:p>
          <a:p>
            <a:endParaRPr lang="tr-TR" dirty="0" smtClean="0">
              <a:latin typeface="Times New Roman" pitchFamily="18" charset="0"/>
            </a:endParaRPr>
          </a:p>
          <a:p>
            <a:endParaRPr lang="tr-TR" dirty="0"/>
          </a:p>
        </p:txBody>
      </p:sp>
    </p:spTree>
    <p:extLst>
      <p:ext uri="{BB962C8B-B14F-4D97-AF65-F5344CB8AC3E}">
        <p14:creationId xmlns:p14="http://schemas.microsoft.com/office/powerpoint/2010/main" val="30295287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7264</Words>
  <Application>Microsoft Office PowerPoint</Application>
  <PresentationFormat>Geniş ekran</PresentationFormat>
  <Paragraphs>878</Paragraphs>
  <Slides>63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63</vt:i4>
      </vt:variant>
    </vt:vector>
  </HeadingPairs>
  <TitlesOfParts>
    <vt:vector size="69" baseType="lpstr">
      <vt:lpstr>Arial</vt:lpstr>
      <vt:lpstr>Calibri</vt:lpstr>
      <vt:lpstr>Calibri Light</vt:lpstr>
      <vt:lpstr>Times New Roman</vt:lpstr>
      <vt:lpstr>Wingdings</vt:lpstr>
      <vt:lpstr>Office Teması</vt:lpstr>
      <vt:lpstr>657/2914</vt:lpstr>
      <vt:lpstr>Kanuni Güvence </vt:lpstr>
      <vt:lpstr>Kamuda İstihdam Şekilleri  </vt:lpstr>
      <vt:lpstr>Sınıflandırma</vt:lpstr>
      <vt:lpstr>Sınıflandırma </vt:lpstr>
      <vt:lpstr>Sınıflandırma</vt:lpstr>
      <vt:lpstr>Katsayılar </vt:lpstr>
      <vt:lpstr>Katsayılar </vt:lpstr>
      <vt:lpstr>Bazı Tanımlar</vt:lpstr>
      <vt:lpstr>Maaş Unsurları Bütçe Gideri Ekonomik Kodları</vt:lpstr>
      <vt:lpstr>Gösterge Aylığı</vt:lpstr>
      <vt:lpstr>Gösterge Tablosu</vt:lpstr>
      <vt:lpstr>Ek Gösterge Aylığı</vt:lpstr>
      <vt:lpstr>Kıdem Aylığı</vt:lpstr>
      <vt:lpstr>Taban Aylığı</vt:lpstr>
      <vt:lpstr>Yan Ödeme Aylığı</vt:lpstr>
      <vt:lpstr>Tazminatlar</vt:lpstr>
      <vt:lpstr>Makam Tazminatı</vt:lpstr>
      <vt:lpstr>Temsil Tazminatı</vt:lpstr>
      <vt:lpstr>Temsil Tazminatı</vt:lpstr>
      <vt:lpstr>Görev Tazminatı</vt:lpstr>
      <vt:lpstr>Makam – Görev Tazminatları Tablosu</vt:lpstr>
      <vt:lpstr>Ek Ödeme</vt:lpstr>
      <vt:lpstr>Aile Yardımı Ödeneği </vt:lpstr>
      <vt:lpstr>Yabancı Dil Tazminatı</vt:lpstr>
      <vt:lpstr>Yabancı Dil Tazminatı Puanları</vt:lpstr>
      <vt:lpstr>Toplu Sözleşme İkramiyesi</vt:lpstr>
      <vt:lpstr>Geliştirme Ödeneği</vt:lpstr>
      <vt:lpstr>Geliştirme Ödeneği</vt:lpstr>
      <vt:lpstr>Samsun için Geliştirme Ödeneği Oranları</vt:lpstr>
      <vt:lpstr>Üniversite Ödeneği</vt:lpstr>
      <vt:lpstr>Üniversite Ödeneği Oranları</vt:lpstr>
      <vt:lpstr>Eğitim Öğretim Ödeneği</vt:lpstr>
      <vt:lpstr>İdari Görev Ödeneği </vt:lpstr>
      <vt:lpstr>Yükseköğretim Tazminatı</vt:lpstr>
      <vt:lpstr>Yükseköğretim Tazminatı Oranları</vt:lpstr>
      <vt:lpstr>Akademik Teşvik Ödeneği </vt:lpstr>
      <vt:lpstr>Akademik Teşvik Ödeneği Oranları</vt:lpstr>
      <vt:lpstr>Gelir Vergisi </vt:lpstr>
      <vt:lpstr>Gelir Vergisi Kesintisi </vt:lpstr>
      <vt:lpstr>Gelir Vergisi Oranları</vt:lpstr>
      <vt:lpstr>Asgari Geçim İndirimi  </vt:lpstr>
      <vt:lpstr>Asgari Geçim İndirimi</vt:lpstr>
      <vt:lpstr>Asgari Geçim İndirimi </vt:lpstr>
      <vt:lpstr>Şahıs Sigorta Primi İndirimi</vt:lpstr>
      <vt:lpstr>Engellilik İndirimi</vt:lpstr>
      <vt:lpstr>Engellilik İndirimi Oranları</vt:lpstr>
      <vt:lpstr>Damga Vergisi Kesintisi</vt:lpstr>
      <vt:lpstr>Sosyal Güvenlik Kesintileri</vt:lpstr>
      <vt:lpstr>Tazminat Yansıtma Oranları</vt:lpstr>
      <vt:lpstr>15.10.2008 öncesi</vt:lpstr>
      <vt:lpstr>15.10.2008 sonrası</vt:lpstr>
      <vt:lpstr>Sendika Kesintisi</vt:lpstr>
      <vt:lpstr>Kefalet Kesintisi</vt:lpstr>
      <vt:lpstr>İcra Kesintisi</vt:lpstr>
      <vt:lpstr>15.10.2008 öncesi İdari Personel Brüt Maaş Unsurları</vt:lpstr>
      <vt:lpstr>15.10.2008 öncesi İdari Personel Maaş Kesintileri</vt:lpstr>
      <vt:lpstr>15.10.2008 öncesi Akademik Personel Brüt Maaş Unsurları</vt:lpstr>
      <vt:lpstr>15.10.2008 öncesi Akademik Personel Maaş Kesintileri</vt:lpstr>
      <vt:lpstr>15.10.2008 sonrası İdari Personel Brüt Maaş Unsurları</vt:lpstr>
      <vt:lpstr>15.10.2008 sonrası İdari Personel Maaş Kesintileri</vt:lpstr>
      <vt:lpstr>15.10.2008 sonrası Akademik Personel Brüt Maaş Unsurları</vt:lpstr>
      <vt:lpstr>15.10.2008 sonrası Akademik Personel Maaş Kesintileri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şebnem</dc:creator>
  <cp:lastModifiedBy>şebnem</cp:lastModifiedBy>
  <cp:revision>174</cp:revision>
  <dcterms:created xsi:type="dcterms:W3CDTF">2016-02-13T15:18:05Z</dcterms:created>
  <dcterms:modified xsi:type="dcterms:W3CDTF">2016-02-15T22:06:39Z</dcterms:modified>
</cp:coreProperties>
</file>