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0" r:id="rId2"/>
    <p:sldId id="258" r:id="rId3"/>
    <p:sldId id="259" r:id="rId4"/>
    <p:sldId id="260" r:id="rId5"/>
    <p:sldId id="261" r:id="rId6"/>
    <p:sldId id="262" r:id="rId7"/>
    <p:sldId id="263" r:id="rId8"/>
    <p:sldId id="264" r:id="rId9"/>
    <p:sldId id="266" r:id="rId10"/>
    <p:sldId id="267" r:id="rId11"/>
    <p:sldId id="268" r:id="rId12"/>
    <p:sldId id="269" r:id="rId1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732E6-440F-44CC-BEB5-D430EEE5936E}" type="datetimeFigureOut">
              <a:rPr lang="tr-TR" smtClean="0"/>
              <a:t>29.5.2017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D4CDC-C689-4928-B965-DE6BB9F26E46}" type="slidenum">
              <a:rPr lang="tr-TR" smtClean="0"/>
              <a:t>‹#›</a:t>
            </a:fld>
            <a:endParaRPr lang="tr-TR"/>
          </a:p>
        </p:txBody>
      </p:sp>
    </p:spTree>
    <p:extLst>
      <p:ext uri="{BB962C8B-B14F-4D97-AF65-F5344CB8AC3E}">
        <p14:creationId xmlns:p14="http://schemas.microsoft.com/office/powerpoint/2010/main" val="167720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9D4CDC-C689-4928-B965-DE6BB9F26E46}" type="slidenum">
              <a:rPr lang="tr-TR" smtClean="0"/>
              <a:t>4</a:t>
            </a:fld>
            <a:endParaRPr lang="tr-TR"/>
          </a:p>
        </p:txBody>
      </p:sp>
    </p:spTree>
    <p:extLst>
      <p:ext uri="{BB962C8B-B14F-4D97-AF65-F5344CB8AC3E}">
        <p14:creationId xmlns:p14="http://schemas.microsoft.com/office/powerpoint/2010/main" val="107134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9D4CDC-C689-4928-B965-DE6BB9F26E46}" type="slidenum">
              <a:rPr lang="tr-TR" smtClean="0"/>
              <a:t>5</a:t>
            </a:fld>
            <a:endParaRPr lang="tr-TR"/>
          </a:p>
        </p:txBody>
      </p:sp>
    </p:spTree>
    <p:extLst>
      <p:ext uri="{BB962C8B-B14F-4D97-AF65-F5344CB8AC3E}">
        <p14:creationId xmlns:p14="http://schemas.microsoft.com/office/powerpoint/2010/main" val="207652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9D4CDC-C689-4928-B965-DE6BB9F26E46}" type="slidenum">
              <a:rPr lang="tr-TR" smtClean="0"/>
              <a:t>6</a:t>
            </a:fld>
            <a:endParaRPr lang="tr-TR"/>
          </a:p>
        </p:txBody>
      </p:sp>
    </p:spTree>
    <p:extLst>
      <p:ext uri="{BB962C8B-B14F-4D97-AF65-F5344CB8AC3E}">
        <p14:creationId xmlns:p14="http://schemas.microsoft.com/office/powerpoint/2010/main" val="295511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9D4CDC-C689-4928-B965-DE6BB9F26E46}" type="slidenum">
              <a:rPr lang="tr-TR" smtClean="0"/>
              <a:t>7</a:t>
            </a:fld>
            <a:endParaRPr lang="tr-TR"/>
          </a:p>
        </p:txBody>
      </p:sp>
    </p:spTree>
    <p:extLst>
      <p:ext uri="{BB962C8B-B14F-4D97-AF65-F5344CB8AC3E}">
        <p14:creationId xmlns:p14="http://schemas.microsoft.com/office/powerpoint/2010/main" val="360064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9D4CDC-C689-4928-B965-DE6BB9F26E46}" type="slidenum">
              <a:rPr lang="tr-TR" smtClean="0"/>
              <a:t>8</a:t>
            </a:fld>
            <a:endParaRPr lang="tr-TR"/>
          </a:p>
        </p:txBody>
      </p:sp>
    </p:spTree>
    <p:extLst>
      <p:ext uri="{BB962C8B-B14F-4D97-AF65-F5344CB8AC3E}">
        <p14:creationId xmlns:p14="http://schemas.microsoft.com/office/powerpoint/2010/main" val="131285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9D4CDC-C689-4928-B965-DE6BB9F26E46}" type="slidenum">
              <a:rPr lang="tr-TR" smtClean="0"/>
              <a:t>9</a:t>
            </a:fld>
            <a:endParaRPr lang="tr-TR"/>
          </a:p>
        </p:txBody>
      </p:sp>
    </p:spTree>
    <p:extLst>
      <p:ext uri="{BB962C8B-B14F-4D97-AF65-F5344CB8AC3E}">
        <p14:creationId xmlns:p14="http://schemas.microsoft.com/office/powerpoint/2010/main" val="318186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9D4CDC-C689-4928-B965-DE6BB9F26E46}" type="slidenum">
              <a:rPr lang="tr-TR" smtClean="0"/>
              <a:t>10</a:t>
            </a:fld>
            <a:endParaRPr lang="tr-TR"/>
          </a:p>
        </p:txBody>
      </p:sp>
    </p:spTree>
    <p:extLst>
      <p:ext uri="{BB962C8B-B14F-4D97-AF65-F5344CB8AC3E}">
        <p14:creationId xmlns:p14="http://schemas.microsoft.com/office/powerpoint/2010/main" val="112374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9D4CDC-C689-4928-B965-DE6BB9F26E46}" type="slidenum">
              <a:rPr lang="tr-TR" smtClean="0"/>
              <a:t>11</a:t>
            </a:fld>
            <a:endParaRPr lang="tr-TR"/>
          </a:p>
        </p:txBody>
      </p:sp>
    </p:spTree>
    <p:extLst>
      <p:ext uri="{BB962C8B-B14F-4D97-AF65-F5344CB8AC3E}">
        <p14:creationId xmlns:p14="http://schemas.microsoft.com/office/powerpoint/2010/main" val="100167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9D4CDC-C689-4928-B965-DE6BB9F26E46}" type="slidenum">
              <a:rPr lang="tr-TR" smtClean="0"/>
              <a:t>12</a:t>
            </a:fld>
            <a:endParaRPr lang="tr-TR"/>
          </a:p>
        </p:txBody>
      </p:sp>
    </p:spTree>
    <p:extLst>
      <p:ext uri="{BB962C8B-B14F-4D97-AF65-F5344CB8AC3E}">
        <p14:creationId xmlns:p14="http://schemas.microsoft.com/office/powerpoint/2010/main" val="237857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7691D282-FB03-4986-AB15-9367906BEDCC}"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CFB883B-8D33-479F-B640-D1FEF83B458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6DDD926-7D71-44F0-9779-5A116925D29C}"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8378E76-0AA0-4FC8-AF4A-6782E62C7958}"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315AE16-90C6-45D7-98FF-395E0CCB5AD1}"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155622F-5706-4185-A914-22F6FF753888}"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292F7C3-25C6-4BA1-B491-D14C3257F52C}"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BFD013D-5C99-4215-9948-0CF4EDCA4666}"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B21E948-D879-4A61-9344-4B5064522F5D}"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B25C1B7-113A-489D-AA18-6E3ACA406F7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D7D8D88E-9362-465E-8871-D88C1B7DD80B}" type="datetimeFigureOut">
              <a:rPr lang="tr-TR"/>
              <a:pPr>
                <a:defRPr/>
              </a:pPr>
              <a:t>29.5.2017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77E5E5A-4030-460F-BD8B-A871F29B5F7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72CAE23-100B-454E-BAAF-E7C10E6F739B}" type="datetimeFigureOut">
              <a:rPr lang="tr-TR"/>
              <a:pPr>
                <a:defRPr/>
              </a:pPr>
              <a:t>29.5.2017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1D205C56-301D-414F-8D0C-10AEDDCC1CD1}"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44CE2E3-DAD4-4DD1-8296-85D498D5C302}" type="datetimeFigureOut">
              <a:rPr lang="tr-TR"/>
              <a:pPr>
                <a:defRPr/>
              </a:pPr>
              <a:t>29.5.2017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0563050E-E2AD-4541-B6CA-6A39BAD5698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336B0931-3AF8-4A8A-9CAB-D272708B7D07}" type="datetimeFigureOut">
              <a:rPr lang="tr-TR"/>
              <a:pPr>
                <a:defRPr/>
              </a:pPr>
              <a:t>29.5.2017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5F5A66A-E346-405F-AC21-66E4E16AC03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CF4782D-CBB1-457B-AF30-997A5F9465B0}" type="datetimeFigureOut">
              <a:rPr lang="tr-TR"/>
              <a:pPr>
                <a:defRPr/>
              </a:pPr>
              <a:t>29.5.2017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AFFC756-9D84-4195-A7C3-99083CB68AD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FEA4290-548D-40B5-9C59-F7D8EB71F07B}" type="datetimeFigureOut">
              <a:rPr lang="tr-TR"/>
              <a:pPr>
                <a:defRPr/>
              </a:pPr>
              <a:t>29.5.2017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03B528A-5CF5-4A14-B402-68729D0F3A70}"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15000"/>
          </a:stretch>
        </a:blipFill>
        <a:effectLst/>
      </p:bgPr>
    </p:bg>
    <p:spTree>
      <p:nvGrpSpPr>
        <p:cNvPr id="1" name=""/>
        <p:cNvGrpSpPr/>
        <p:nvPr/>
      </p:nvGrpSpPr>
      <p:grpSpPr>
        <a:xfrm>
          <a:off x="0" y="0"/>
          <a:ext cx="0" cy="0"/>
          <a:chOff x="0" y="0"/>
          <a:chExt cx="0" cy="0"/>
        </a:xfrm>
      </p:grpSpPr>
      <p:sp>
        <p:nvSpPr>
          <p:cNvPr id="409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409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55AD25A-9B90-4817-98A8-64F380CEB9B9}" type="datetimeFigureOut">
              <a:rPr lang="tr-TR"/>
              <a:pPr>
                <a:defRPr/>
              </a:pPr>
              <a:t>29.5.2017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36FB162-90DD-4802-B2EF-BCE9E2B3850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2895398"/>
            <a:ext cx="2219739" cy="145670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2662" y="4572439"/>
            <a:ext cx="2484321" cy="148922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456" y="2879138"/>
            <a:ext cx="1575377" cy="1489224"/>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5171" y="2887364"/>
            <a:ext cx="2201510" cy="1464738"/>
          </a:xfrm>
          <a:prstGeom prst="rect">
            <a:avLst/>
          </a:prstGeom>
        </p:spPr>
      </p:pic>
      <p:pic>
        <p:nvPicPr>
          <p:cNvPr id="2" name="Resim 1"/>
          <p:cNvPicPr>
            <a:picLocks noChangeAspect="1"/>
          </p:cNvPicPr>
          <p:nvPr/>
        </p:nvPicPr>
        <p:blipFill>
          <a:blip r:embed="rId6" cstate="print"/>
          <a:stretch>
            <a:fillRect/>
          </a:stretch>
        </p:blipFill>
        <p:spPr>
          <a:xfrm>
            <a:off x="1043608" y="188640"/>
            <a:ext cx="7773074" cy="3384376"/>
          </a:xfrm>
          <a:prstGeom prst="rect">
            <a:avLst/>
          </a:prstGeom>
        </p:spPr>
      </p:pic>
      <p:sp>
        <p:nvSpPr>
          <p:cNvPr id="8" name="Dikdörtgen 7"/>
          <p:cNvSpPr/>
          <p:nvPr/>
        </p:nvSpPr>
        <p:spPr>
          <a:xfrm>
            <a:off x="4355976" y="6088559"/>
            <a:ext cx="5116213"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2400" b="1" cap="none" spc="0" dirty="0" smtClean="0">
                <a:ln/>
                <a:solidFill>
                  <a:schemeClr val="accent4"/>
                </a:solidFill>
                <a:effectLst/>
              </a:rPr>
              <a:t>Ümit ŞENOĞLU</a:t>
            </a:r>
          </a:p>
          <a:p>
            <a:pPr algn="ctr"/>
            <a:r>
              <a:rPr lang="tr-TR" sz="2000" b="1" dirty="0" smtClean="0">
                <a:ln/>
                <a:solidFill>
                  <a:schemeClr val="accent4"/>
                </a:solidFill>
              </a:rPr>
              <a:t>İdari ve Mali İşler Daire Başkanlığı</a:t>
            </a:r>
            <a:endParaRPr lang="tr-TR" sz="2000" b="1" cap="none" spc="0" dirty="0">
              <a:ln/>
              <a:solidFill>
                <a:schemeClr val="accent4"/>
              </a:solidFill>
              <a:effectLst/>
            </a:endParaRPr>
          </a:p>
        </p:txBody>
      </p:sp>
    </p:spTree>
    <p:extLst>
      <p:ext uri="{BB962C8B-B14F-4D97-AF65-F5344CB8AC3E}">
        <p14:creationId xmlns:p14="http://schemas.microsoft.com/office/powerpoint/2010/main" val="1999042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403648" y="1672640"/>
            <a:ext cx="7416824" cy="4524315"/>
          </a:xfrm>
          <a:prstGeom prst="rect">
            <a:avLst/>
          </a:prstGeom>
          <a:solidFill>
            <a:srgbClr val="FFFF00"/>
          </a:solidFill>
        </p:spPr>
        <p:txBody>
          <a:bodyPr wrap="square">
            <a:spAutoFit/>
          </a:bodyPr>
          <a:lstStyle/>
          <a:p>
            <a:pPr algn="just"/>
            <a:r>
              <a:rPr lang="tr-TR" sz="2400" dirty="0"/>
              <a:t>Eğer mevcuttaki tesise sonradan demirbaş niteliğinde yedek parça eklenecekse girişinin ilgili sekmeden yapılması sonrasında da taşınır istek belgesi oluşturmak suretiyle ilgili tesise çıkışının yapılması gerekmektedir.</a:t>
            </a:r>
          </a:p>
          <a:p>
            <a:pPr algn="just"/>
            <a:endParaRPr lang="tr-TR" sz="2400" dirty="0" smtClean="0"/>
          </a:p>
          <a:p>
            <a:pPr algn="just"/>
            <a:r>
              <a:rPr lang="tr-TR" sz="2400" dirty="0" smtClean="0"/>
              <a:t>Tesis </a:t>
            </a:r>
            <a:r>
              <a:rPr lang="tr-TR" sz="2400" dirty="0"/>
              <a:t>Bileşenleri Cetveli tesise ilişkin makine ve cihazların takip edilebilmesi amacıyla oluşturulmuştur. Sonradan girişi yapılan her tüketim malzemesinin gösterilmesi gerekmemektedir. Örneğin </a:t>
            </a:r>
            <a:r>
              <a:rPr lang="tr-TR" sz="2400" dirty="0" err="1"/>
              <a:t>mouse</a:t>
            </a:r>
            <a:r>
              <a:rPr lang="tr-TR" sz="2400" dirty="0"/>
              <a:t> ve kabloların tesis yedek parçası olarak gösterilmesine gerek yoktur.</a:t>
            </a:r>
          </a:p>
        </p:txBody>
      </p:sp>
      <p:pic>
        <p:nvPicPr>
          <p:cNvPr id="4" name="Resim 3"/>
          <p:cNvPicPr>
            <a:picLocks noChangeAspect="1"/>
          </p:cNvPicPr>
          <p:nvPr/>
        </p:nvPicPr>
        <p:blipFill>
          <a:blip r:embed="rId3"/>
          <a:stretch>
            <a:fillRect/>
          </a:stretch>
        </p:blipFill>
        <p:spPr>
          <a:xfrm>
            <a:off x="3851920" y="116632"/>
            <a:ext cx="1597290" cy="1591194"/>
          </a:xfrm>
          <a:prstGeom prst="rect">
            <a:avLst/>
          </a:prstGeom>
        </p:spPr>
      </p:pic>
    </p:spTree>
    <p:extLst>
      <p:ext uri="{BB962C8B-B14F-4D97-AF65-F5344CB8AC3E}">
        <p14:creationId xmlns:p14="http://schemas.microsoft.com/office/powerpoint/2010/main" val="276506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403648" y="1628800"/>
            <a:ext cx="7416824" cy="4893647"/>
          </a:xfrm>
          <a:prstGeom prst="rect">
            <a:avLst/>
          </a:prstGeom>
          <a:solidFill>
            <a:srgbClr val="FFFF00"/>
          </a:solidFill>
        </p:spPr>
        <p:txBody>
          <a:bodyPr wrap="square">
            <a:spAutoFit/>
          </a:bodyPr>
          <a:lstStyle/>
          <a:p>
            <a:pPr algn="just"/>
            <a:r>
              <a:rPr lang="tr-TR" sz="2400" dirty="0" smtClean="0"/>
              <a:t>Binanın </a:t>
            </a:r>
            <a:r>
              <a:rPr lang="tr-TR" sz="2400" dirty="0"/>
              <a:t>bütünleyici unsurlarından olan asansör, yürüyen bant ve merdivenler, merkezi ısıtma, havalandırma ve yangın söndürme sistemleri ile elektrik, gaz ve su dağıtım tesisat ve şebekeleri “taşınır mal kapsamında tesis” olarak kabul edilmez. </a:t>
            </a:r>
          </a:p>
          <a:p>
            <a:pPr algn="just"/>
            <a:endParaRPr lang="tr-TR" sz="2400" dirty="0" smtClean="0"/>
          </a:p>
          <a:p>
            <a:pPr algn="just"/>
            <a:r>
              <a:rPr lang="tr-TR" sz="2400" dirty="0" smtClean="0"/>
              <a:t>Tesis </a:t>
            </a:r>
            <a:r>
              <a:rPr lang="tr-TR" sz="2400" dirty="0"/>
              <a:t>ana bileşenine eklemek için satın alınan demirbaş niteliğinde olan yedek parçalar 150.13.6 grubuna eklendikten sonra toplam tutar 14.000TL üzerinde değer artırımı ile tesisin ana değerine eklenmeli 14.000TL altında ise taşınır istek belgesi düzenlenerek tüketim çıkışı olarak muhasebeleştirilmelidir. </a:t>
            </a:r>
          </a:p>
        </p:txBody>
      </p:sp>
      <p:pic>
        <p:nvPicPr>
          <p:cNvPr id="2" name="Resim 1"/>
          <p:cNvPicPr>
            <a:picLocks noChangeAspect="1"/>
          </p:cNvPicPr>
          <p:nvPr/>
        </p:nvPicPr>
        <p:blipFill>
          <a:blip r:embed="rId3"/>
          <a:stretch>
            <a:fillRect/>
          </a:stretch>
        </p:blipFill>
        <p:spPr>
          <a:xfrm>
            <a:off x="3995936" y="116632"/>
            <a:ext cx="1597290" cy="1591194"/>
          </a:xfrm>
          <a:prstGeom prst="rect">
            <a:avLst/>
          </a:prstGeom>
        </p:spPr>
      </p:pic>
    </p:spTree>
    <p:extLst>
      <p:ext uri="{BB962C8B-B14F-4D97-AF65-F5344CB8AC3E}">
        <p14:creationId xmlns:p14="http://schemas.microsoft.com/office/powerpoint/2010/main" val="112249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403648" y="1916832"/>
            <a:ext cx="7416824" cy="3416320"/>
          </a:xfrm>
          <a:prstGeom prst="rect">
            <a:avLst/>
          </a:prstGeom>
          <a:solidFill>
            <a:srgbClr val="FFFF00"/>
          </a:solidFill>
        </p:spPr>
        <p:txBody>
          <a:bodyPr wrap="square">
            <a:spAutoFit/>
          </a:bodyPr>
          <a:lstStyle/>
          <a:p>
            <a:pPr algn="just"/>
            <a:r>
              <a:rPr lang="tr-TR" sz="2400" dirty="0" smtClean="0"/>
              <a:t>Demirbaş </a:t>
            </a:r>
            <a:r>
              <a:rPr lang="tr-TR" sz="2400" dirty="0"/>
              <a:t>niteliğindeki Tesis yedek parçası başka bir birime devredilecekse öncelikle tesis ana bileşeninden çıkartılmalı sonrasında taşınır giriş işlemleri-iade bölümünden girişi yapılarak devir işlemi gerçekleştirilmelidir. </a:t>
            </a:r>
          </a:p>
          <a:p>
            <a:pPr algn="just"/>
            <a:endParaRPr lang="tr-TR" sz="2400" dirty="0" smtClean="0"/>
          </a:p>
          <a:p>
            <a:pPr algn="just"/>
            <a:r>
              <a:rPr lang="tr-TR" sz="2400" dirty="0" smtClean="0"/>
              <a:t>Tesis </a:t>
            </a:r>
            <a:r>
              <a:rPr lang="tr-TR" sz="2400" dirty="0"/>
              <a:t>yedek parçası hurdaya ayrılacaksa tesis ana bileşen cetvelinden çıkartılmalıdır. (</a:t>
            </a:r>
            <a:r>
              <a:rPr lang="tr-TR" sz="2400" dirty="0" err="1"/>
              <a:t>TKYS’den</a:t>
            </a:r>
            <a:r>
              <a:rPr lang="tr-TR" sz="2400" dirty="0"/>
              <a:t> başkaca işlem yapılmasına gerek yoktur.) </a:t>
            </a:r>
          </a:p>
        </p:txBody>
      </p:sp>
      <p:pic>
        <p:nvPicPr>
          <p:cNvPr id="2" name="Resim 1"/>
          <p:cNvPicPr>
            <a:picLocks noChangeAspect="1"/>
          </p:cNvPicPr>
          <p:nvPr/>
        </p:nvPicPr>
        <p:blipFill>
          <a:blip r:embed="rId3"/>
          <a:stretch>
            <a:fillRect/>
          </a:stretch>
        </p:blipFill>
        <p:spPr>
          <a:xfrm>
            <a:off x="3995936" y="116632"/>
            <a:ext cx="1597290" cy="1591194"/>
          </a:xfrm>
          <a:prstGeom prst="rect">
            <a:avLst/>
          </a:prstGeom>
        </p:spPr>
      </p:pic>
    </p:spTree>
    <p:extLst>
      <p:ext uri="{BB962C8B-B14F-4D97-AF65-F5344CB8AC3E}">
        <p14:creationId xmlns:p14="http://schemas.microsoft.com/office/powerpoint/2010/main" val="291941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2677813"/>
            <a:ext cx="386093" cy="607171"/>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671" y="1991877"/>
            <a:ext cx="8065496" cy="1163723"/>
          </a:xfrm>
          <a:prstGeom prst="rect">
            <a:avLst/>
          </a:prstGeom>
        </p:spPr>
      </p:pic>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769" y="1793914"/>
            <a:ext cx="386093" cy="607171"/>
          </a:xfrm>
          <a:prstGeom prst="rect">
            <a:avLst/>
          </a:prstGeom>
        </p:spPr>
      </p:pic>
      <p:pic>
        <p:nvPicPr>
          <p:cNvPr id="19" name="Resim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907" y="1793913"/>
            <a:ext cx="386093" cy="607171"/>
          </a:xfrm>
          <a:prstGeom prst="rect">
            <a:avLst/>
          </a:prstGeom>
        </p:spPr>
      </p:pic>
      <p:pic>
        <p:nvPicPr>
          <p:cNvPr id="20" name="Resim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456" y="1793913"/>
            <a:ext cx="386093" cy="607171"/>
          </a:xfrm>
          <a:prstGeom prst="rect">
            <a:avLst/>
          </a:prstGeom>
        </p:spPr>
      </p:pic>
    </p:spTree>
    <p:extLst>
      <p:ext uri="{BB962C8B-B14F-4D97-AF65-F5344CB8AC3E}">
        <p14:creationId xmlns:p14="http://schemas.microsoft.com/office/powerpoint/2010/main" val="142625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42431" y="789271"/>
            <a:ext cx="4752528" cy="1323439"/>
          </a:xfrm>
          <a:prstGeom prst="rect">
            <a:avLst/>
          </a:prstGeom>
        </p:spPr>
        <p:txBody>
          <a:bodyPr wrap="square">
            <a:spAutoFit/>
          </a:bodyPr>
          <a:lstStyle/>
          <a:p>
            <a:pPr algn="just"/>
            <a:r>
              <a:rPr lang="tr-TR" sz="2000" dirty="0"/>
              <a:t>Tesis girişi için ilk yapılması gereken işlem Sanal ambar tanımının </a:t>
            </a:r>
            <a:r>
              <a:rPr lang="tr-TR" sz="2000" dirty="0" smtClean="0"/>
              <a:t>gerçekleştirilmesidir. Tanımlar kısmında ambar tanımı anlatılmıştır.</a:t>
            </a:r>
            <a:endParaRPr lang="tr-TR" sz="2000" dirty="0"/>
          </a:p>
        </p:txBody>
      </p:sp>
      <p:pic>
        <p:nvPicPr>
          <p:cNvPr id="3" name="Resim 2"/>
          <p:cNvPicPr>
            <a:picLocks noChangeAspect="1"/>
          </p:cNvPicPr>
          <p:nvPr/>
        </p:nvPicPr>
        <p:blipFill rotWithShape="1">
          <a:blip r:embed="rId2"/>
          <a:srcRect l="19613" t="17433" r="46246" b="38312"/>
          <a:stretch/>
        </p:blipFill>
        <p:spPr>
          <a:xfrm>
            <a:off x="6084168" y="768825"/>
            <a:ext cx="2808312" cy="1617882"/>
          </a:xfrm>
          <a:prstGeom prst="rect">
            <a:avLst/>
          </a:prstGeom>
        </p:spPr>
      </p:pic>
      <p:sp>
        <p:nvSpPr>
          <p:cNvPr id="5" name="Dikdörtgen 4"/>
          <p:cNvSpPr/>
          <p:nvPr/>
        </p:nvSpPr>
        <p:spPr>
          <a:xfrm>
            <a:off x="1362837" y="2338914"/>
            <a:ext cx="5761656" cy="400110"/>
          </a:xfrm>
          <a:prstGeom prst="rect">
            <a:avLst/>
          </a:prstGeom>
        </p:spPr>
        <p:txBody>
          <a:bodyPr wrap="square">
            <a:spAutoFit/>
          </a:bodyPr>
          <a:lstStyle/>
          <a:p>
            <a:r>
              <a:rPr lang="tr-TR" sz="2000" dirty="0" smtClean="0">
                <a:solidFill>
                  <a:srgbClr val="FF0000"/>
                </a:solidFill>
              </a:rPr>
              <a:t>TESİS OLARAK YENİ ALIM İŞLEMLERİNDE;</a:t>
            </a:r>
          </a:p>
        </p:txBody>
      </p:sp>
      <p:pic>
        <p:nvPicPr>
          <p:cNvPr id="6" name="Resim 5"/>
          <p:cNvPicPr>
            <a:picLocks noChangeAspect="1"/>
          </p:cNvPicPr>
          <p:nvPr/>
        </p:nvPicPr>
        <p:blipFill>
          <a:blip r:embed="rId3"/>
          <a:stretch>
            <a:fillRect/>
          </a:stretch>
        </p:blipFill>
        <p:spPr>
          <a:xfrm>
            <a:off x="1684000" y="3050257"/>
            <a:ext cx="6416391" cy="3834592"/>
          </a:xfrm>
          <a:prstGeom prst="rect">
            <a:avLst/>
          </a:prstGeom>
        </p:spPr>
      </p:pic>
      <p:sp>
        <p:nvSpPr>
          <p:cNvPr id="8" name="Dikdörtgen 7"/>
          <p:cNvSpPr/>
          <p:nvPr/>
        </p:nvSpPr>
        <p:spPr>
          <a:xfrm>
            <a:off x="1362837" y="2660485"/>
            <a:ext cx="6624736" cy="400110"/>
          </a:xfrm>
          <a:prstGeom prst="rect">
            <a:avLst/>
          </a:prstGeom>
        </p:spPr>
        <p:txBody>
          <a:bodyPr wrap="square">
            <a:spAutoFit/>
          </a:bodyPr>
          <a:lstStyle/>
          <a:p>
            <a:r>
              <a:rPr lang="tr-TR" sz="2000" dirty="0" smtClean="0"/>
              <a:t>Öncelikle </a:t>
            </a:r>
            <a:r>
              <a:rPr lang="tr-TR" sz="2000" dirty="0"/>
              <a:t>malzemenin </a:t>
            </a:r>
            <a:r>
              <a:rPr lang="tr-TR" sz="2000" dirty="0" smtClean="0"/>
              <a:t>tanımlanması </a:t>
            </a:r>
            <a:r>
              <a:rPr lang="tr-TR" sz="2000" dirty="0"/>
              <a:t>gerekmektedir</a:t>
            </a:r>
          </a:p>
        </p:txBody>
      </p:sp>
    </p:spTree>
    <p:extLst>
      <p:ext uri="{BB962C8B-B14F-4D97-AF65-F5344CB8AC3E}">
        <p14:creationId xmlns:p14="http://schemas.microsoft.com/office/powerpoint/2010/main" val="181830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53221" y="1484784"/>
            <a:ext cx="7622057" cy="2554545"/>
          </a:xfrm>
          <a:prstGeom prst="rect">
            <a:avLst/>
          </a:prstGeom>
        </p:spPr>
        <p:txBody>
          <a:bodyPr wrap="square">
            <a:spAutoFit/>
          </a:bodyPr>
          <a:lstStyle/>
          <a:p>
            <a:r>
              <a:rPr lang="tr-TR" sz="2000" dirty="0" smtClean="0"/>
              <a:t>Sonrasında </a:t>
            </a:r>
            <a:r>
              <a:rPr lang="tr-TR" sz="2000" dirty="0"/>
              <a:t>toplam </a:t>
            </a:r>
            <a:r>
              <a:rPr lang="tr-TR" sz="2000" dirty="0" smtClean="0"/>
              <a:t>tutarın (Tesise ait faturada yer alan bütün tesis bileşenlerinin toplam tutarı)  </a:t>
            </a:r>
            <a:r>
              <a:rPr lang="tr-TR" sz="2000" dirty="0"/>
              <a:t>satın alma işlem seçeneği ile ilgili kod seçilerek girişinin yapılması gerekmektedir. </a:t>
            </a:r>
            <a:endParaRPr lang="tr-TR" sz="2000" dirty="0" smtClean="0"/>
          </a:p>
          <a:p>
            <a:endParaRPr lang="tr-TR" sz="2000" dirty="0" smtClean="0"/>
          </a:p>
          <a:p>
            <a:r>
              <a:rPr lang="tr-TR" sz="2000" dirty="0" smtClean="0"/>
              <a:t>Satın alma  </a:t>
            </a:r>
            <a:r>
              <a:rPr lang="tr-TR" sz="2000" dirty="0" err="1" smtClean="0"/>
              <a:t>TİFi</a:t>
            </a:r>
            <a:r>
              <a:rPr lang="tr-TR" sz="2000" dirty="0" smtClean="0"/>
              <a:t> hazırlanırken ambar olarak Sanal Ambar seçilmelidir.</a:t>
            </a:r>
          </a:p>
          <a:p>
            <a:endParaRPr lang="tr-TR" sz="2000" dirty="0"/>
          </a:p>
          <a:p>
            <a:endParaRPr lang="tr-TR" sz="2000" dirty="0"/>
          </a:p>
        </p:txBody>
      </p:sp>
      <p:sp>
        <p:nvSpPr>
          <p:cNvPr id="4" name="Dikdörtgen 3"/>
          <p:cNvSpPr/>
          <p:nvPr/>
        </p:nvSpPr>
        <p:spPr>
          <a:xfrm>
            <a:off x="1342430" y="3789040"/>
            <a:ext cx="7632848" cy="646331"/>
          </a:xfrm>
          <a:prstGeom prst="rect">
            <a:avLst/>
          </a:prstGeom>
          <a:solidFill>
            <a:srgbClr val="FFFF00"/>
          </a:solidFill>
        </p:spPr>
        <p:txBody>
          <a:bodyPr wrap="square">
            <a:spAutoFit/>
          </a:bodyPr>
          <a:lstStyle/>
          <a:p>
            <a:r>
              <a:rPr lang="tr-TR" dirty="0"/>
              <a:t>Faturada yer alan yedek parçalar ise 150.13.6 Tesis Yedek Parçaları </a:t>
            </a:r>
            <a:r>
              <a:rPr lang="tr-TR" dirty="0" smtClean="0"/>
              <a:t>koduna  tanımlaması </a:t>
            </a:r>
            <a:r>
              <a:rPr lang="tr-TR" dirty="0"/>
              <a:t>yapılır. (Satın alma girişi YAPILMAZ!!)</a:t>
            </a:r>
          </a:p>
        </p:txBody>
      </p:sp>
    </p:spTree>
    <p:extLst>
      <p:ext uri="{BB962C8B-B14F-4D97-AF65-F5344CB8AC3E}">
        <p14:creationId xmlns:p14="http://schemas.microsoft.com/office/powerpoint/2010/main" val="678837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14439" y="4149080"/>
            <a:ext cx="7622057" cy="2800767"/>
          </a:xfrm>
          <a:prstGeom prst="rect">
            <a:avLst/>
          </a:prstGeom>
        </p:spPr>
        <p:txBody>
          <a:bodyPr wrap="square">
            <a:spAutoFit/>
          </a:bodyPr>
          <a:lstStyle/>
          <a:p>
            <a:pPr algn="just"/>
            <a:r>
              <a:rPr lang="tr-TR" sz="2200" dirty="0" smtClean="0"/>
              <a:t>Tesis İşlemleri menüsünde yer alan Tesis Belgesi Oluşturma bölümüne girilir. </a:t>
            </a:r>
            <a:r>
              <a:rPr lang="tr-TR" sz="2200" dirty="0" err="1" smtClean="0"/>
              <a:t>Satınalma</a:t>
            </a:r>
            <a:r>
              <a:rPr lang="tr-TR" sz="2200" dirty="0" smtClean="0"/>
              <a:t> TİF i düzenlediğimiz sistem bu listede görülecektir.</a:t>
            </a:r>
          </a:p>
          <a:p>
            <a:pPr algn="just"/>
            <a:endParaRPr lang="tr-TR" sz="2200" dirty="0" smtClean="0"/>
          </a:p>
          <a:p>
            <a:pPr algn="just"/>
            <a:r>
              <a:rPr lang="tr-TR" sz="2200" dirty="0" smtClean="0"/>
              <a:t>İlgili sistem seçilir ve Tesis Bileşenlerini Düzenleme butonuna tıklanır.</a:t>
            </a:r>
          </a:p>
          <a:p>
            <a:pPr algn="just"/>
            <a:endParaRPr lang="tr-TR" sz="2200" dirty="0"/>
          </a:p>
          <a:p>
            <a:pPr algn="just"/>
            <a:endParaRPr lang="tr-TR" sz="2200" dirty="0"/>
          </a:p>
        </p:txBody>
      </p:sp>
      <p:pic>
        <p:nvPicPr>
          <p:cNvPr id="3" name="Resim 2"/>
          <p:cNvPicPr>
            <a:picLocks noChangeAspect="1"/>
          </p:cNvPicPr>
          <p:nvPr/>
        </p:nvPicPr>
        <p:blipFill rotWithShape="1">
          <a:blip r:embed="rId3"/>
          <a:srcRect t="15734" r="32591" b="21327"/>
          <a:stretch/>
        </p:blipFill>
        <p:spPr>
          <a:xfrm>
            <a:off x="1475656" y="836712"/>
            <a:ext cx="7560840" cy="3168352"/>
          </a:xfrm>
          <a:prstGeom prst="rect">
            <a:avLst/>
          </a:prstGeom>
        </p:spPr>
      </p:pic>
      <p:cxnSp>
        <p:nvCxnSpPr>
          <p:cNvPr id="5" name="Düz Ok Bağlayıcısı 4"/>
          <p:cNvCxnSpPr/>
          <p:nvPr/>
        </p:nvCxnSpPr>
        <p:spPr>
          <a:xfrm flipH="1">
            <a:off x="2699792" y="3429000"/>
            <a:ext cx="64807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3023828" y="1196752"/>
            <a:ext cx="7920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2951820" y="1412776"/>
            <a:ext cx="7920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65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3"/>
          <a:srcRect l="8626" t="29403" r="37831" b="58470"/>
          <a:stretch/>
        </p:blipFill>
        <p:spPr>
          <a:xfrm>
            <a:off x="1691680" y="777923"/>
            <a:ext cx="5893283" cy="1071506"/>
          </a:xfrm>
          <a:prstGeom prst="rect">
            <a:avLst/>
          </a:prstGeom>
        </p:spPr>
      </p:pic>
      <p:sp>
        <p:nvSpPr>
          <p:cNvPr id="2" name="Dikdörtgen 1"/>
          <p:cNvSpPr/>
          <p:nvPr/>
        </p:nvSpPr>
        <p:spPr>
          <a:xfrm>
            <a:off x="2951820" y="1389504"/>
            <a:ext cx="7622057" cy="1107996"/>
          </a:xfrm>
          <a:prstGeom prst="rect">
            <a:avLst/>
          </a:prstGeom>
        </p:spPr>
        <p:txBody>
          <a:bodyPr wrap="square">
            <a:spAutoFit/>
          </a:bodyPr>
          <a:lstStyle/>
          <a:p>
            <a:pPr algn="just"/>
            <a:r>
              <a:rPr lang="tr-TR" sz="2200" dirty="0" smtClean="0"/>
              <a:t>Bileşen Ekle butonuna tıklanır</a:t>
            </a:r>
          </a:p>
          <a:p>
            <a:pPr algn="just"/>
            <a:endParaRPr lang="tr-TR" sz="2200" dirty="0"/>
          </a:p>
          <a:p>
            <a:pPr algn="just"/>
            <a:endParaRPr lang="tr-TR" sz="2200" dirty="0"/>
          </a:p>
        </p:txBody>
      </p:sp>
      <p:cxnSp>
        <p:nvCxnSpPr>
          <p:cNvPr id="11" name="Düz Ok Bağlayıcısı 10"/>
          <p:cNvCxnSpPr/>
          <p:nvPr/>
        </p:nvCxnSpPr>
        <p:spPr>
          <a:xfrm flipH="1" flipV="1">
            <a:off x="2555776" y="1196752"/>
            <a:ext cx="468052" cy="3623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Resim 13"/>
          <p:cNvPicPr>
            <a:picLocks noChangeAspect="1"/>
          </p:cNvPicPr>
          <p:nvPr/>
        </p:nvPicPr>
        <p:blipFill rotWithShape="1">
          <a:blip r:embed="rId4"/>
          <a:srcRect l="9972" t="18373" r="29100" b="173"/>
          <a:stretch/>
        </p:blipFill>
        <p:spPr>
          <a:xfrm>
            <a:off x="1691680" y="1977924"/>
            <a:ext cx="6264696" cy="3267455"/>
          </a:xfrm>
          <a:prstGeom prst="rect">
            <a:avLst/>
          </a:prstGeom>
        </p:spPr>
      </p:pic>
      <p:sp>
        <p:nvSpPr>
          <p:cNvPr id="15" name="Dikdörtgen 14"/>
          <p:cNvSpPr/>
          <p:nvPr/>
        </p:nvSpPr>
        <p:spPr>
          <a:xfrm>
            <a:off x="1331640" y="5245379"/>
            <a:ext cx="7622057" cy="1785104"/>
          </a:xfrm>
          <a:prstGeom prst="rect">
            <a:avLst/>
          </a:prstGeom>
        </p:spPr>
        <p:txBody>
          <a:bodyPr wrap="square">
            <a:spAutoFit/>
          </a:bodyPr>
          <a:lstStyle/>
          <a:p>
            <a:pPr algn="just"/>
            <a:r>
              <a:rPr lang="tr-TR" sz="2200" dirty="0" smtClean="0"/>
              <a:t>Eklenecek malzeme işaretlenip Malzeme Seç butonuna tıklanır ve miktarı girilip kaydedilir. Eklenecek başka malzeme varsa aynı işlem tekrar edilir.</a:t>
            </a:r>
          </a:p>
          <a:p>
            <a:pPr algn="just"/>
            <a:endParaRPr lang="tr-TR" sz="2200" dirty="0"/>
          </a:p>
          <a:p>
            <a:pPr algn="just"/>
            <a:endParaRPr lang="tr-TR" sz="2200" dirty="0"/>
          </a:p>
        </p:txBody>
      </p:sp>
      <p:cxnSp>
        <p:nvCxnSpPr>
          <p:cNvPr id="17" name="Düz Ok Bağlayıcısı 16"/>
          <p:cNvCxnSpPr/>
          <p:nvPr/>
        </p:nvCxnSpPr>
        <p:spPr>
          <a:xfrm flipH="1">
            <a:off x="4032237" y="1943502"/>
            <a:ext cx="606084" cy="2242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055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259632" y="921137"/>
            <a:ext cx="2863360" cy="646331"/>
          </a:xfrm>
          <a:prstGeom prst="rect">
            <a:avLst/>
          </a:prstGeom>
        </p:spPr>
        <p:txBody>
          <a:bodyPr wrap="square">
            <a:spAutoFit/>
          </a:bodyPr>
          <a:lstStyle/>
          <a:p>
            <a:r>
              <a:rPr lang="tr-TR" dirty="0"/>
              <a:t>Oluşturulan belgenin </a:t>
            </a:r>
            <a:endParaRPr lang="tr-TR" dirty="0" smtClean="0"/>
          </a:p>
          <a:p>
            <a:r>
              <a:rPr lang="tr-TR" dirty="0" smtClean="0"/>
              <a:t>dökümü alınır</a:t>
            </a:r>
            <a:endParaRPr lang="tr-TR" dirty="0"/>
          </a:p>
        </p:txBody>
      </p:sp>
      <p:pic>
        <p:nvPicPr>
          <p:cNvPr id="4" name="Resim 3"/>
          <p:cNvPicPr>
            <a:picLocks noChangeAspect="1"/>
          </p:cNvPicPr>
          <p:nvPr/>
        </p:nvPicPr>
        <p:blipFill rotWithShape="1">
          <a:blip r:embed="rId3"/>
          <a:srcRect l="29997" b="65900"/>
          <a:stretch/>
        </p:blipFill>
        <p:spPr>
          <a:xfrm>
            <a:off x="3834960" y="692696"/>
            <a:ext cx="5292015" cy="1081042"/>
          </a:xfrm>
          <a:prstGeom prst="rect">
            <a:avLst/>
          </a:prstGeom>
        </p:spPr>
      </p:pic>
      <p:cxnSp>
        <p:nvCxnSpPr>
          <p:cNvPr id="17" name="Düz Ok Bağlayıcısı 16"/>
          <p:cNvCxnSpPr/>
          <p:nvPr/>
        </p:nvCxnSpPr>
        <p:spPr>
          <a:xfrm flipV="1">
            <a:off x="3131840" y="1052737"/>
            <a:ext cx="2232248" cy="2880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Resim 2"/>
          <p:cNvPicPr>
            <a:picLocks noChangeAspect="1"/>
          </p:cNvPicPr>
          <p:nvPr/>
        </p:nvPicPr>
        <p:blipFill rotWithShape="1">
          <a:blip r:embed="rId4"/>
          <a:srcRect l="24047" t="14785" r="42807" b="19222"/>
          <a:stretch/>
        </p:blipFill>
        <p:spPr>
          <a:xfrm>
            <a:off x="4563955" y="1826356"/>
            <a:ext cx="4557557" cy="4915012"/>
          </a:xfrm>
          <a:prstGeom prst="rect">
            <a:avLst/>
          </a:prstGeom>
        </p:spPr>
      </p:pic>
      <p:sp>
        <p:nvSpPr>
          <p:cNvPr id="15" name="Dikdörtgen 14"/>
          <p:cNvSpPr/>
          <p:nvPr/>
        </p:nvSpPr>
        <p:spPr>
          <a:xfrm>
            <a:off x="436935" y="4869160"/>
            <a:ext cx="4711129" cy="2123658"/>
          </a:xfrm>
          <a:prstGeom prst="rect">
            <a:avLst/>
          </a:prstGeom>
        </p:spPr>
        <p:txBody>
          <a:bodyPr wrap="square">
            <a:spAutoFit/>
          </a:bodyPr>
          <a:lstStyle/>
          <a:p>
            <a:pPr algn="just"/>
            <a:r>
              <a:rPr lang="tr-TR" sz="2200" dirty="0" smtClean="0"/>
              <a:t>Soldaki bölüm tesisi monte eden teknisyen yada ilgili birim yetkilisi tarafından imzalanır. Sağ taraf ise Taşınır Yetkilisi tarafından imzalanır.</a:t>
            </a:r>
          </a:p>
          <a:p>
            <a:pPr algn="just"/>
            <a:endParaRPr lang="tr-TR" sz="2200" dirty="0"/>
          </a:p>
          <a:p>
            <a:pPr algn="just"/>
            <a:endParaRPr lang="tr-TR" sz="2200" dirty="0"/>
          </a:p>
        </p:txBody>
      </p:sp>
      <p:cxnSp>
        <p:nvCxnSpPr>
          <p:cNvPr id="11" name="Düz Ok Bağlayıcısı 10"/>
          <p:cNvCxnSpPr/>
          <p:nvPr/>
        </p:nvCxnSpPr>
        <p:spPr>
          <a:xfrm>
            <a:off x="5148064" y="5373216"/>
            <a:ext cx="1440160" cy="720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03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475656" y="1556792"/>
            <a:ext cx="7488832" cy="1200329"/>
          </a:xfrm>
          <a:prstGeom prst="rect">
            <a:avLst/>
          </a:prstGeom>
        </p:spPr>
        <p:txBody>
          <a:bodyPr wrap="square">
            <a:spAutoFit/>
          </a:bodyPr>
          <a:lstStyle/>
          <a:p>
            <a:endParaRPr lang="tr-TR" sz="2400" b="1" dirty="0">
              <a:solidFill>
                <a:srgbClr val="FF0000"/>
              </a:solidFill>
            </a:endParaRPr>
          </a:p>
          <a:p>
            <a:r>
              <a:rPr lang="tr-TR" sz="2400" b="1" dirty="0">
                <a:solidFill>
                  <a:srgbClr val="FF0000"/>
                </a:solidFill>
              </a:rPr>
              <a:t>Kayıtlarda başka kodlarda takip edilen ürünlerin </a:t>
            </a:r>
            <a:r>
              <a:rPr lang="tr-TR" sz="2400" b="1" dirty="0" smtClean="0">
                <a:solidFill>
                  <a:srgbClr val="FF0000"/>
                </a:solidFill>
              </a:rPr>
              <a:t>tesis </a:t>
            </a:r>
            <a:r>
              <a:rPr lang="tr-TR" sz="2400" b="1" dirty="0">
                <a:solidFill>
                  <a:srgbClr val="FF0000"/>
                </a:solidFill>
              </a:rPr>
              <a:t>kayıt işlemlerinde; </a:t>
            </a:r>
          </a:p>
        </p:txBody>
      </p:sp>
      <p:sp>
        <p:nvSpPr>
          <p:cNvPr id="2" name="Dikdörtgen 1"/>
          <p:cNvSpPr/>
          <p:nvPr/>
        </p:nvSpPr>
        <p:spPr>
          <a:xfrm>
            <a:off x="1259633" y="3068960"/>
            <a:ext cx="7632848" cy="2677656"/>
          </a:xfrm>
          <a:prstGeom prst="rect">
            <a:avLst/>
          </a:prstGeom>
        </p:spPr>
        <p:txBody>
          <a:bodyPr wrap="square">
            <a:spAutoFit/>
          </a:bodyPr>
          <a:lstStyle/>
          <a:p>
            <a:r>
              <a:rPr lang="tr-TR" sz="2400" dirty="0"/>
              <a:t>Tesis olmakla birlikte daha öncesinde 253.1 kodunun ilgili alt detay </a:t>
            </a:r>
            <a:r>
              <a:rPr lang="tr-TR" sz="2400" dirty="0" smtClean="0"/>
              <a:t>koduna kaydedilmeyen </a:t>
            </a:r>
            <a:r>
              <a:rPr lang="tr-TR" sz="2400" dirty="0"/>
              <a:t>tek bir mal var ise (yani yedek parçası bulunmuyorsa) </a:t>
            </a:r>
            <a:r>
              <a:rPr lang="tr-TR" sz="2400" dirty="0" smtClean="0"/>
              <a:t>Taşınır Mal </a:t>
            </a:r>
            <a:r>
              <a:rPr lang="tr-TR" sz="2400" dirty="0"/>
              <a:t>İşlemleri menüsünde bulunan Sicil Bazında Düzeltme sekmesi ile </a:t>
            </a:r>
            <a:r>
              <a:rPr lang="tr-TR" sz="2400" dirty="0" smtClean="0"/>
              <a:t>doğru koda </a:t>
            </a:r>
            <a:r>
              <a:rPr lang="tr-TR" sz="2400" dirty="0"/>
              <a:t>aktarılmalıdır</a:t>
            </a:r>
            <a:r>
              <a:rPr lang="tr-TR" sz="2400" dirty="0" smtClean="0"/>
              <a:t>.</a:t>
            </a:r>
          </a:p>
          <a:p>
            <a:r>
              <a:rPr lang="tr-TR" sz="2400" dirty="0" smtClean="0"/>
              <a:t>Bu işlem Düzeltme İşlemleri bölümünde anlatılacaktır.</a:t>
            </a:r>
          </a:p>
          <a:p>
            <a:endParaRPr lang="tr-TR" sz="2400" dirty="0"/>
          </a:p>
        </p:txBody>
      </p:sp>
    </p:spTree>
    <p:extLst>
      <p:ext uri="{BB962C8B-B14F-4D97-AF65-F5344CB8AC3E}">
        <p14:creationId xmlns:p14="http://schemas.microsoft.com/office/powerpoint/2010/main" val="16711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272505" y="332656"/>
            <a:ext cx="7488832" cy="1200329"/>
          </a:xfrm>
          <a:prstGeom prst="rect">
            <a:avLst/>
          </a:prstGeom>
        </p:spPr>
        <p:txBody>
          <a:bodyPr wrap="square">
            <a:spAutoFit/>
          </a:bodyPr>
          <a:lstStyle/>
          <a:p>
            <a:endParaRPr lang="tr-TR" sz="2400" b="1" dirty="0">
              <a:solidFill>
                <a:srgbClr val="FF0000"/>
              </a:solidFill>
            </a:endParaRPr>
          </a:p>
          <a:p>
            <a:r>
              <a:rPr lang="tr-TR" sz="2400" b="1" dirty="0">
                <a:solidFill>
                  <a:srgbClr val="FF0000"/>
                </a:solidFill>
              </a:rPr>
              <a:t>Kayıtlarda başka kodlarda takip edilen ürünlerin </a:t>
            </a:r>
            <a:r>
              <a:rPr lang="tr-TR" sz="2400" b="1" dirty="0" smtClean="0">
                <a:solidFill>
                  <a:srgbClr val="FF0000"/>
                </a:solidFill>
              </a:rPr>
              <a:t>tesis </a:t>
            </a:r>
            <a:r>
              <a:rPr lang="tr-TR" sz="2400" b="1" dirty="0">
                <a:solidFill>
                  <a:srgbClr val="FF0000"/>
                </a:solidFill>
              </a:rPr>
              <a:t>kayıt işlemlerinde; </a:t>
            </a:r>
          </a:p>
        </p:txBody>
      </p:sp>
      <p:sp>
        <p:nvSpPr>
          <p:cNvPr id="2" name="Dikdörtgen 1"/>
          <p:cNvSpPr/>
          <p:nvPr/>
        </p:nvSpPr>
        <p:spPr>
          <a:xfrm>
            <a:off x="1056480" y="1412776"/>
            <a:ext cx="8124032" cy="5509200"/>
          </a:xfrm>
          <a:prstGeom prst="rect">
            <a:avLst/>
          </a:prstGeom>
        </p:spPr>
        <p:txBody>
          <a:bodyPr wrap="square">
            <a:spAutoFit/>
          </a:bodyPr>
          <a:lstStyle/>
          <a:p>
            <a:r>
              <a:rPr lang="tr-TR" sz="2200" dirty="0" smtClean="0"/>
              <a:t>Tesis </a:t>
            </a:r>
            <a:r>
              <a:rPr lang="tr-TR" sz="2200" dirty="0"/>
              <a:t>olmakla birlikte daha öncesinde 253.1 kodunun ilgili alt detay koduna kaydedilmeyen </a:t>
            </a:r>
            <a:r>
              <a:rPr lang="tr-TR" sz="2200" b="1" dirty="0"/>
              <a:t>birden çok mal var ise </a:t>
            </a:r>
            <a:r>
              <a:rPr lang="tr-TR" sz="2200" dirty="0"/>
              <a:t>(yani yedek parçaları bulunuyorsa) </a:t>
            </a:r>
          </a:p>
          <a:p>
            <a:endParaRPr lang="tr-TR" sz="2200" dirty="0"/>
          </a:p>
          <a:p>
            <a:r>
              <a:rPr lang="tr-TR" sz="2200" dirty="0" smtClean="0"/>
              <a:t>Bu </a:t>
            </a:r>
            <a:r>
              <a:rPr lang="tr-TR" sz="2200" dirty="0"/>
              <a:t>malların tümü (tesis ana bileşeni ile yedek parçaları dahil) “Tesis için düzeltme kaydı” işlem seçeneğini seçmek şartıyla kayıttan düşme işlemi yapılır. (Onaylı Kayıttan Düşme Çıkış </a:t>
            </a:r>
            <a:r>
              <a:rPr lang="tr-TR" sz="2200" dirty="0" err="1"/>
              <a:t>TİF’i</a:t>
            </a:r>
            <a:r>
              <a:rPr lang="tr-TR" sz="2200" dirty="0"/>
              <a:t> Harcama Yönetim Sistemine gönderilmez.) </a:t>
            </a:r>
            <a:endParaRPr lang="tr-TR" sz="2200" dirty="0" smtClean="0"/>
          </a:p>
          <a:p>
            <a:endParaRPr lang="tr-TR" sz="2200" dirty="0"/>
          </a:p>
          <a:p>
            <a:r>
              <a:rPr lang="tr-TR" sz="2200" dirty="0"/>
              <a:t>Kayıtlardan düşülen tüm malların değerinin toplamına eşit olacak şekilde Taşınır Mal işlemleri&gt;Giriş İşlemleri&gt;Düzeltme sekmelerini kullanılarak 253.1 kodunun ilgili alt detay koduna tek bir mal olarak Tesis Ana Bileşenin girişi yapılır. (Onaylı Düzeltme Giriş </a:t>
            </a:r>
            <a:r>
              <a:rPr lang="tr-TR" sz="2200" dirty="0" err="1"/>
              <a:t>TİF’i</a:t>
            </a:r>
            <a:r>
              <a:rPr lang="tr-TR" sz="2200" dirty="0"/>
              <a:t> Harcama Yönetim Sistemine gönderilmez</a:t>
            </a:r>
            <a:r>
              <a:rPr lang="tr-TR" sz="2200" dirty="0" smtClean="0"/>
              <a:t>.) </a:t>
            </a:r>
            <a:endParaRPr lang="tr-TR" sz="2200" dirty="0"/>
          </a:p>
          <a:p>
            <a:endParaRPr lang="tr-TR" sz="2200" dirty="0"/>
          </a:p>
          <a:p>
            <a:endParaRPr lang="tr-TR" sz="2200" dirty="0"/>
          </a:p>
        </p:txBody>
      </p:sp>
    </p:spTree>
    <p:extLst>
      <p:ext uri="{BB962C8B-B14F-4D97-AF65-F5344CB8AC3E}">
        <p14:creationId xmlns:p14="http://schemas.microsoft.com/office/powerpoint/2010/main" val="331943611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3490</TotalTime>
  <Words>530</Words>
  <Application>Microsoft Office PowerPoint</Application>
  <PresentationFormat>On-screen Show (4:3)</PresentationFormat>
  <Paragraphs>46</Paragraphs>
  <Slides>12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Ümit</dc:creator>
  <cp:lastModifiedBy>word2</cp:lastModifiedBy>
  <cp:revision>272</cp:revision>
  <dcterms:created xsi:type="dcterms:W3CDTF">2011-05-11T06:13:55Z</dcterms:created>
  <dcterms:modified xsi:type="dcterms:W3CDTF">2017-05-29T12:27:03Z</dcterms:modified>
</cp:coreProperties>
</file>