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2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32E6-440F-44CC-BEB5-D430EEE5936E}" type="datetimeFigureOut">
              <a:rPr lang="tr-TR" smtClean="0"/>
              <a:t>29.5.2017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4CDC-C689-4928-B965-DE6BB9F26E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20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0518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617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611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5732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005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772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456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043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2968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2062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215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840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282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052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78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50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30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161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31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D282-FB03-4986-AB15-9367906BEDCC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883B-8D33-479F-B640-D1FEF83B45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D926-7D71-44F0-9779-5A116925D29C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8E76-0AA0-4FC8-AF4A-6782E62C79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AE16-90C6-45D7-98FF-395E0CCB5AD1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622F-5706-4185-A914-22F6FF7538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F7C3-25C6-4BA1-B491-D14C3257F52C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013D-5C99-4215-9948-0CF4EDCA46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E948-D879-4A61-9344-4B5064522F5D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C1B7-113A-489D-AA18-6E3ACA406F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D88E-9362-465E-8871-D88C1B7DD80B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5E5A-4030-460F-BD8B-A871F29B5F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CAE23-100B-454E-BAAF-E7C10E6F739B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5C56-301D-414F-8D0C-10AEDDCC1C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E2E3-DAD4-4DD1-8296-85D498D5C302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050E-E2AD-4541-B6CA-6A39BAD569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0931-3AF8-4A8A-9CAB-D272708B7D07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A66A-E346-405F-AC21-66E4E16AC0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782D-CBB1-457B-AF30-997A5F9465B0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C756-9D84-4195-A7C3-99083CB68A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4290-548D-40B5-9C59-F7D8EB71F07B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528A-5CF5-4A14-B402-68729D0F3A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409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5AD25A-9B90-4817-98A8-64F380CEB9B9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6FB162-90DD-4802-B2EF-BCE9E2B385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95398"/>
            <a:ext cx="2219739" cy="145670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62" y="4572439"/>
            <a:ext cx="2484321" cy="14892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56" y="2879138"/>
            <a:ext cx="1575377" cy="148922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1" y="2887364"/>
            <a:ext cx="2201510" cy="146473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188640"/>
            <a:ext cx="7773074" cy="338437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4355976" y="6088559"/>
            <a:ext cx="51162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400" b="1" cap="none" spc="0" dirty="0" smtClean="0">
                <a:ln/>
                <a:solidFill>
                  <a:schemeClr val="accent4"/>
                </a:solidFill>
                <a:effectLst/>
              </a:rPr>
              <a:t>Ümit ŞENOĞLU</a:t>
            </a:r>
          </a:p>
          <a:p>
            <a:pPr algn="ctr"/>
            <a:r>
              <a:rPr lang="tr-TR" sz="2000" b="1" dirty="0" smtClean="0">
                <a:ln/>
                <a:solidFill>
                  <a:schemeClr val="accent4"/>
                </a:solidFill>
              </a:rPr>
              <a:t>İdari ve Mali İşler Daire Başkanlığı</a:t>
            </a:r>
            <a:endParaRPr lang="tr-TR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206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1124744"/>
            <a:ext cx="7812360" cy="3816424"/>
          </a:xfrm>
          <a:prstGeom prst="rect">
            <a:avLst/>
          </a:prstGeom>
        </p:spPr>
      </p:pic>
      <p:sp>
        <p:nvSpPr>
          <p:cNvPr id="4" name="Sağ Ok 3"/>
          <p:cNvSpPr/>
          <p:nvPr/>
        </p:nvSpPr>
        <p:spPr>
          <a:xfrm rot="5400000">
            <a:off x="2915816" y="1412776"/>
            <a:ext cx="360040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471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692696"/>
            <a:ext cx="6120680" cy="316835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612067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ağ Ok 6"/>
          <p:cNvSpPr/>
          <p:nvPr/>
        </p:nvSpPr>
        <p:spPr>
          <a:xfrm>
            <a:off x="1187624" y="1988840"/>
            <a:ext cx="432048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2699792" y="5097827"/>
            <a:ext cx="432048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30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16226" y="2276872"/>
            <a:ext cx="46474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Sicil Bazında </a:t>
            </a:r>
          </a:p>
          <a:p>
            <a:pPr algn="ctr"/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Düzeltme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875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163849" y="836712"/>
            <a:ext cx="798015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Yalnızca ambar mevcudunda bulunan malzemelerin sicillerinde düzeltme yapılır.</a:t>
            </a:r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Malzemenin </a:t>
            </a:r>
            <a:r>
              <a:rPr lang="tr-T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Taşınır </a:t>
            </a:r>
            <a:r>
              <a:rPr lang="tr-T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tr-T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odunda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ve </a:t>
            </a:r>
            <a:r>
              <a:rPr lang="tr-T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Birim Fiyatında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düzeltme yapılır.</a:t>
            </a:r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1600" dirty="0">
                <a:latin typeface="Arial" pitchFamily="34" charset="0"/>
                <a:cs typeface="Arial" pitchFamily="34" charset="0"/>
              </a:rPr>
              <a:t>Eğer ürün grubu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değişiyorsa </a:t>
            </a:r>
            <a:r>
              <a:rPr lang="tr-T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muhasebe </a:t>
            </a:r>
            <a:r>
              <a:rPr lang="tr-T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işlemine </a:t>
            </a:r>
            <a:r>
              <a:rPr lang="tr-T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tabidir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ve HYS ye gönderilir.</a:t>
            </a:r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1600" dirty="0">
                <a:latin typeface="Arial" pitchFamily="34" charset="0"/>
                <a:cs typeface="Arial" pitchFamily="34" charset="0"/>
              </a:rPr>
              <a:t>Eğer ürün grubu değişmiyorsa </a:t>
            </a:r>
            <a:r>
              <a:rPr lang="tr-T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muhasebe </a:t>
            </a:r>
            <a:r>
              <a:rPr lang="tr-T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işlemine tabi </a:t>
            </a:r>
            <a:r>
              <a:rPr lang="tr-T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değildir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ve HYS ye gönder butonu pasif olur.</a:t>
            </a:r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1600" dirty="0" smtClean="0">
                <a:latin typeface="Arial" pitchFamily="34" charset="0"/>
                <a:cs typeface="Arial" pitchFamily="34" charset="0"/>
              </a:rPr>
              <a:t>Birim fiyatında düzeltme olunca </a:t>
            </a:r>
            <a:r>
              <a:rPr lang="tr-T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muhasebe işlemine tabidir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ve HYS ye gönderilir.</a:t>
            </a:r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6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980728"/>
            <a:ext cx="7488832" cy="3679254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>
            <a:off x="1043608" y="1196752"/>
            <a:ext cx="580133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97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33674" y="1422553"/>
            <a:ext cx="7668344" cy="4680520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 rot="5400000">
            <a:off x="5110025" y="1450815"/>
            <a:ext cx="580133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969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4"/>
          <p:cNvSpPr/>
          <p:nvPr/>
        </p:nvSpPr>
        <p:spPr>
          <a:xfrm>
            <a:off x="5148064" y="3507854"/>
            <a:ext cx="1872208" cy="10692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0" b="1" u="none" kern="1200" dirty="0" smtClean="0">
                <a:solidFill>
                  <a:schemeClr val="bg1"/>
                </a:solidFill>
              </a:rPr>
              <a:t>MERKEZİ YÖNETM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kern="1200" dirty="0" smtClean="0">
                <a:solidFill>
                  <a:schemeClr val="bg1"/>
                </a:solidFill>
              </a:rPr>
              <a:t>- Genel Bütçeli İdareler 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kern="1200" dirty="0" smtClean="0">
                <a:solidFill>
                  <a:schemeClr val="bg1"/>
                </a:solidFill>
              </a:rPr>
              <a:t>- Özel Bütçeli İdareler</a:t>
            </a:r>
          </a:p>
          <a:p>
            <a:pPr marL="85725" lvl="0" indent="-85725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kern="1200" dirty="0" smtClean="0">
                <a:solidFill>
                  <a:schemeClr val="bg1"/>
                </a:solidFill>
              </a:rPr>
              <a:t>- Düzenleyici ve Denetleyici Kurumlar</a:t>
            </a:r>
          </a:p>
          <a:p>
            <a:pPr marL="180975" lvl="0" indent="-180975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dirty="0" smtClean="0">
                <a:solidFill>
                  <a:schemeClr val="bg1"/>
                </a:solidFill>
              </a:rPr>
              <a:t>  </a:t>
            </a:r>
            <a:endParaRPr lang="tr-TR" sz="800" kern="1200" dirty="0">
              <a:solidFill>
                <a:schemeClr val="bg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Resim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771551"/>
            <a:ext cx="6912808" cy="5105721"/>
          </a:xfrm>
          <a:prstGeom prst="rect">
            <a:avLst/>
          </a:prstGeom>
        </p:spPr>
      </p:pic>
      <p:sp>
        <p:nvSpPr>
          <p:cNvPr id="13" name="Sağ Ok 12"/>
          <p:cNvSpPr/>
          <p:nvPr/>
        </p:nvSpPr>
        <p:spPr>
          <a:xfrm>
            <a:off x="1416344" y="2307484"/>
            <a:ext cx="345636" cy="18566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ağ Ok 13"/>
          <p:cNvSpPr/>
          <p:nvPr/>
        </p:nvSpPr>
        <p:spPr>
          <a:xfrm>
            <a:off x="6434402" y="1838532"/>
            <a:ext cx="345636" cy="18566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ğ Ok 14"/>
          <p:cNvSpPr/>
          <p:nvPr/>
        </p:nvSpPr>
        <p:spPr>
          <a:xfrm>
            <a:off x="6444208" y="2207700"/>
            <a:ext cx="345636" cy="18566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şağı Ok 15"/>
          <p:cNvSpPr/>
          <p:nvPr/>
        </p:nvSpPr>
        <p:spPr>
          <a:xfrm>
            <a:off x="4716850" y="5085184"/>
            <a:ext cx="287198" cy="49451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62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Resim 8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1664103"/>
            <a:ext cx="7776864" cy="3589544"/>
          </a:xfrm>
          <a:prstGeom prst="rect">
            <a:avLst/>
          </a:prstGeom>
        </p:spPr>
      </p:pic>
      <p:sp>
        <p:nvSpPr>
          <p:cNvPr id="16" name="Aşağı Ok 15"/>
          <p:cNvSpPr/>
          <p:nvPr/>
        </p:nvSpPr>
        <p:spPr>
          <a:xfrm>
            <a:off x="4067944" y="1340768"/>
            <a:ext cx="287198" cy="49451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Taşınır Kodu Düzeltme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4741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Taşınır Kodu Düzeltme</a:t>
            </a:r>
            <a:endParaRPr lang="tr-TR" dirty="0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640" y="1664103"/>
            <a:ext cx="7632848" cy="3456384"/>
          </a:xfrm>
          <a:prstGeom prst="rect">
            <a:avLst/>
          </a:prstGeom>
        </p:spPr>
      </p:pic>
      <p:sp>
        <p:nvSpPr>
          <p:cNvPr id="16" name="Aşağı Ok 15"/>
          <p:cNvSpPr/>
          <p:nvPr/>
        </p:nvSpPr>
        <p:spPr>
          <a:xfrm rot="14690055">
            <a:off x="4569238" y="3632877"/>
            <a:ext cx="287198" cy="49451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843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Taşınır Kodu Düzeltme</a:t>
            </a:r>
            <a:endParaRPr lang="tr-TR" dirty="0"/>
          </a:p>
        </p:txBody>
      </p:sp>
      <p:pic>
        <p:nvPicPr>
          <p:cNvPr id="7" name="Resi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1664103"/>
            <a:ext cx="7560840" cy="3517535"/>
          </a:xfrm>
          <a:prstGeom prst="rect">
            <a:avLst/>
          </a:prstGeom>
        </p:spPr>
      </p:pic>
      <p:sp>
        <p:nvSpPr>
          <p:cNvPr id="8" name="Yukarı Ok 7"/>
          <p:cNvSpPr/>
          <p:nvPr/>
        </p:nvSpPr>
        <p:spPr>
          <a:xfrm>
            <a:off x="3635895" y="2609051"/>
            <a:ext cx="288032" cy="28803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karı Ok 8"/>
          <p:cNvSpPr/>
          <p:nvPr/>
        </p:nvSpPr>
        <p:spPr>
          <a:xfrm>
            <a:off x="3995935" y="2591415"/>
            <a:ext cx="288032" cy="28803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8100391" y="4520897"/>
            <a:ext cx="432048" cy="34918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2771799" y="287944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Yeni malzeme bilgileri ekrana yansıyor.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452319" y="380081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Tutanak oluşturma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1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60" y="2933286"/>
            <a:ext cx="386093" cy="60717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8037827" cy="1047561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386093" cy="60717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2204864"/>
            <a:ext cx="386093" cy="6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51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Taşınır Kodu Düzeltme</a:t>
            </a:r>
            <a:endParaRPr lang="tr-TR" dirty="0"/>
          </a:p>
        </p:txBody>
      </p:sp>
      <p:pic>
        <p:nvPicPr>
          <p:cNvPr id="14" name="Resim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1556792"/>
            <a:ext cx="78488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4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Taşınır Kodu Düzeltme</a:t>
            </a:r>
            <a:endParaRPr lang="tr-TR" dirty="0"/>
          </a:p>
        </p:txBody>
      </p:sp>
      <p:sp>
        <p:nvSpPr>
          <p:cNvPr id="9" name="Oval 4"/>
          <p:cNvSpPr/>
          <p:nvPr/>
        </p:nvSpPr>
        <p:spPr>
          <a:xfrm>
            <a:off x="5759624" y="4437810"/>
            <a:ext cx="1872208" cy="10692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0" b="1" u="none" kern="1200" dirty="0" smtClean="0">
                <a:solidFill>
                  <a:schemeClr val="bg1"/>
                </a:solidFill>
              </a:rPr>
              <a:t>MERKEZİ YÖNETM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kern="1200" dirty="0" smtClean="0">
                <a:solidFill>
                  <a:schemeClr val="bg1"/>
                </a:solidFill>
              </a:rPr>
              <a:t>- Genel Bütçeli İdareler 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kern="1200" dirty="0" smtClean="0">
                <a:solidFill>
                  <a:schemeClr val="bg1"/>
                </a:solidFill>
              </a:rPr>
              <a:t>- Özel Bütçeli İdareler</a:t>
            </a:r>
          </a:p>
          <a:p>
            <a:pPr marL="85725" lvl="0" indent="-85725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kern="1200" dirty="0" smtClean="0">
                <a:solidFill>
                  <a:schemeClr val="bg1"/>
                </a:solidFill>
              </a:rPr>
              <a:t>- Düzenleyici ve Denetleyici Kurumlar</a:t>
            </a:r>
          </a:p>
          <a:p>
            <a:pPr marL="180975" lvl="0" indent="-180975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dirty="0" smtClean="0">
                <a:solidFill>
                  <a:schemeClr val="bg1"/>
                </a:solidFill>
              </a:rPr>
              <a:t>  </a:t>
            </a:r>
            <a:endParaRPr lang="tr-TR" sz="800" kern="1200" dirty="0">
              <a:solidFill>
                <a:schemeClr val="bg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511153" y="1701507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Resim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128" y="2380492"/>
            <a:ext cx="7848872" cy="3563976"/>
          </a:xfrm>
          <a:prstGeom prst="rect">
            <a:avLst/>
          </a:prstGeom>
        </p:spPr>
      </p:pic>
      <p:sp>
        <p:nvSpPr>
          <p:cNvPr id="15" name="Sağ Ok 14"/>
          <p:cNvSpPr/>
          <p:nvPr/>
        </p:nvSpPr>
        <p:spPr>
          <a:xfrm>
            <a:off x="1066462" y="2924944"/>
            <a:ext cx="300673" cy="14401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şağı Ok 15"/>
          <p:cNvSpPr/>
          <p:nvPr/>
        </p:nvSpPr>
        <p:spPr>
          <a:xfrm>
            <a:off x="1786720" y="2251302"/>
            <a:ext cx="216024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şağı Ok 17"/>
          <p:cNvSpPr/>
          <p:nvPr/>
        </p:nvSpPr>
        <p:spPr>
          <a:xfrm>
            <a:off x="2447256" y="2232492"/>
            <a:ext cx="216024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1295128" y="1460781"/>
            <a:ext cx="666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Öncelikle düzeltme teklif ve onay tutanağı harcama yetkilisi tarafından imzalanır. Daha sonra TİF düzenlenir.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2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Taşınır Kodu Düzeltme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37" y="1378973"/>
            <a:ext cx="756084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001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Taşınır Kodu Düzeltme</a:t>
            </a:r>
            <a:endParaRPr lang="tr-TR" dirty="0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619672" y="1341799"/>
            <a:ext cx="6840760" cy="43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49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Taşınır Kodu Düzeltme</a:t>
            </a:r>
            <a:endParaRPr lang="tr-TR" dirty="0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1229881" y="2081921"/>
            <a:ext cx="7878623" cy="351753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331640" y="1435590"/>
            <a:ext cx="734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Düzeltme çıkış TİFİ onaylandıktan sonra düzeltme giriş TİFİ otomatik onaylanacaktır.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Aşağı Ok 7"/>
          <p:cNvSpPr/>
          <p:nvPr/>
        </p:nvSpPr>
        <p:spPr>
          <a:xfrm>
            <a:off x="2915816" y="2195928"/>
            <a:ext cx="216024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45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Taşınır Kodu Düzeltme</a:t>
            </a:r>
            <a:endParaRPr lang="tr-TR" dirty="0"/>
          </a:p>
        </p:txBody>
      </p:sp>
      <p:pic>
        <p:nvPicPr>
          <p:cNvPr id="9" name="Resim 8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656" y="939708"/>
            <a:ext cx="4651011" cy="2571213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 rotWithShape="1">
          <a:blip r:embed="rId4"/>
          <a:srcRect r="45585"/>
          <a:stretch/>
        </p:blipFill>
        <p:spPr>
          <a:xfrm>
            <a:off x="-20663" y="3928739"/>
            <a:ext cx="3800575" cy="2959579"/>
          </a:xfrm>
          <a:prstGeom prst="rect">
            <a:avLst/>
          </a:prstGeom>
        </p:spPr>
      </p:pic>
      <p:pic>
        <p:nvPicPr>
          <p:cNvPr id="12" name="Resim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877361" y="3520833"/>
            <a:ext cx="5266639" cy="3323158"/>
          </a:xfrm>
          <a:prstGeom prst="rect">
            <a:avLst/>
          </a:prstGeom>
        </p:spPr>
      </p:pic>
      <p:sp>
        <p:nvSpPr>
          <p:cNvPr id="8" name="Aşağı Ok 7"/>
          <p:cNvSpPr/>
          <p:nvPr/>
        </p:nvSpPr>
        <p:spPr>
          <a:xfrm rot="16200000">
            <a:off x="1367644" y="1844824"/>
            <a:ext cx="216024" cy="36004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Aşağı Ok 12"/>
          <p:cNvSpPr/>
          <p:nvPr/>
        </p:nvSpPr>
        <p:spPr>
          <a:xfrm rot="16200000">
            <a:off x="3851920" y="4797152"/>
            <a:ext cx="216024" cy="36004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247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Taşınır Kodu Düzeltme</a:t>
            </a:r>
            <a:endParaRPr lang="tr-T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63284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5328084" y="2526489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     HYS ye gönderilme durumu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Yukarı Ok 11"/>
          <p:cNvSpPr/>
          <p:nvPr/>
        </p:nvSpPr>
        <p:spPr>
          <a:xfrm>
            <a:off x="7200292" y="2192670"/>
            <a:ext cx="288032" cy="36004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5357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Birim Fiyat Düzeltme</a:t>
            </a:r>
          </a:p>
        </p:txBody>
      </p:sp>
      <p:pic>
        <p:nvPicPr>
          <p:cNvPr id="7" name="Resi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1497904"/>
            <a:ext cx="7754131" cy="3672407"/>
          </a:xfrm>
          <a:prstGeom prst="rect">
            <a:avLst/>
          </a:prstGeom>
        </p:spPr>
      </p:pic>
      <p:sp>
        <p:nvSpPr>
          <p:cNvPr id="8" name="Aşağı Ok 7"/>
          <p:cNvSpPr/>
          <p:nvPr/>
        </p:nvSpPr>
        <p:spPr>
          <a:xfrm>
            <a:off x="4910074" y="1304063"/>
            <a:ext cx="281710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735549" y="2636912"/>
            <a:ext cx="6912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Birim fiyatı düzeltilecek malzemeyi ekleme işlemi </a:t>
            </a:r>
          </a:p>
          <a:p>
            <a:r>
              <a:rPr lang="tr-TR" sz="2400" dirty="0" smtClean="0"/>
              <a:t>Taşınır Kodu düzeltme işleminde olduğu gibidir</a:t>
            </a:r>
            <a:endParaRPr lang="tr-TR" sz="2400" dirty="0"/>
          </a:p>
        </p:txBody>
      </p:sp>
      <p:sp>
        <p:nvSpPr>
          <p:cNvPr id="13" name="Aşağı Ok 12"/>
          <p:cNvSpPr/>
          <p:nvPr/>
        </p:nvSpPr>
        <p:spPr>
          <a:xfrm>
            <a:off x="2771800" y="2335284"/>
            <a:ext cx="281710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041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Birim Fiyat Düzeltme</a:t>
            </a:r>
          </a:p>
        </p:txBody>
      </p:sp>
      <p:pic>
        <p:nvPicPr>
          <p:cNvPr id="9" name="Resim 8"/>
          <p:cNvPicPr/>
          <p:nvPr/>
        </p:nvPicPr>
        <p:blipFill>
          <a:blip r:embed="rId3"/>
          <a:stretch>
            <a:fillRect/>
          </a:stretch>
        </p:blipFill>
        <p:spPr>
          <a:xfrm>
            <a:off x="1261984" y="1412776"/>
            <a:ext cx="7848872" cy="3456384"/>
          </a:xfrm>
          <a:prstGeom prst="rect">
            <a:avLst/>
          </a:prstGeom>
        </p:spPr>
      </p:pic>
      <p:sp>
        <p:nvSpPr>
          <p:cNvPr id="8" name="Aşağı Ok 7"/>
          <p:cNvSpPr/>
          <p:nvPr/>
        </p:nvSpPr>
        <p:spPr>
          <a:xfrm>
            <a:off x="4211960" y="2365070"/>
            <a:ext cx="281710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Aşağı Ok 9"/>
          <p:cNvSpPr/>
          <p:nvPr/>
        </p:nvSpPr>
        <p:spPr>
          <a:xfrm>
            <a:off x="4904710" y="1217827"/>
            <a:ext cx="281710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600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Birim Fiyat Düzeltme</a:t>
            </a:r>
          </a:p>
        </p:txBody>
      </p:sp>
      <p:pic>
        <p:nvPicPr>
          <p:cNvPr id="7" name="Resi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79104" y="1412776"/>
            <a:ext cx="8064896" cy="3384375"/>
          </a:xfrm>
          <a:prstGeom prst="rect">
            <a:avLst/>
          </a:prstGeom>
        </p:spPr>
      </p:pic>
      <p:sp>
        <p:nvSpPr>
          <p:cNvPr id="12" name="Yukarı Ok 11"/>
          <p:cNvSpPr/>
          <p:nvPr/>
        </p:nvSpPr>
        <p:spPr>
          <a:xfrm>
            <a:off x="7805378" y="2208386"/>
            <a:ext cx="288032" cy="36004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5148064" y="2640434"/>
            <a:ext cx="377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Yeni birim fiyat ekrana yansıyor.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9888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1.</a:t>
            </a:r>
            <a:r>
              <a:rPr lang="tr-TR" sz="2400" dirty="0"/>
              <a:t> Sicil Bazında Düzeltme</a:t>
            </a:r>
          </a:p>
          <a:p>
            <a:pPr lvl="0"/>
            <a:endParaRPr lang="tr-TR" sz="2400" dirty="0"/>
          </a:p>
          <a:p>
            <a:r>
              <a:rPr lang="tr-TR" sz="2400" dirty="0">
                <a:solidFill>
                  <a:srgbClr val="FF0000"/>
                </a:solidFill>
              </a:rPr>
              <a:t>2.</a:t>
            </a:r>
            <a:r>
              <a:rPr lang="tr-TR" sz="2400" dirty="0"/>
              <a:t> Hatalı Ürün Kodu Düzeltme</a:t>
            </a:r>
          </a:p>
          <a:p>
            <a:pPr lvl="0"/>
            <a:endParaRPr lang="tr-TR" sz="2400" dirty="0"/>
          </a:p>
          <a:p>
            <a:r>
              <a:rPr lang="tr-TR" sz="2400" dirty="0">
                <a:solidFill>
                  <a:srgbClr val="FF0000"/>
                </a:solidFill>
              </a:rPr>
              <a:t>3.</a:t>
            </a:r>
            <a:r>
              <a:rPr lang="tr-TR" sz="2400" dirty="0"/>
              <a:t> </a:t>
            </a:r>
            <a:r>
              <a:rPr lang="tr-TR" sz="2400" dirty="0" smtClean="0"/>
              <a:t>Kayıt </a:t>
            </a:r>
            <a:r>
              <a:rPr lang="tr-TR" sz="2400" dirty="0"/>
              <a:t>Düzeltme Tutanağı</a:t>
            </a:r>
          </a:p>
        </p:txBody>
      </p:sp>
    </p:spTree>
    <p:extLst>
      <p:ext uri="{BB962C8B-B14F-4D97-AF65-F5344CB8AC3E}">
        <p14:creationId xmlns:p14="http://schemas.microsoft.com/office/powerpoint/2010/main" val="2045583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Birim Fiyat Düzeltme</a:t>
            </a:r>
          </a:p>
        </p:txBody>
      </p:sp>
      <p:sp>
        <p:nvSpPr>
          <p:cNvPr id="15" name="Oval 4"/>
          <p:cNvSpPr/>
          <p:nvPr/>
        </p:nvSpPr>
        <p:spPr>
          <a:xfrm>
            <a:off x="6060686" y="4288274"/>
            <a:ext cx="1872208" cy="10692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0" b="1" u="none" kern="1200" dirty="0" smtClean="0">
                <a:solidFill>
                  <a:schemeClr val="bg1"/>
                </a:solidFill>
              </a:rPr>
              <a:t>MERKEZİ YÖNETM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kern="1200" dirty="0" smtClean="0">
                <a:solidFill>
                  <a:schemeClr val="bg1"/>
                </a:solidFill>
              </a:rPr>
              <a:t>- Genel Bütçeli İdareler 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kern="1200" dirty="0" smtClean="0">
                <a:solidFill>
                  <a:schemeClr val="bg1"/>
                </a:solidFill>
              </a:rPr>
              <a:t>- Özel Bütçeli İdareler</a:t>
            </a:r>
          </a:p>
          <a:p>
            <a:pPr marL="85725" lvl="0" indent="-85725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kern="1200" dirty="0" smtClean="0">
                <a:solidFill>
                  <a:schemeClr val="bg1"/>
                </a:solidFill>
              </a:rPr>
              <a:t>- Düzenleyici ve Denetleyici Kurumlar</a:t>
            </a:r>
          </a:p>
          <a:p>
            <a:pPr marL="180975" lvl="0" indent="-180975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dirty="0" smtClean="0">
                <a:solidFill>
                  <a:schemeClr val="bg1"/>
                </a:solidFill>
              </a:rPr>
              <a:t>  </a:t>
            </a:r>
            <a:endParaRPr lang="tr-TR" sz="800" kern="1200" dirty="0">
              <a:solidFill>
                <a:schemeClr val="bg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812215" y="155197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Resim 17"/>
          <p:cNvPicPr/>
          <p:nvPr/>
        </p:nvPicPr>
        <p:blipFill>
          <a:blip r:embed="rId3"/>
          <a:stretch>
            <a:fillRect/>
          </a:stretch>
        </p:blipFill>
        <p:spPr>
          <a:xfrm>
            <a:off x="1511152" y="2184193"/>
            <a:ext cx="7632848" cy="3484902"/>
          </a:xfrm>
          <a:prstGeom prst="rect">
            <a:avLst/>
          </a:prstGeom>
        </p:spPr>
      </p:pic>
      <p:sp>
        <p:nvSpPr>
          <p:cNvPr id="20" name="Sağ Ok 19"/>
          <p:cNvSpPr/>
          <p:nvPr/>
        </p:nvSpPr>
        <p:spPr>
          <a:xfrm>
            <a:off x="1331640" y="2688762"/>
            <a:ext cx="308139" cy="14401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şağı Ok 20"/>
          <p:cNvSpPr/>
          <p:nvPr/>
        </p:nvSpPr>
        <p:spPr>
          <a:xfrm>
            <a:off x="1956230" y="2135694"/>
            <a:ext cx="288032" cy="27380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Aşağı Ok 21"/>
          <p:cNvSpPr/>
          <p:nvPr/>
        </p:nvSpPr>
        <p:spPr>
          <a:xfrm>
            <a:off x="2604302" y="2101766"/>
            <a:ext cx="288032" cy="27380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1331640" y="1347614"/>
            <a:ext cx="7668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Öncelikle düzeltme teklif ve onay tutanağı harcama yetkilisi tarafından imzalanır. Daha sonra TİF düzenlenir.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6073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Birim Fiyat Düzeltme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7686390" cy="323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963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Birim Fiyat Düzeltme</a:t>
            </a:r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656" y="1217826"/>
            <a:ext cx="7560840" cy="37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39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Birim Fiyat Düzeltme</a:t>
            </a:r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2376722"/>
            <a:ext cx="7920880" cy="346370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41446" y="1619508"/>
            <a:ext cx="7446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Düzeltme çıkış TİFİ onaylandıktan sonra düzeltme giriş TİFİ otomatik onaylanacaktır.</a:t>
            </a:r>
          </a:p>
          <a:p>
            <a:endParaRPr lang="tr-TR" dirty="0"/>
          </a:p>
        </p:txBody>
      </p:sp>
      <p:sp>
        <p:nvSpPr>
          <p:cNvPr id="8" name="Aşağı Ok 7"/>
          <p:cNvSpPr/>
          <p:nvPr/>
        </p:nvSpPr>
        <p:spPr>
          <a:xfrm>
            <a:off x="2699792" y="2512060"/>
            <a:ext cx="288032" cy="39865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288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Birim Fiyat Düzeltme</a:t>
            </a:r>
          </a:p>
        </p:txBody>
      </p:sp>
      <p:pic>
        <p:nvPicPr>
          <p:cNvPr id="9" name="Resim 8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947118"/>
            <a:ext cx="5328592" cy="2553891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 rotWithShape="1">
          <a:blip r:embed="rId4"/>
          <a:srcRect r="54712"/>
          <a:stretch/>
        </p:blipFill>
        <p:spPr>
          <a:xfrm>
            <a:off x="0" y="3501009"/>
            <a:ext cx="3635896" cy="3356992"/>
          </a:xfrm>
          <a:prstGeom prst="rect">
            <a:avLst/>
          </a:prstGeom>
        </p:spPr>
      </p:pic>
      <p:pic>
        <p:nvPicPr>
          <p:cNvPr id="12" name="Resim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995936" y="3676576"/>
            <a:ext cx="5148064" cy="3181424"/>
          </a:xfrm>
          <a:prstGeom prst="rect">
            <a:avLst/>
          </a:prstGeom>
        </p:spPr>
      </p:pic>
      <p:sp>
        <p:nvSpPr>
          <p:cNvPr id="13" name="Aşağı Ok 12"/>
          <p:cNvSpPr/>
          <p:nvPr/>
        </p:nvSpPr>
        <p:spPr>
          <a:xfrm rot="16200000">
            <a:off x="1115616" y="1846439"/>
            <a:ext cx="288032" cy="39865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Aşağı Ok 13"/>
          <p:cNvSpPr/>
          <p:nvPr/>
        </p:nvSpPr>
        <p:spPr>
          <a:xfrm rot="16200000">
            <a:off x="3979240" y="4923945"/>
            <a:ext cx="288032" cy="39865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736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899593" y="771551"/>
            <a:ext cx="79801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2267744" y="353733"/>
            <a:ext cx="2520280" cy="576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Birim Fiyat Düzeltme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05" y="1347614"/>
            <a:ext cx="7560839" cy="397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5568510" y="2271469"/>
            <a:ext cx="337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HYS </a:t>
            </a:r>
            <a:r>
              <a:rPr lang="tr-TR" b="1" dirty="0">
                <a:solidFill>
                  <a:srgbClr val="FF0000"/>
                </a:solidFill>
              </a:rPr>
              <a:t>ye gönderilme durumu</a:t>
            </a:r>
            <a:endParaRPr lang="tr-TR" dirty="0"/>
          </a:p>
        </p:txBody>
      </p:sp>
      <p:sp>
        <p:nvSpPr>
          <p:cNvPr id="8" name="Yukarı Ok 7"/>
          <p:cNvSpPr/>
          <p:nvPr/>
        </p:nvSpPr>
        <p:spPr>
          <a:xfrm>
            <a:off x="7092313" y="1988138"/>
            <a:ext cx="324036" cy="29557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29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7689" r="80236" b="38083"/>
          <a:stretch/>
        </p:blipFill>
        <p:spPr>
          <a:xfrm>
            <a:off x="2843808" y="1340768"/>
            <a:ext cx="3672408" cy="44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8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23728" y="2276872"/>
            <a:ext cx="60324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Hatalı Ürün Kodu </a:t>
            </a:r>
            <a:endParaRPr lang="tr-TR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Düzeltme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278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839765" y="2768260"/>
            <a:ext cx="7108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 smtClean="0"/>
          </a:p>
        </p:txBody>
      </p:sp>
      <p:pic>
        <p:nvPicPr>
          <p:cNvPr id="10" name="Resim 9"/>
          <p:cNvPicPr/>
          <p:nvPr/>
        </p:nvPicPr>
        <p:blipFill>
          <a:blip r:embed="rId2"/>
          <a:stretch>
            <a:fillRect/>
          </a:stretch>
        </p:blipFill>
        <p:spPr>
          <a:xfrm>
            <a:off x="1304082" y="1556792"/>
            <a:ext cx="7644183" cy="3469054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1139305" y="2420888"/>
            <a:ext cx="355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Mevcut ambardaki malzemeler listelenecek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666460" y="2348880"/>
            <a:ext cx="327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Tanımı yapılmış malzemeler listelenecek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980524" y="1776449"/>
            <a:ext cx="352293" cy="21239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4" name="Aşağı Ok 13"/>
          <p:cNvSpPr/>
          <p:nvPr/>
        </p:nvSpPr>
        <p:spPr>
          <a:xfrm>
            <a:off x="5784332" y="1396626"/>
            <a:ext cx="348355" cy="33655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3336934" y="3284984"/>
            <a:ext cx="466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Ölçü birimi aynı olan malzemeler arasında kod değişimi olacaktır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109539" y="75029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TİF e bağlı kalmadan mevcuttaki ürün gruplarında değişiklik yapılmasına imkan verecek.</a:t>
            </a:r>
          </a:p>
          <a:p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4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57913" y="908720"/>
            <a:ext cx="7678583" cy="4032448"/>
          </a:xfrm>
          <a:prstGeom prst="rect">
            <a:avLst/>
          </a:prstGeom>
        </p:spPr>
      </p:pic>
      <p:sp>
        <p:nvSpPr>
          <p:cNvPr id="4" name="Aşağı Ok 3"/>
          <p:cNvSpPr/>
          <p:nvPr/>
        </p:nvSpPr>
        <p:spPr>
          <a:xfrm>
            <a:off x="8460432" y="4077072"/>
            <a:ext cx="348355" cy="33655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89496" y="5157192"/>
            <a:ext cx="82545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sz="2000" dirty="0" smtClean="0"/>
              <a:t>Sol taraftaki bölümden düzelteceğimiz taşınırı seçeriz.</a:t>
            </a:r>
          </a:p>
          <a:p>
            <a:pPr algn="just"/>
            <a:r>
              <a:rPr lang="tr-TR" sz="2000" dirty="0" smtClean="0"/>
              <a:t>Sağ taraftaki bölümden de taşınırın olmasını istediğimiz kodu seçeriz.</a:t>
            </a:r>
          </a:p>
          <a:p>
            <a:pPr algn="just"/>
            <a:r>
              <a:rPr lang="tr-TR" sz="2000" dirty="0" smtClean="0"/>
              <a:t>Ölçü birimlerinin aynı tanımlandığına dikkat etmemiz gerekiyor.</a:t>
            </a:r>
          </a:p>
          <a:p>
            <a:pPr algn="just"/>
            <a:r>
              <a:rPr lang="tr-TR" sz="2000" dirty="0" smtClean="0"/>
              <a:t>Ambar Miktarını gireriz ve Düzeltme Tutanağı Oluştur butonuna tıklarız.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51582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4"/>
          <p:cNvSpPr/>
          <p:nvPr/>
        </p:nvSpPr>
        <p:spPr>
          <a:xfrm>
            <a:off x="5796136" y="3861048"/>
            <a:ext cx="1872208" cy="10692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400" b="1" u="none" kern="1200" dirty="0" smtClean="0">
                <a:solidFill>
                  <a:schemeClr val="bg1"/>
                </a:solidFill>
              </a:rPr>
              <a:t>MERKEZİ YÖNETM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kern="1200" dirty="0" smtClean="0">
                <a:solidFill>
                  <a:schemeClr val="bg1"/>
                </a:solidFill>
              </a:rPr>
              <a:t>- Genel Bütçeli İdareler </a:t>
            </a:r>
          </a:p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kern="1200" dirty="0" smtClean="0">
                <a:solidFill>
                  <a:schemeClr val="bg1"/>
                </a:solidFill>
              </a:rPr>
              <a:t>- Özel Bütçeli İdareler</a:t>
            </a:r>
          </a:p>
          <a:p>
            <a:pPr marL="85725" lvl="0" indent="-85725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b="1" kern="1200" dirty="0" smtClean="0">
                <a:solidFill>
                  <a:schemeClr val="bg1"/>
                </a:solidFill>
              </a:rPr>
              <a:t>- Düzenleyici ve Denetleyici Kurumlar</a:t>
            </a:r>
          </a:p>
          <a:p>
            <a:pPr marL="180975" lvl="0" indent="-180975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800" dirty="0" smtClean="0">
                <a:solidFill>
                  <a:schemeClr val="bg1"/>
                </a:solidFill>
              </a:rPr>
              <a:t>  </a:t>
            </a:r>
            <a:endParaRPr lang="tr-TR" sz="800" kern="1200" dirty="0">
              <a:solidFill>
                <a:schemeClr val="bg1"/>
              </a:solidFill>
            </a:endParaRPr>
          </a:p>
        </p:txBody>
      </p:sp>
      <p:pic>
        <p:nvPicPr>
          <p:cNvPr id="12" name="Resim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1556792"/>
            <a:ext cx="7344816" cy="3575137"/>
          </a:xfrm>
          <a:prstGeom prst="rect">
            <a:avLst/>
          </a:prstGeom>
        </p:spPr>
      </p:pic>
      <p:sp>
        <p:nvSpPr>
          <p:cNvPr id="13" name="Aşağı Ok 12"/>
          <p:cNvSpPr/>
          <p:nvPr/>
        </p:nvSpPr>
        <p:spPr>
          <a:xfrm>
            <a:off x="1810470" y="1556792"/>
            <a:ext cx="288032" cy="2160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Aşağı Ok 13"/>
          <p:cNvSpPr/>
          <p:nvPr/>
        </p:nvSpPr>
        <p:spPr>
          <a:xfrm>
            <a:off x="2411760" y="1556792"/>
            <a:ext cx="288032" cy="21602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Sağ Ok 14"/>
          <p:cNvSpPr/>
          <p:nvPr/>
        </p:nvSpPr>
        <p:spPr>
          <a:xfrm>
            <a:off x="1187624" y="2132856"/>
            <a:ext cx="216024" cy="14401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1403648" y="638830"/>
            <a:ext cx="5701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Öncelikle düzeltme teklif ve onay tutanağı harcama yetkilisi tarafından imzalanır. Daha sonra TİF düzenlenir.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520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836712"/>
            <a:ext cx="748883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0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398</Words>
  <Application>Microsoft Office PowerPoint</Application>
  <PresentationFormat>On-screen Show (4:3)</PresentationFormat>
  <Paragraphs>122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Ümit</dc:creator>
  <cp:lastModifiedBy>word2</cp:lastModifiedBy>
  <cp:revision>280</cp:revision>
  <dcterms:created xsi:type="dcterms:W3CDTF">2011-05-11T06:13:55Z</dcterms:created>
  <dcterms:modified xsi:type="dcterms:W3CDTF">2017-05-29T12:26:23Z</dcterms:modified>
</cp:coreProperties>
</file>