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0" r:id="rId2"/>
    <p:sldId id="258" r:id="rId3"/>
    <p:sldId id="259" r:id="rId4"/>
    <p:sldId id="27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C732E6-440F-44CC-BEB5-D430EEE5936E}" type="datetimeFigureOut">
              <a:rPr lang="tr-TR" smtClean="0"/>
              <a:t>29.5.2017</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9D4CDC-C689-4928-B965-DE6BB9F26E46}" type="slidenum">
              <a:rPr lang="tr-TR" smtClean="0"/>
              <a:t>‹#›</a:t>
            </a:fld>
            <a:endParaRPr lang="tr-TR"/>
          </a:p>
        </p:txBody>
      </p:sp>
    </p:spTree>
    <p:extLst>
      <p:ext uri="{BB962C8B-B14F-4D97-AF65-F5344CB8AC3E}">
        <p14:creationId xmlns:p14="http://schemas.microsoft.com/office/powerpoint/2010/main" val="1677201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7691D282-FB03-4986-AB15-9367906BEDCC}" type="datetimeFigureOut">
              <a:rPr lang="tr-TR"/>
              <a:pPr>
                <a:defRPr/>
              </a:pPr>
              <a:t>29.5.2017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CFB883B-8D33-479F-B640-D1FEF83B4582}"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D6DDD926-7D71-44F0-9779-5A116925D29C}" type="datetimeFigureOut">
              <a:rPr lang="tr-TR"/>
              <a:pPr>
                <a:defRPr/>
              </a:pPr>
              <a:t>29.5.2017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8378E76-0AA0-4FC8-AF4A-6782E62C7958}"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3315AE16-90C6-45D7-98FF-395E0CCB5AD1}" type="datetimeFigureOut">
              <a:rPr lang="tr-TR"/>
              <a:pPr>
                <a:defRPr/>
              </a:pPr>
              <a:t>29.5.2017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9155622F-5706-4185-A914-22F6FF753888}"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A292F7C3-25C6-4BA1-B491-D14C3257F52C}" type="datetimeFigureOut">
              <a:rPr lang="tr-TR"/>
              <a:pPr>
                <a:defRPr/>
              </a:pPr>
              <a:t>29.5.2017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4BFD013D-5C99-4215-9948-0CF4EDCA4666}"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6B21E948-D879-4A61-9344-4B5064522F5D}" type="datetimeFigureOut">
              <a:rPr lang="tr-TR"/>
              <a:pPr>
                <a:defRPr/>
              </a:pPr>
              <a:t>29.5.2017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B25C1B7-113A-489D-AA18-6E3ACA406F7E}"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D7D8D88E-9362-465E-8871-D88C1B7DD80B}" type="datetimeFigureOut">
              <a:rPr lang="tr-TR"/>
              <a:pPr>
                <a:defRPr/>
              </a:pPr>
              <a:t>29.5.2017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D77E5E5A-4030-460F-BD8B-A871F29B5F7E}"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E72CAE23-100B-454E-BAAF-E7C10E6F739B}" type="datetimeFigureOut">
              <a:rPr lang="tr-TR"/>
              <a:pPr>
                <a:defRPr/>
              </a:pPr>
              <a:t>29.5.2017</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1D205C56-301D-414F-8D0C-10AEDDCC1CD1}"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D44CE2E3-DAD4-4DD1-8296-85D498D5C302}" type="datetimeFigureOut">
              <a:rPr lang="tr-TR"/>
              <a:pPr>
                <a:defRPr/>
              </a:pPr>
              <a:t>29.5.2017</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0563050E-E2AD-4541-B6CA-6A39BAD5698A}"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336B0931-3AF8-4A8A-9CAB-D272708B7D07}" type="datetimeFigureOut">
              <a:rPr lang="tr-TR"/>
              <a:pPr>
                <a:defRPr/>
              </a:pPr>
              <a:t>29.5.2017</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15F5A66A-E346-405F-AC21-66E4E16AC033}"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6CF4782D-CBB1-457B-AF30-997A5F9465B0}" type="datetimeFigureOut">
              <a:rPr lang="tr-TR"/>
              <a:pPr>
                <a:defRPr/>
              </a:pPr>
              <a:t>29.5.2017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AFFC756-9D84-4195-A7C3-99083CB68ADD}"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CFEA4290-548D-40B5-9C59-F7D8EB71F07B}" type="datetimeFigureOut">
              <a:rPr lang="tr-TR"/>
              <a:pPr>
                <a:defRPr/>
              </a:pPr>
              <a:t>29.5.2017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D03B528A-5CF5-4A14-B402-68729D0F3A70}"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r="-15000"/>
          </a:stretch>
        </a:blipFill>
        <a:effectLst/>
      </p:bgPr>
    </p:bg>
    <p:spTree>
      <p:nvGrpSpPr>
        <p:cNvPr id="1" name=""/>
        <p:cNvGrpSpPr/>
        <p:nvPr/>
      </p:nvGrpSpPr>
      <p:grpSpPr>
        <a:xfrm>
          <a:off x="0" y="0"/>
          <a:ext cx="0" cy="0"/>
          <a:chOff x="0" y="0"/>
          <a:chExt cx="0" cy="0"/>
        </a:xfrm>
      </p:grpSpPr>
      <p:sp>
        <p:nvSpPr>
          <p:cNvPr id="4098"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4099"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55AD25A-9B90-4817-98A8-64F380CEB9B9}" type="datetimeFigureOut">
              <a:rPr lang="tr-TR"/>
              <a:pPr>
                <a:defRPr/>
              </a:pPr>
              <a:t>29.5.2017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36FB162-90DD-4802-B2EF-BCE9E2B3850B}"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2895398"/>
            <a:ext cx="2219739" cy="145670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2662" y="4572439"/>
            <a:ext cx="2484321" cy="1489224"/>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2456" y="2879138"/>
            <a:ext cx="1575377" cy="1489224"/>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5171" y="2887364"/>
            <a:ext cx="2201510" cy="1464738"/>
          </a:xfrm>
          <a:prstGeom prst="rect">
            <a:avLst/>
          </a:prstGeom>
        </p:spPr>
      </p:pic>
      <p:pic>
        <p:nvPicPr>
          <p:cNvPr id="2" name="Resim 1"/>
          <p:cNvPicPr>
            <a:picLocks noChangeAspect="1"/>
          </p:cNvPicPr>
          <p:nvPr/>
        </p:nvPicPr>
        <p:blipFill>
          <a:blip r:embed="rId6" cstate="print"/>
          <a:stretch>
            <a:fillRect/>
          </a:stretch>
        </p:blipFill>
        <p:spPr>
          <a:xfrm>
            <a:off x="1043608" y="188640"/>
            <a:ext cx="7773074" cy="3384376"/>
          </a:xfrm>
          <a:prstGeom prst="rect">
            <a:avLst/>
          </a:prstGeom>
        </p:spPr>
      </p:pic>
      <p:sp>
        <p:nvSpPr>
          <p:cNvPr id="8" name="Dikdörtgen 7"/>
          <p:cNvSpPr/>
          <p:nvPr/>
        </p:nvSpPr>
        <p:spPr>
          <a:xfrm>
            <a:off x="4355976" y="6088559"/>
            <a:ext cx="5116213"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tr-TR" sz="2400" b="1" cap="none" spc="0" dirty="0" smtClean="0">
                <a:ln/>
                <a:solidFill>
                  <a:schemeClr val="accent4"/>
                </a:solidFill>
                <a:effectLst/>
              </a:rPr>
              <a:t>Ümit ŞENOĞLU</a:t>
            </a:r>
          </a:p>
          <a:p>
            <a:pPr algn="ctr"/>
            <a:r>
              <a:rPr lang="tr-TR" sz="2000" b="1" dirty="0" smtClean="0">
                <a:ln/>
                <a:solidFill>
                  <a:schemeClr val="accent4"/>
                </a:solidFill>
              </a:rPr>
              <a:t>İdari ve Mali İşler Daire Başkanlığı</a:t>
            </a:r>
            <a:endParaRPr lang="tr-TR" sz="2000" b="1" cap="none" spc="0" dirty="0">
              <a:ln/>
              <a:solidFill>
                <a:schemeClr val="accent4"/>
              </a:solidFill>
              <a:effectLst/>
            </a:endParaRPr>
          </a:p>
        </p:txBody>
      </p:sp>
    </p:spTree>
    <p:extLst>
      <p:ext uri="{BB962C8B-B14F-4D97-AF65-F5344CB8AC3E}">
        <p14:creationId xmlns:p14="http://schemas.microsoft.com/office/powerpoint/2010/main" val="245762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03648" y="692696"/>
            <a:ext cx="7416824" cy="3785652"/>
          </a:xfrm>
          <a:prstGeom prst="rect">
            <a:avLst/>
          </a:prstGeom>
        </p:spPr>
        <p:txBody>
          <a:bodyPr wrap="square">
            <a:spAutoFit/>
          </a:bodyPr>
          <a:lstStyle/>
          <a:p>
            <a:pPr algn="just"/>
            <a:r>
              <a:rPr lang="tr-TR" sz="2400" dirty="0"/>
              <a:t>Girilen fiili sayımlara göre sistem otomatik olarak kırmızı renkli </a:t>
            </a:r>
            <a:r>
              <a:rPr lang="tr-TR" sz="2400" b="1" dirty="0"/>
              <a:t>“Fazla Miktar” </a:t>
            </a:r>
            <a:r>
              <a:rPr lang="tr-TR" sz="2400" dirty="0"/>
              <a:t>veya </a:t>
            </a:r>
            <a:r>
              <a:rPr lang="tr-TR" sz="2400" b="1" dirty="0"/>
              <a:t>“Noksan Miktar” </a:t>
            </a:r>
            <a:r>
              <a:rPr lang="tr-TR" sz="2400" dirty="0"/>
              <a:t>bilgilerini yazmaktadır. Bu kısma manuel giriş yapılamaz. </a:t>
            </a:r>
            <a:endParaRPr lang="tr-TR" sz="2400" dirty="0" smtClean="0"/>
          </a:p>
          <a:p>
            <a:pPr algn="just"/>
            <a:endParaRPr lang="tr-TR" sz="2400" dirty="0"/>
          </a:p>
          <a:p>
            <a:pPr algn="just"/>
            <a:r>
              <a:rPr lang="tr-TR" sz="2400" dirty="0" smtClean="0"/>
              <a:t>Sırasıyla </a:t>
            </a:r>
            <a:r>
              <a:rPr lang="tr-TR" sz="2400" b="1" dirty="0"/>
              <a:t>“Kaydet” </a:t>
            </a:r>
            <a:r>
              <a:rPr lang="tr-TR" sz="2400" dirty="0"/>
              <a:t>ve </a:t>
            </a:r>
            <a:r>
              <a:rPr lang="tr-TR" sz="2400" b="1" dirty="0"/>
              <a:t>“Sayım Tutanağını Sonlandır” </a:t>
            </a:r>
            <a:r>
              <a:rPr lang="tr-TR" sz="2400" dirty="0"/>
              <a:t>butonlarına basıldığında Sistem sayım sonucuna göre sayım noksanı veya sayım fazlası olması durumunda ilgili alana sizleri yönlendirecektir. </a:t>
            </a:r>
          </a:p>
          <a:p>
            <a:pPr algn="just"/>
            <a:endParaRPr lang="tr-TR" sz="2400" dirty="0"/>
          </a:p>
        </p:txBody>
      </p:sp>
      <p:pic>
        <p:nvPicPr>
          <p:cNvPr id="3" name="Resim 2"/>
          <p:cNvPicPr>
            <a:picLocks noChangeAspect="1"/>
          </p:cNvPicPr>
          <p:nvPr/>
        </p:nvPicPr>
        <p:blipFill rotWithShape="1">
          <a:blip r:embed="rId2"/>
          <a:srcRect b="42000"/>
          <a:stretch/>
        </p:blipFill>
        <p:spPr>
          <a:xfrm>
            <a:off x="1139777" y="4077072"/>
            <a:ext cx="7680695" cy="2088232"/>
          </a:xfrm>
          <a:prstGeom prst="rect">
            <a:avLst/>
          </a:prstGeom>
        </p:spPr>
      </p:pic>
    </p:spTree>
    <p:extLst>
      <p:ext uri="{BB962C8B-B14F-4D97-AF65-F5344CB8AC3E}">
        <p14:creationId xmlns:p14="http://schemas.microsoft.com/office/powerpoint/2010/main" val="2464389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59632" y="692696"/>
            <a:ext cx="7560840" cy="5632311"/>
          </a:xfrm>
          <a:prstGeom prst="rect">
            <a:avLst/>
          </a:prstGeom>
        </p:spPr>
        <p:txBody>
          <a:bodyPr wrap="square">
            <a:spAutoFit/>
          </a:bodyPr>
          <a:lstStyle/>
          <a:p>
            <a:pPr algn="just"/>
            <a:r>
              <a:rPr lang="tr-TR" sz="2400" b="1" dirty="0" smtClean="0"/>
              <a:t>NOT</a:t>
            </a:r>
            <a:r>
              <a:rPr lang="tr-TR" sz="2400" b="1" dirty="0"/>
              <a:t>: </a:t>
            </a:r>
            <a:r>
              <a:rPr lang="tr-TR" sz="2400" dirty="0"/>
              <a:t>Sayım işlemleri sırasında ambarda veya ortak alanda kayıtlarımızda olmayan bir taşınırın bulunması halinde ( daha önce hiç kaydı yapılmayan ) </a:t>
            </a:r>
            <a:r>
              <a:rPr lang="tr-TR" sz="2400" b="1" dirty="0"/>
              <a:t>“Yeni Malzeme Ekle” </a:t>
            </a:r>
            <a:r>
              <a:rPr lang="tr-TR" sz="2400" dirty="0"/>
              <a:t>butonuna basarak tanımlı malzemeler listesinden bulunulan malzemeyi listemize ekleyebiliriz. Eğer bulunulan malzeme daha önce hiç tanımlanmadıysa aynı pencerede bulunulan </a:t>
            </a:r>
            <a:r>
              <a:rPr lang="tr-TR" sz="2400" b="1" dirty="0"/>
              <a:t>Yeni Malzeme Tanımla </a:t>
            </a:r>
            <a:r>
              <a:rPr lang="tr-TR" sz="2400" dirty="0"/>
              <a:t>butonu ile tanımlama yapılır, ardından malzeme listesine eklenir. Bu şekilde yapılacak bir işlem ile ilgili taşınırın Sayım Tutanağında yer alması sağlanır. Bu taşınıra ait fiyat vb. bilgilerin girişi sayım fazlası sonrası oluşacak TİF oluşturma sırasında olacaktır. Ayrıca Sisteme eklenen bu mallar üzerine tıklandıktan sonra </a:t>
            </a:r>
            <a:r>
              <a:rPr lang="tr-TR" sz="2400" b="1" dirty="0"/>
              <a:t>“Sayım Tutanağı Detay Sil” </a:t>
            </a:r>
            <a:r>
              <a:rPr lang="tr-TR" sz="2400" dirty="0"/>
              <a:t>alanından tekrar silinebilecektir. </a:t>
            </a:r>
          </a:p>
        </p:txBody>
      </p:sp>
    </p:spTree>
    <p:extLst>
      <p:ext uri="{BB962C8B-B14F-4D97-AF65-F5344CB8AC3E}">
        <p14:creationId xmlns:p14="http://schemas.microsoft.com/office/powerpoint/2010/main" val="1180774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259632" y="1412776"/>
            <a:ext cx="7762888" cy="4598450"/>
          </a:xfrm>
          <a:prstGeom prst="rect">
            <a:avLst/>
          </a:prstGeom>
        </p:spPr>
      </p:pic>
      <p:cxnSp>
        <p:nvCxnSpPr>
          <p:cNvPr id="4" name="Düz Ok Bağlayıcısı 3"/>
          <p:cNvCxnSpPr/>
          <p:nvPr/>
        </p:nvCxnSpPr>
        <p:spPr>
          <a:xfrm>
            <a:off x="1691680" y="1196752"/>
            <a:ext cx="0" cy="77152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Düz Ok Bağlayıcısı 4"/>
          <p:cNvCxnSpPr/>
          <p:nvPr/>
        </p:nvCxnSpPr>
        <p:spPr>
          <a:xfrm>
            <a:off x="7812360" y="1268760"/>
            <a:ext cx="0" cy="77152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50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64230" y="1225689"/>
            <a:ext cx="7800258" cy="5632311"/>
          </a:xfrm>
          <a:prstGeom prst="rect">
            <a:avLst/>
          </a:prstGeom>
        </p:spPr>
        <p:txBody>
          <a:bodyPr wrap="square">
            <a:spAutoFit/>
          </a:bodyPr>
          <a:lstStyle/>
          <a:p>
            <a:pPr algn="just"/>
            <a:r>
              <a:rPr lang="tr-TR" sz="2400" dirty="0"/>
              <a:t>Sayım işlemi herhangi bir sebepten kullanıcı tarafından kesilerek daha sonra yapılmak üzere sisteme girildiğinde ambar fazla ve noksan taşınırlarının yeniden girilmesinin önlenmesi amacıyla “Kaydet” butonuna basınız. Bu durumda sayıma ait fazla ve noksan sütunlarındaki kayıtlar sistemden silinmeyecek ve sayıma kalınan yerden devam edilmesi mümkün olacaktır. Ancak; Ancak kaydet butonuna basılması durumunda daha sonra “Sayım Tutanağını Sonlandır” butonuna basarak işlemi sonuçlandırmadığımız hallerde sistem sayım işlemi devam ettiğinden ilgili ambarı rezerve edecek ve ambara herhangi bir giriş ve çıkış işlemine izin vermeyecektir. Bu nedenle kullanıcı tarafından </a:t>
            </a:r>
            <a:r>
              <a:rPr lang="tr-TR" sz="2400" dirty="0" smtClean="0"/>
              <a:t>“İptal</a:t>
            </a:r>
            <a:r>
              <a:rPr lang="tr-TR" sz="2400" dirty="0"/>
              <a:t>” butonuna basılarak ambar giriş ve çıkış işlemlerinin yapılabilir hale getirilebilir.</a:t>
            </a:r>
          </a:p>
        </p:txBody>
      </p:sp>
      <p:pic>
        <p:nvPicPr>
          <p:cNvPr id="6" name="Resim 5"/>
          <p:cNvPicPr>
            <a:picLocks noChangeAspect="1"/>
          </p:cNvPicPr>
          <p:nvPr/>
        </p:nvPicPr>
        <p:blipFill>
          <a:blip r:embed="rId2"/>
          <a:stretch>
            <a:fillRect/>
          </a:stretch>
        </p:blipFill>
        <p:spPr>
          <a:xfrm>
            <a:off x="3841308" y="116632"/>
            <a:ext cx="1301110" cy="1296144"/>
          </a:xfrm>
          <a:prstGeom prst="rect">
            <a:avLst/>
          </a:prstGeom>
        </p:spPr>
      </p:pic>
    </p:spTree>
    <p:extLst>
      <p:ext uri="{BB962C8B-B14F-4D97-AF65-F5344CB8AC3E}">
        <p14:creationId xmlns:p14="http://schemas.microsoft.com/office/powerpoint/2010/main" val="1384209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115616" y="764704"/>
            <a:ext cx="7704856" cy="4154984"/>
          </a:xfrm>
          <a:prstGeom prst="rect">
            <a:avLst/>
          </a:prstGeom>
        </p:spPr>
        <p:txBody>
          <a:bodyPr wrap="square">
            <a:spAutoFit/>
          </a:bodyPr>
          <a:lstStyle/>
          <a:p>
            <a:pPr algn="just"/>
            <a:r>
              <a:rPr lang="tr-TR" sz="2400" dirty="0">
                <a:solidFill>
                  <a:srgbClr val="FF0000"/>
                </a:solidFill>
              </a:rPr>
              <a:t>SAYIM NOKSANI VEYA FAZLASI </a:t>
            </a:r>
            <a:r>
              <a:rPr lang="tr-TR" sz="2400" dirty="0" smtClean="0">
                <a:solidFill>
                  <a:srgbClr val="FF0000"/>
                </a:solidFill>
              </a:rPr>
              <a:t>OLUŞMASI </a:t>
            </a:r>
            <a:r>
              <a:rPr lang="tr-TR" sz="2400" dirty="0">
                <a:solidFill>
                  <a:srgbClr val="FF0000"/>
                </a:solidFill>
              </a:rPr>
              <a:t>DURUMLARINDA YAPILACAK </a:t>
            </a:r>
            <a:r>
              <a:rPr lang="tr-TR" sz="2400" dirty="0" smtClean="0">
                <a:solidFill>
                  <a:srgbClr val="FF0000"/>
                </a:solidFill>
              </a:rPr>
              <a:t>İŞLEMLER</a:t>
            </a:r>
            <a:r>
              <a:rPr lang="tr-TR" sz="2400" dirty="0">
                <a:solidFill>
                  <a:srgbClr val="FF0000"/>
                </a:solidFill>
              </a:rPr>
              <a:t>;</a:t>
            </a:r>
          </a:p>
          <a:p>
            <a:pPr algn="just"/>
            <a:r>
              <a:rPr lang="tr-TR" sz="2400" dirty="0"/>
              <a:t>Sayım kurulunca, taşınırların fiili miktarlarının kayıtlı miktarlardan eksik oluğunun tespit edilmesi halinde Kayıttan </a:t>
            </a:r>
            <a:r>
              <a:rPr lang="tr-TR" sz="2400" dirty="0" smtClean="0"/>
              <a:t>Düşme </a:t>
            </a:r>
            <a:r>
              <a:rPr lang="tr-TR" sz="2400" dirty="0"/>
              <a:t>Teklif ve Onay Tutanağı ile buna bağlı oluşacak olan Sayım Noksanı </a:t>
            </a:r>
            <a:r>
              <a:rPr lang="tr-TR" sz="2400" dirty="0" smtClean="0"/>
              <a:t>Taşınır İşlem Fişi</a:t>
            </a:r>
            <a:r>
              <a:rPr lang="tr-TR" sz="2400" dirty="0"/>
              <a:t>; fazla olduğunun tespit edilmesi halinde ise Sayım Fazlası </a:t>
            </a:r>
            <a:r>
              <a:rPr lang="tr-TR" sz="2400" dirty="0" smtClean="0"/>
              <a:t>Taşınır İşlem Fişi </a:t>
            </a:r>
            <a:r>
              <a:rPr lang="tr-TR" sz="2400" dirty="0"/>
              <a:t>düzenlettirilerek, defter kayıtlarının sayım sonuçlarıyla uygunluğu sağlanır. Bu nedenle Sistem önce sayım fazlası olarak belirlenen mallara ait bilgileri ekrana getirir.</a:t>
            </a:r>
          </a:p>
        </p:txBody>
      </p:sp>
    </p:spTree>
    <p:extLst>
      <p:ext uri="{BB962C8B-B14F-4D97-AF65-F5344CB8AC3E}">
        <p14:creationId xmlns:p14="http://schemas.microsoft.com/office/powerpoint/2010/main" val="3750786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115616" y="764704"/>
            <a:ext cx="7704856" cy="2308324"/>
          </a:xfrm>
          <a:prstGeom prst="rect">
            <a:avLst/>
          </a:prstGeom>
        </p:spPr>
        <p:txBody>
          <a:bodyPr wrap="square">
            <a:spAutoFit/>
          </a:bodyPr>
          <a:lstStyle/>
          <a:p>
            <a:pPr algn="just"/>
            <a:r>
              <a:rPr lang="tr-TR" sz="2400" dirty="0">
                <a:solidFill>
                  <a:srgbClr val="FF0000"/>
                </a:solidFill>
              </a:rPr>
              <a:t>Sayım Noksanı </a:t>
            </a:r>
          </a:p>
          <a:p>
            <a:pPr algn="just"/>
            <a:r>
              <a:rPr lang="tr-TR" sz="2400" dirty="0" smtClean="0"/>
              <a:t>Sayım </a:t>
            </a:r>
            <a:r>
              <a:rPr lang="tr-TR" sz="2400" dirty="0"/>
              <a:t>tutanağı oluşturma ekranında fiili sayım mevcudu </a:t>
            </a:r>
            <a:r>
              <a:rPr lang="tr-TR" sz="2400" dirty="0" err="1"/>
              <a:t>kaydi</a:t>
            </a:r>
            <a:r>
              <a:rPr lang="tr-TR" sz="2400" dirty="0"/>
              <a:t> sayım mevcudundan düşükse bu durumda Sayım noksanı meydana gelmiştir. Sayım noksanı olması durumunda sistem otomatik olarak sayım noksanı sayfasına yönlendirecektir. </a:t>
            </a:r>
          </a:p>
        </p:txBody>
      </p:sp>
      <p:pic>
        <p:nvPicPr>
          <p:cNvPr id="2" name="Resim 1"/>
          <p:cNvPicPr>
            <a:picLocks noChangeAspect="1"/>
          </p:cNvPicPr>
          <p:nvPr/>
        </p:nvPicPr>
        <p:blipFill>
          <a:blip r:embed="rId2"/>
          <a:stretch>
            <a:fillRect/>
          </a:stretch>
        </p:blipFill>
        <p:spPr>
          <a:xfrm>
            <a:off x="1333579" y="3062790"/>
            <a:ext cx="7728159" cy="1590345"/>
          </a:xfrm>
          <a:prstGeom prst="rect">
            <a:avLst/>
          </a:prstGeom>
        </p:spPr>
      </p:pic>
      <p:sp>
        <p:nvSpPr>
          <p:cNvPr id="4" name="Dikdörtgen 3"/>
          <p:cNvSpPr/>
          <p:nvPr/>
        </p:nvSpPr>
        <p:spPr>
          <a:xfrm>
            <a:off x="1403648" y="4797152"/>
            <a:ext cx="7416824" cy="1200329"/>
          </a:xfrm>
          <a:prstGeom prst="rect">
            <a:avLst/>
          </a:prstGeom>
        </p:spPr>
        <p:txBody>
          <a:bodyPr wrap="square">
            <a:spAutoFit/>
          </a:bodyPr>
          <a:lstStyle/>
          <a:p>
            <a:pPr algn="just"/>
            <a:r>
              <a:rPr lang="tr-TR" sz="2400" dirty="0"/>
              <a:t>Siciller seçildikten ve kayıttan düşme nedeni belirlendikten sonra yapılacak işlem “KDTO </a:t>
            </a:r>
            <a:r>
              <a:rPr lang="tr-TR" sz="2400" dirty="0" smtClean="0"/>
              <a:t>Oluştur</a:t>
            </a:r>
            <a:r>
              <a:rPr lang="tr-TR" sz="2400" dirty="0"/>
              <a:t>” butonuna </a:t>
            </a:r>
            <a:r>
              <a:rPr lang="tr-TR" sz="2400" dirty="0" smtClean="0"/>
              <a:t>basılmalıdır</a:t>
            </a:r>
            <a:r>
              <a:rPr lang="tr-TR" sz="2400" dirty="0"/>
              <a:t>.</a:t>
            </a:r>
          </a:p>
        </p:txBody>
      </p:sp>
    </p:spTree>
    <p:extLst>
      <p:ext uri="{BB962C8B-B14F-4D97-AF65-F5344CB8AC3E}">
        <p14:creationId xmlns:p14="http://schemas.microsoft.com/office/powerpoint/2010/main" val="2751423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115616" y="764704"/>
            <a:ext cx="7704856" cy="1200329"/>
          </a:xfrm>
          <a:prstGeom prst="rect">
            <a:avLst/>
          </a:prstGeom>
        </p:spPr>
        <p:txBody>
          <a:bodyPr wrap="square">
            <a:spAutoFit/>
          </a:bodyPr>
          <a:lstStyle/>
          <a:p>
            <a:pPr algn="just"/>
            <a:r>
              <a:rPr lang="tr-TR" sz="2400" dirty="0"/>
              <a:t>Butona basıldığında aşağıdaki pencere açılır ve Kayıttan Düşme Sonucunda Yapılacak İşlem bilgisinin girilmesi istenir.</a:t>
            </a:r>
          </a:p>
        </p:txBody>
      </p:sp>
      <p:sp>
        <p:nvSpPr>
          <p:cNvPr id="4" name="Dikdörtgen 3"/>
          <p:cNvSpPr/>
          <p:nvPr/>
        </p:nvSpPr>
        <p:spPr>
          <a:xfrm>
            <a:off x="1403648" y="4797152"/>
            <a:ext cx="7416824" cy="830997"/>
          </a:xfrm>
          <a:prstGeom prst="rect">
            <a:avLst/>
          </a:prstGeom>
        </p:spPr>
        <p:txBody>
          <a:bodyPr wrap="square">
            <a:spAutoFit/>
          </a:bodyPr>
          <a:lstStyle/>
          <a:p>
            <a:r>
              <a:rPr lang="tr-TR" sz="2400" dirty="0" smtClean="0"/>
              <a:t>Açılan </a:t>
            </a:r>
            <a:r>
              <a:rPr lang="tr-TR" sz="2400" dirty="0"/>
              <a:t>pencerede uygun seçenek işaretlendikten sonra </a:t>
            </a:r>
            <a:r>
              <a:rPr lang="tr-TR" sz="2400" b="1" dirty="0"/>
              <a:t>“KDTO </a:t>
            </a:r>
            <a:r>
              <a:rPr lang="tr-TR" sz="2400" b="1" dirty="0" smtClean="0"/>
              <a:t>Oluştur</a:t>
            </a:r>
            <a:r>
              <a:rPr lang="tr-TR" sz="2400" b="1" dirty="0"/>
              <a:t>” </a:t>
            </a:r>
            <a:r>
              <a:rPr lang="tr-TR" sz="2400" dirty="0"/>
              <a:t>butonuna basılır. </a:t>
            </a:r>
          </a:p>
        </p:txBody>
      </p:sp>
      <p:pic>
        <p:nvPicPr>
          <p:cNvPr id="5" name="Resim 4"/>
          <p:cNvPicPr>
            <a:picLocks noChangeAspect="1"/>
          </p:cNvPicPr>
          <p:nvPr/>
        </p:nvPicPr>
        <p:blipFill>
          <a:blip r:embed="rId2"/>
          <a:stretch>
            <a:fillRect/>
          </a:stretch>
        </p:blipFill>
        <p:spPr>
          <a:xfrm>
            <a:off x="1315702" y="1965033"/>
            <a:ext cx="7592716" cy="2472079"/>
          </a:xfrm>
          <a:prstGeom prst="rect">
            <a:avLst/>
          </a:prstGeom>
        </p:spPr>
      </p:pic>
    </p:spTree>
    <p:extLst>
      <p:ext uri="{BB962C8B-B14F-4D97-AF65-F5344CB8AC3E}">
        <p14:creationId xmlns:p14="http://schemas.microsoft.com/office/powerpoint/2010/main" val="992744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115616" y="764704"/>
            <a:ext cx="8028384" cy="2462213"/>
          </a:xfrm>
          <a:prstGeom prst="rect">
            <a:avLst/>
          </a:prstGeom>
        </p:spPr>
        <p:txBody>
          <a:bodyPr wrap="square">
            <a:spAutoFit/>
          </a:bodyPr>
          <a:lstStyle/>
          <a:p>
            <a:pPr algn="just"/>
            <a:r>
              <a:rPr lang="tr-TR" sz="2200" dirty="0" smtClean="0"/>
              <a:t>Kayıttan </a:t>
            </a:r>
            <a:r>
              <a:rPr lang="tr-TR" sz="2200" dirty="0"/>
              <a:t>düşme teklif onay tutanağı oluşturulduktan sonra ya sayım noksanı sayfasındaki </a:t>
            </a:r>
            <a:r>
              <a:rPr lang="tr-TR" sz="2200" b="1" dirty="0"/>
              <a:t>“</a:t>
            </a:r>
            <a:r>
              <a:rPr lang="tr-TR" sz="2200" b="1" dirty="0" smtClean="0"/>
              <a:t>TİF Oluştur</a:t>
            </a:r>
            <a:r>
              <a:rPr lang="tr-TR" sz="2200" b="1" dirty="0"/>
              <a:t>” </a:t>
            </a:r>
            <a:r>
              <a:rPr lang="tr-TR" sz="2200" dirty="0"/>
              <a:t>butonuna basılarak ya da Kayıttan Düşme Teklif Onay Tutanakları bölümünden </a:t>
            </a:r>
            <a:r>
              <a:rPr lang="tr-TR" sz="2200" b="1" dirty="0"/>
              <a:t>“</a:t>
            </a:r>
            <a:r>
              <a:rPr lang="tr-TR" sz="2200" b="1" dirty="0" smtClean="0"/>
              <a:t>TİF Oluştur</a:t>
            </a:r>
            <a:r>
              <a:rPr lang="tr-TR" sz="2200" b="1" dirty="0"/>
              <a:t>” </a:t>
            </a:r>
            <a:r>
              <a:rPr lang="tr-TR" sz="2200" dirty="0"/>
              <a:t>butonuna basılarak Onaylı TİF oluşturulur. </a:t>
            </a:r>
            <a:endParaRPr lang="tr-TR" sz="2200" dirty="0" smtClean="0"/>
          </a:p>
          <a:p>
            <a:r>
              <a:rPr lang="tr-TR" sz="2200" b="1" dirty="0"/>
              <a:t>“TİF Oluştur” </a:t>
            </a:r>
            <a:r>
              <a:rPr lang="tr-TR" sz="2200" dirty="0" smtClean="0"/>
              <a:t>butonuna </a:t>
            </a:r>
            <a:r>
              <a:rPr lang="tr-TR" sz="2200" dirty="0"/>
              <a:t>basıldığında </a:t>
            </a:r>
            <a:r>
              <a:rPr lang="tr-TR" sz="2200" b="1" dirty="0"/>
              <a:t>Onaylı Sayım Noksanı </a:t>
            </a:r>
            <a:r>
              <a:rPr lang="tr-TR" sz="2200" b="1" dirty="0" err="1" smtClean="0"/>
              <a:t>TİFi</a:t>
            </a:r>
            <a:r>
              <a:rPr lang="tr-TR" sz="2200" b="1" dirty="0" smtClean="0"/>
              <a:t> </a:t>
            </a:r>
            <a:r>
              <a:rPr lang="tr-TR" sz="2200" dirty="0"/>
              <a:t>oluşur. </a:t>
            </a:r>
          </a:p>
          <a:p>
            <a:pPr algn="just"/>
            <a:endParaRPr lang="tr-TR" sz="2200" dirty="0"/>
          </a:p>
        </p:txBody>
      </p:sp>
      <p:pic>
        <p:nvPicPr>
          <p:cNvPr id="2" name="Resim 1"/>
          <p:cNvPicPr>
            <a:picLocks noChangeAspect="1"/>
          </p:cNvPicPr>
          <p:nvPr/>
        </p:nvPicPr>
        <p:blipFill>
          <a:blip r:embed="rId2"/>
          <a:stretch>
            <a:fillRect/>
          </a:stretch>
        </p:blipFill>
        <p:spPr>
          <a:xfrm>
            <a:off x="1187624" y="3054732"/>
            <a:ext cx="7772985" cy="1607200"/>
          </a:xfrm>
          <a:prstGeom prst="rect">
            <a:avLst/>
          </a:prstGeom>
        </p:spPr>
      </p:pic>
      <p:pic>
        <p:nvPicPr>
          <p:cNvPr id="6" name="Resim 5"/>
          <p:cNvPicPr>
            <a:picLocks noChangeAspect="1"/>
          </p:cNvPicPr>
          <p:nvPr/>
        </p:nvPicPr>
        <p:blipFill rotWithShape="1">
          <a:blip r:embed="rId3"/>
          <a:srcRect b="66863"/>
          <a:stretch/>
        </p:blipFill>
        <p:spPr>
          <a:xfrm>
            <a:off x="1187624" y="5085184"/>
            <a:ext cx="7754404" cy="1556529"/>
          </a:xfrm>
          <a:prstGeom prst="rect">
            <a:avLst/>
          </a:prstGeom>
        </p:spPr>
      </p:pic>
      <p:cxnSp>
        <p:nvCxnSpPr>
          <p:cNvPr id="7" name="Düz Ok Bağlayıcısı 6"/>
          <p:cNvCxnSpPr/>
          <p:nvPr/>
        </p:nvCxnSpPr>
        <p:spPr>
          <a:xfrm>
            <a:off x="6084168" y="2924944"/>
            <a:ext cx="0" cy="5338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Düz Ok Bağlayıcısı 7"/>
          <p:cNvCxnSpPr/>
          <p:nvPr/>
        </p:nvCxnSpPr>
        <p:spPr>
          <a:xfrm>
            <a:off x="2987824" y="4699419"/>
            <a:ext cx="0" cy="77152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384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115616" y="764704"/>
            <a:ext cx="7704856" cy="3416320"/>
          </a:xfrm>
          <a:prstGeom prst="rect">
            <a:avLst/>
          </a:prstGeom>
        </p:spPr>
        <p:txBody>
          <a:bodyPr wrap="square">
            <a:spAutoFit/>
          </a:bodyPr>
          <a:lstStyle/>
          <a:p>
            <a:pPr algn="just"/>
            <a:r>
              <a:rPr lang="tr-TR" sz="2400" dirty="0" smtClean="0">
                <a:solidFill>
                  <a:srgbClr val="FF0000"/>
                </a:solidFill>
              </a:rPr>
              <a:t>Sayım Fazlası</a:t>
            </a:r>
            <a:endParaRPr lang="tr-TR" sz="2400" dirty="0">
              <a:solidFill>
                <a:srgbClr val="FF0000"/>
              </a:solidFill>
            </a:endParaRPr>
          </a:p>
          <a:p>
            <a:pPr algn="just"/>
            <a:r>
              <a:rPr lang="tr-TR" sz="2400" dirty="0" smtClean="0"/>
              <a:t>Sayım </a:t>
            </a:r>
            <a:r>
              <a:rPr lang="tr-TR" sz="2400" dirty="0"/>
              <a:t>fazlası oluşması durumunda </a:t>
            </a:r>
            <a:r>
              <a:rPr lang="tr-TR" sz="2400" b="1" dirty="0"/>
              <a:t>“Sayım ve Yılsonu </a:t>
            </a:r>
            <a:r>
              <a:rPr lang="tr-TR" sz="2400" b="1" dirty="0" smtClean="0"/>
              <a:t>İşlemleri</a:t>
            </a:r>
            <a:r>
              <a:rPr lang="tr-TR" sz="2400" b="1" dirty="0"/>
              <a:t>”&gt;”Sayım Fazlası” </a:t>
            </a:r>
            <a:r>
              <a:rPr lang="tr-TR" sz="2400" dirty="0"/>
              <a:t>bölümüne tıklanır. </a:t>
            </a:r>
          </a:p>
          <a:p>
            <a:pPr algn="just"/>
            <a:r>
              <a:rPr lang="tr-TR" sz="2400" dirty="0"/>
              <a:t>Açılan sayfada yıl bilgisi ve ambar adı seçilir. </a:t>
            </a:r>
          </a:p>
          <a:p>
            <a:pPr algn="just"/>
            <a:r>
              <a:rPr lang="tr-TR" sz="2400" dirty="0"/>
              <a:t>150 grup taşınırlar için birim fiyatlar sistemde otomatik olarak gelecektir. (Tüketim malzemelerinin girişinde son fiyatlar gelecektir). Taşınıra ait bu fiyat ilgili alan üzerine gelerek düzeltebilmekte ve farklı bir fiyat girilebilmektedir. </a:t>
            </a:r>
          </a:p>
        </p:txBody>
      </p:sp>
      <p:pic>
        <p:nvPicPr>
          <p:cNvPr id="5" name="Resim 4"/>
          <p:cNvPicPr>
            <a:picLocks noChangeAspect="1"/>
          </p:cNvPicPr>
          <p:nvPr/>
        </p:nvPicPr>
        <p:blipFill rotWithShape="1">
          <a:blip r:embed="rId2"/>
          <a:srcRect b="21555"/>
          <a:stretch/>
        </p:blipFill>
        <p:spPr>
          <a:xfrm>
            <a:off x="35496" y="4509120"/>
            <a:ext cx="9108504" cy="2348880"/>
          </a:xfrm>
          <a:prstGeom prst="rect">
            <a:avLst/>
          </a:prstGeom>
        </p:spPr>
      </p:pic>
      <p:cxnSp>
        <p:nvCxnSpPr>
          <p:cNvPr id="6" name="Düz Ok Bağlayıcısı 5"/>
          <p:cNvCxnSpPr/>
          <p:nvPr/>
        </p:nvCxnSpPr>
        <p:spPr>
          <a:xfrm flipH="1">
            <a:off x="1115616" y="6381328"/>
            <a:ext cx="936104" cy="2979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Düz Ok Bağlayıcısı 7"/>
          <p:cNvCxnSpPr/>
          <p:nvPr/>
        </p:nvCxnSpPr>
        <p:spPr>
          <a:xfrm>
            <a:off x="8782514" y="4653136"/>
            <a:ext cx="0" cy="5338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5929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115616" y="764704"/>
            <a:ext cx="7704856" cy="3046988"/>
          </a:xfrm>
          <a:prstGeom prst="rect">
            <a:avLst/>
          </a:prstGeom>
        </p:spPr>
        <p:txBody>
          <a:bodyPr wrap="square">
            <a:spAutoFit/>
          </a:bodyPr>
          <a:lstStyle/>
          <a:p>
            <a:r>
              <a:rPr lang="tr-TR" sz="2400" dirty="0" smtClean="0"/>
              <a:t>Birim </a:t>
            </a:r>
            <a:r>
              <a:rPr lang="tr-TR" sz="2400" dirty="0"/>
              <a:t>fiyatların girişi yapıldıktan sonra </a:t>
            </a:r>
            <a:r>
              <a:rPr lang="tr-TR" sz="2400" b="1" dirty="0"/>
              <a:t>“</a:t>
            </a:r>
            <a:r>
              <a:rPr lang="tr-TR" sz="2400" b="1" dirty="0" smtClean="0"/>
              <a:t>TİF Oluştur</a:t>
            </a:r>
            <a:r>
              <a:rPr lang="tr-TR" sz="2400" b="1" dirty="0"/>
              <a:t>” </a:t>
            </a:r>
            <a:r>
              <a:rPr lang="tr-TR" sz="2400" dirty="0"/>
              <a:t>butonuna basılır. </a:t>
            </a:r>
          </a:p>
          <a:p>
            <a:r>
              <a:rPr lang="tr-TR" sz="2400" dirty="0"/>
              <a:t>Butona basıldıktan sonra oluşan TİF/</a:t>
            </a:r>
            <a:r>
              <a:rPr lang="tr-TR" sz="2400" dirty="0" err="1"/>
              <a:t>TİFlerin</a:t>
            </a:r>
            <a:r>
              <a:rPr lang="tr-TR" sz="2400" dirty="0"/>
              <a:t> Onaylı oluşacağını belirten uyarı penceresi açılır. </a:t>
            </a:r>
            <a:endParaRPr lang="tr-TR" sz="2400" dirty="0" smtClean="0"/>
          </a:p>
          <a:p>
            <a:endParaRPr lang="tr-TR" sz="2400" dirty="0"/>
          </a:p>
          <a:p>
            <a:r>
              <a:rPr lang="tr-TR" sz="2400" dirty="0"/>
              <a:t>Açılan pencerede “Evet” butonuna basılarak onaylı TİF oluşturulur. </a:t>
            </a:r>
          </a:p>
          <a:p>
            <a:endParaRPr lang="tr-TR" sz="2400" dirty="0"/>
          </a:p>
        </p:txBody>
      </p:sp>
      <p:cxnSp>
        <p:nvCxnSpPr>
          <p:cNvPr id="8" name="Düz Ok Bağlayıcısı 7"/>
          <p:cNvCxnSpPr/>
          <p:nvPr/>
        </p:nvCxnSpPr>
        <p:spPr>
          <a:xfrm>
            <a:off x="8782514" y="4653136"/>
            <a:ext cx="0" cy="5338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Resim 1"/>
          <p:cNvPicPr>
            <a:picLocks noChangeAspect="1"/>
          </p:cNvPicPr>
          <p:nvPr/>
        </p:nvPicPr>
        <p:blipFill>
          <a:blip r:embed="rId2"/>
          <a:stretch>
            <a:fillRect/>
          </a:stretch>
        </p:blipFill>
        <p:spPr>
          <a:xfrm>
            <a:off x="1331640" y="3711341"/>
            <a:ext cx="7641546" cy="1483865"/>
          </a:xfrm>
          <a:prstGeom prst="rect">
            <a:avLst/>
          </a:prstGeom>
        </p:spPr>
      </p:pic>
    </p:spTree>
    <p:extLst>
      <p:ext uri="{BB962C8B-B14F-4D97-AF65-F5344CB8AC3E}">
        <p14:creationId xmlns:p14="http://schemas.microsoft.com/office/powerpoint/2010/main" val="1790789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Resim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152" y="2476170"/>
            <a:ext cx="7740352" cy="1333669"/>
          </a:xfrm>
          <a:prstGeom prst="rect">
            <a:avLst/>
          </a:prstGeom>
        </p:spPr>
      </p:pic>
      <p:pic>
        <p:nvPicPr>
          <p:cNvPr id="27" name="Resim 26"/>
          <p:cNvPicPr>
            <a:picLocks noChangeAspect="1"/>
          </p:cNvPicPr>
          <p:nvPr/>
        </p:nvPicPr>
        <p:blipFill rotWithShape="1">
          <a:blip r:embed="rId3"/>
          <a:srcRect l="31943" t="44470" r="46761" b="25883"/>
          <a:stretch/>
        </p:blipFill>
        <p:spPr>
          <a:xfrm>
            <a:off x="6316917" y="2509621"/>
            <a:ext cx="127291" cy="127291"/>
          </a:xfrm>
          <a:prstGeom prst="rect">
            <a:avLst/>
          </a:prstGeom>
        </p:spPr>
      </p:pic>
      <p:pic>
        <p:nvPicPr>
          <p:cNvPr id="32" name="Resim 31"/>
          <p:cNvPicPr>
            <a:picLocks noChangeAspect="1"/>
          </p:cNvPicPr>
          <p:nvPr/>
        </p:nvPicPr>
        <p:blipFill rotWithShape="1">
          <a:blip r:embed="rId3"/>
          <a:srcRect l="31943" t="44470" r="46761" b="25883"/>
          <a:stretch/>
        </p:blipFill>
        <p:spPr>
          <a:xfrm>
            <a:off x="6444208" y="3501008"/>
            <a:ext cx="127291" cy="127291"/>
          </a:xfrm>
          <a:prstGeom prst="rect">
            <a:avLst/>
          </a:prstGeom>
        </p:spPr>
      </p:pic>
      <p:pic>
        <p:nvPicPr>
          <p:cNvPr id="33" name="Resim 32"/>
          <p:cNvPicPr>
            <a:picLocks noChangeAspect="1"/>
          </p:cNvPicPr>
          <p:nvPr/>
        </p:nvPicPr>
        <p:blipFill rotWithShape="1">
          <a:blip r:embed="rId3"/>
          <a:srcRect l="31943" t="44470" r="46761" b="25883"/>
          <a:stretch/>
        </p:blipFill>
        <p:spPr>
          <a:xfrm>
            <a:off x="8837197" y="2509621"/>
            <a:ext cx="127291" cy="127291"/>
          </a:xfrm>
          <a:prstGeom prst="rect">
            <a:avLst/>
          </a:prstGeom>
        </p:spPr>
      </p:pic>
    </p:spTree>
    <p:extLst>
      <p:ext uri="{BB962C8B-B14F-4D97-AF65-F5344CB8AC3E}">
        <p14:creationId xmlns:p14="http://schemas.microsoft.com/office/powerpoint/2010/main" val="1426251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115616" y="764704"/>
            <a:ext cx="7704856" cy="3046988"/>
          </a:xfrm>
          <a:prstGeom prst="rect">
            <a:avLst/>
          </a:prstGeom>
        </p:spPr>
        <p:txBody>
          <a:bodyPr wrap="square">
            <a:spAutoFit/>
          </a:bodyPr>
          <a:lstStyle/>
          <a:p>
            <a:r>
              <a:rPr lang="tr-TR" sz="2400" b="1" dirty="0">
                <a:solidFill>
                  <a:srgbClr val="FF0000"/>
                </a:solidFill>
              </a:rPr>
              <a:t>Yılsonu İşlemlerini Bitirme </a:t>
            </a:r>
            <a:endParaRPr lang="tr-TR" sz="2400" dirty="0">
              <a:solidFill>
                <a:srgbClr val="FF0000"/>
              </a:solidFill>
            </a:endParaRPr>
          </a:p>
          <a:p>
            <a:r>
              <a:rPr lang="tr-TR" sz="2400" dirty="0"/>
              <a:t>Her ambar için yapılacak olan bu işlemler sonrası </a:t>
            </a:r>
            <a:r>
              <a:rPr lang="tr-TR" sz="2400" b="1" dirty="0"/>
              <a:t>“YILSONU </a:t>
            </a:r>
            <a:r>
              <a:rPr lang="tr-TR" sz="2400" b="1" dirty="0" smtClean="0"/>
              <a:t>İŞLEMLERİNİ BİTİR” </a:t>
            </a:r>
            <a:r>
              <a:rPr lang="tr-TR" sz="2400" dirty="0"/>
              <a:t>butonuna basarak ilgili yıl seçilir ve yıla ait tüm işlemler bitirilerek Harcama Birimi Yönetim Hesabının verilebilmesi için Sistemden harcama birimi yönetim hesabı cetvelleri ve sayım döküm cetvelleri alınır. </a:t>
            </a:r>
          </a:p>
          <a:p>
            <a:endParaRPr lang="tr-TR" sz="2400" dirty="0"/>
          </a:p>
        </p:txBody>
      </p:sp>
      <p:pic>
        <p:nvPicPr>
          <p:cNvPr id="5" name="Resim 4"/>
          <p:cNvPicPr>
            <a:picLocks noChangeAspect="1"/>
          </p:cNvPicPr>
          <p:nvPr/>
        </p:nvPicPr>
        <p:blipFill rotWithShape="1">
          <a:blip r:embed="rId2"/>
          <a:srcRect t="15880" r="1082" b="45744"/>
          <a:stretch/>
        </p:blipFill>
        <p:spPr>
          <a:xfrm>
            <a:off x="1352181" y="3501008"/>
            <a:ext cx="7791819" cy="3024336"/>
          </a:xfrm>
          <a:prstGeom prst="rect">
            <a:avLst/>
          </a:prstGeom>
        </p:spPr>
      </p:pic>
      <p:sp>
        <p:nvSpPr>
          <p:cNvPr id="6" name="Dikdörtgen 5"/>
          <p:cNvSpPr/>
          <p:nvPr/>
        </p:nvSpPr>
        <p:spPr>
          <a:xfrm>
            <a:off x="2771800" y="4941168"/>
            <a:ext cx="6408712" cy="1477328"/>
          </a:xfrm>
          <a:prstGeom prst="rect">
            <a:avLst/>
          </a:prstGeom>
        </p:spPr>
        <p:txBody>
          <a:bodyPr wrap="square">
            <a:spAutoFit/>
          </a:bodyPr>
          <a:lstStyle/>
          <a:p>
            <a:pPr algn="just"/>
            <a:r>
              <a:rPr lang="tr-TR" dirty="0"/>
              <a:t>“YIL </a:t>
            </a:r>
            <a:r>
              <a:rPr lang="tr-TR" dirty="0" smtClean="0"/>
              <a:t>SONU İŞLEMLERİNİ BİTİR” </a:t>
            </a:r>
            <a:r>
              <a:rPr lang="tr-TR" dirty="0"/>
              <a:t>butonuna basıldığında sistem “İşlem başarıyla tamamlandı” uyarısı verecektir. Eğer hatalı işlem varsa ve geçilen yılda yapılan hiçbir işlem yoksa “YIL SONU </a:t>
            </a:r>
            <a:r>
              <a:rPr lang="tr-TR" dirty="0" smtClean="0"/>
              <a:t>İŞLEMLERİNİ İPTAL ET</a:t>
            </a:r>
            <a:r>
              <a:rPr lang="tr-TR" dirty="0"/>
              <a:t>” butonuna basılarak iptal işlemi gerçekleştirilebilmektedir.</a:t>
            </a:r>
          </a:p>
        </p:txBody>
      </p:sp>
    </p:spTree>
    <p:extLst>
      <p:ext uri="{BB962C8B-B14F-4D97-AF65-F5344CB8AC3E}">
        <p14:creationId xmlns:p14="http://schemas.microsoft.com/office/powerpoint/2010/main" val="302014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l="10639" t="18239" r="24765" b="29851"/>
          <a:stretch/>
        </p:blipFill>
        <p:spPr>
          <a:xfrm>
            <a:off x="1475656" y="1052736"/>
            <a:ext cx="7444070" cy="3240360"/>
          </a:xfrm>
          <a:prstGeom prst="rect">
            <a:avLst/>
          </a:prstGeom>
        </p:spPr>
      </p:pic>
      <p:pic>
        <p:nvPicPr>
          <p:cNvPr id="4" name="Resim 3"/>
          <p:cNvPicPr>
            <a:picLocks noChangeAspect="1"/>
          </p:cNvPicPr>
          <p:nvPr/>
        </p:nvPicPr>
        <p:blipFill rotWithShape="1">
          <a:blip r:embed="rId3"/>
          <a:srcRect b="6193"/>
          <a:stretch/>
        </p:blipFill>
        <p:spPr>
          <a:xfrm>
            <a:off x="2195736" y="4381889"/>
            <a:ext cx="5760640" cy="2476111"/>
          </a:xfrm>
          <a:prstGeom prst="rect">
            <a:avLst/>
          </a:prstGeom>
        </p:spPr>
      </p:pic>
    </p:spTree>
    <p:extLst>
      <p:ext uri="{BB962C8B-B14F-4D97-AF65-F5344CB8AC3E}">
        <p14:creationId xmlns:p14="http://schemas.microsoft.com/office/powerpoint/2010/main" val="3203998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a:srcRect l="9652" t="36911" r="26231" b="29997"/>
          <a:stretch/>
        </p:blipFill>
        <p:spPr>
          <a:xfrm>
            <a:off x="1475656" y="2204864"/>
            <a:ext cx="7469445" cy="2448272"/>
          </a:xfrm>
          <a:prstGeom prst="rect">
            <a:avLst/>
          </a:prstGeom>
        </p:spPr>
      </p:pic>
    </p:spTree>
    <p:extLst>
      <p:ext uri="{BB962C8B-B14F-4D97-AF65-F5344CB8AC3E}">
        <p14:creationId xmlns:p14="http://schemas.microsoft.com/office/powerpoint/2010/main" val="1870625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l="17725" t="12856" r="37963" b="10013"/>
          <a:stretch/>
        </p:blipFill>
        <p:spPr>
          <a:xfrm>
            <a:off x="1691680" y="764704"/>
            <a:ext cx="6912768" cy="6042500"/>
          </a:xfrm>
          <a:prstGeom prst="rect">
            <a:avLst/>
          </a:prstGeom>
        </p:spPr>
      </p:pic>
    </p:spTree>
    <p:extLst>
      <p:ext uri="{BB962C8B-B14F-4D97-AF65-F5344CB8AC3E}">
        <p14:creationId xmlns:p14="http://schemas.microsoft.com/office/powerpoint/2010/main" val="3710630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63688" y="2060848"/>
            <a:ext cx="6750496" cy="2308324"/>
          </a:xfrm>
          <a:prstGeom prst="rect">
            <a:avLst/>
          </a:prstGeom>
        </p:spPr>
        <p:txBody>
          <a:bodyPr wrap="square">
            <a:spAutoFit/>
          </a:bodyPr>
          <a:lstStyle/>
          <a:p>
            <a:r>
              <a:rPr lang="tr-TR" sz="2400" dirty="0"/>
              <a:t>Sayım işlemleri;</a:t>
            </a:r>
          </a:p>
          <a:p>
            <a:r>
              <a:rPr lang="tr-TR" sz="2400" dirty="0"/>
              <a:t>- Taşınır Kayıt Yetkilisi değişimlerinde,</a:t>
            </a:r>
          </a:p>
          <a:p>
            <a:r>
              <a:rPr lang="tr-TR" sz="2400" dirty="0" smtClean="0"/>
              <a:t>- Harcama </a:t>
            </a:r>
            <a:r>
              <a:rPr lang="tr-TR" sz="2400" dirty="0"/>
              <a:t>yetkilisinin gerekli gördüğü durum ve </a:t>
            </a:r>
            <a:r>
              <a:rPr lang="tr-TR" sz="2400" dirty="0" smtClean="0"/>
              <a:t>zamanlarda,</a:t>
            </a:r>
          </a:p>
          <a:p>
            <a:r>
              <a:rPr lang="tr-TR" sz="2400" dirty="0"/>
              <a:t>-</a:t>
            </a:r>
            <a:r>
              <a:rPr lang="tr-TR" sz="2400" dirty="0" smtClean="0"/>
              <a:t> Yılsonunda </a:t>
            </a:r>
            <a:r>
              <a:rPr lang="tr-TR" sz="2400" dirty="0"/>
              <a:t>yapılır.</a:t>
            </a:r>
          </a:p>
          <a:p>
            <a:endParaRPr lang="tr-TR" sz="2400" dirty="0"/>
          </a:p>
        </p:txBody>
      </p:sp>
    </p:spTree>
    <p:extLst>
      <p:ext uri="{BB962C8B-B14F-4D97-AF65-F5344CB8AC3E}">
        <p14:creationId xmlns:p14="http://schemas.microsoft.com/office/powerpoint/2010/main" val="3848634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63688" y="2060848"/>
            <a:ext cx="7056784" cy="1569660"/>
          </a:xfrm>
          <a:prstGeom prst="rect">
            <a:avLst/>
          </a:prstGeom>
        </p:spPr>
        <p:txBody>
          <a:bodyPr wrap="square">
            <a:spAutoFit/>
          </a:bodyPr>
          <a:lstStyle/>
          <a:p>
            <a:pPr algn="just"/>
            <a:r>
              <a:rPr lang="tr-TR" sz="2400" dirty="0"/>
              <a:t>Taşınır sayımları, harcama yetkilisince, kendisinin veya görevlendireceği bir kişinin başkanlığında taşınır </a:t>
            </a:r>
            <a:r>
              <a:rPr lang="tr-TR" sz="2400" dirty="0" smtClean="0"/>
              <a:t>kayıt yetkilisinin </a:t>
            </a:r>
            <a:r>
              <a:rPr lang="tr-TR" sz="2400" dirty="0"/>
              <a:t>de katılımıyla, en az üç kişiden oluşturulan sayım kurulu tarafından yapılır.</a:t>
            </a:r>
          </a:p>
        </p:txBody>
      </p:sp>
    </p:spTree>
    <p:extLst>
      <p:ext uri="{BB962C8B-B14F-4D97-AF65-F5344CB8AC3E}">
        <p14:creationId xmlns:p14="http://schemas.microsoft.com/office/powerpoint/2010/main" val="126796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03648" y="908720"/>
            <a:ext cx="7632848" cy="3046988"/>
          </a:xfrm>
          <a:prstGeom prst="rect">
            <a:avLst/>
          </a:prstGeom>
        </p:spPr>
        <p:txBody>
          <a:bodyPr wrap="square">
            <a:spAutoFit/>
          </a:bodyPr>
          <a:lstStyle/>
          <a:p>
            <a:r>
              <a:rPr lang="tr-TR" sz="2400" dirty="0" smtClean="0">
                <a:solidFill>
                  <a:srgbClr val="FF0000"/>
                </a:solidFill>
              </a:rPr>
              <a:t>TAŞINIR KAYIT YETKİLİSİ DEĞİŞTİĞİNDE;</a:t>
            </a:r>
          </a:p>
          <a:p>
            <a:r>
              <a:rPr lang="tr-TR" sz="2400" dirty="0" smtClean="0"/>
              <a:t>Harcama </a:t>
            </a:r>
            <a:r>
              <a:rPr lang="tr-TR" sz="2400" dirty="0"/>
              <a:t>birimi bazında Taşınır Kayıt Yetkilisince kayıtları tutulan her bir ambar için </a:t>
            </a:r>
            <a:r>
              <a:rPr lang="tr-TR" sz="2400" b="1" dirty="0"/>
              <a:t>“</a:t>
            </a:r>
            <a:r>
              <a:rPr lang="tr-TR" sz="2400" b="1" dirty="0" smtClean="0"/>
              <a:t>Taşınır </a:t>
            </a:r>
            <a:r>
              <a:rPr lang="tr-TR" sz="2400" b="1" dirty="0"/>
              <a:t>Raporlar” </a:t>
            </a:r>
            <a:r>
              <a:rPr lang="tr-TR" sz="2400" dirty="0"/>
              <a:t>menüsünden taşınırların bulunduğu ilgili ambar için </a:t>
            </a:r>
            <a:r>
              <a:rPr lang="tr-TR" sz="2400" b="1" dirty="0"/>
              <a:t>“Ambar Sayımı Listesi” </a:t>
            </a:r>
            <a:r>
              <a:rPr lang="tr-TR" sz="2400" dirty="0"/>
              <a:t>alınır. Ambar Sayım Listesi sistemdeki kayıtlarımıza göre son düzey detayına göre kayıtları listeler. </a:t>
            </a:r>
          </a:p>
          <a:p>
            <a:endParaRPr lang="tr-TR" sz="2400" dirty="0"/>
          </a:p>
        </p:txBody>
      </p:sp>
      <p:pic>
        <p:nvPicPr>
          <p:cNvPr id="4" name="Resim 3"/>
          <p:cNvPicPr>
            <a:picLocks noChangeAspect="1"/>
          </p:cNvPicPr>
          <p:nvPr/>
        </p:nvPicPr>
        <p:blipFill rotWithShape="1">
          <a:blip r:embed="rId2"/>
          <a:srcRect r="946" b="37468"/>
          <a:stretch/>
        </p:blipFill>
        <p:spPr>
          <a:xfrm>
            <a:off x="1462146" y="3573016"/>
            <a:ext cx="7704856" cy="3167934"/>
          </a:xfrm>
          <a:prstGeom prst="rect">
            <a:avLst/>
          </a:prstGeom>
        </p:spPr>
      </p:pic>
    </p:spTree>
    <p:extLst>
      <p:ext uri="{BB962C8B-B14F-4D97-AF65-F5344CB8AC3E}">
        <p14:creationId xmlns:p14="http://schemas.microsoft.com/office/powerpoint/2010/main" val="1612536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03648" y="908720"/>
            <a:ext cx="7632848" cy="6370975"/>
          </a:xfrm>
          <a:prstGeom prst="rect">
            <a:avLst/>
          </a:prstGeom>
        </p:spPr>
        <p:txBody>
          <a:bodyPr wrap="square">
            <a:spAutoFit/>
          </a:bodyPr>
          <a:lstStyle/>
          <a:p>
            <a:pPr algn="just"/>
            <a:r>
              <a:rPr lang="tr-TR" sz="2400" b="1" dirty="0" smtClean="0"/>
              <a:t>Ambar </a:t>
            </a:r>
            <a:r>
              <a:rPr lang="tr-TR" sz="2400" b="1" dirty="0"/>
              <a:t>Sayım Listesi </a:t>
            </a:r>
            <a:r>
              <a:rPr lang="tr-TR" sz="2400" dirty="0"/>
              <a:t>dökümü alındıktan sonra Sayım Kurulunca fiili sayıma başlanılır. Fiili sayım sonuçları Ambar Sayım Listesinin </a:t>
            </a:r>
            <a:r>
              <a:rPr lang="tr-TR" sz="2400" b="1" dirty="0"/>
              <a:t>“Ambarda Bulunan Miktar” </a:t>
            </a:r>
            <a:r>
              <a:rPr lang="tr-TR" sz="2400" dirty="0"/>
              <a:t>sütununa elle (kalem ile) yazılarak fiili durum ile </a:t>
            </a:r>
            <a:r>
              <a:rPr lang="tr-TR" sz="2400" dirty="0" err="1" smtClean="0"/>
              <a:t>kaydi</a:t>
            </a:r>
            <a:r>
              <a:rPr lang="tr-TR" sz="2400" dirty="0" smtClean="0"/>
              <a:t> </a:t>
            </a:r>
            <a:r>
              <a:rPr lang="tr-TR" sz="2400" dirty="0"/>
              <a:t>durum arasındaki durum tespit edilir. </a:t>
            </a:r>
            <a:endParaRPr lang="tr-TR" sz="2400" dirty="0" smtClean="0"/>
          </a:p>
          <a:p>
            <a:pPr algn="just"/>
            <a:endParaRPr lang="tr-TR" sz="2400" dirty="0"/>
          </a:p>
          <a:p>
            <a:pPr algn="just"/>
            <a:r>
              <a:rPr lang="tr-TR" sz="2400" dirty="0" smtClean="0"/>
              <a:t>Ambar </a:t>
            </a:r>
            <a:r>
              <a:rPr lang="tr-TR" sz="2400" dirty="0"/>
              <a:t>sayım işlemleri tamamlandıktan sonra oda, büro, bölüm, geçit, salon, atölye, garaj ve servis gibi ortak kullanım alanlarında bulunan taşınırlar Dayanıklı Taşınır Listeleri ve bunların verilme sırasında düzenlenen Taşınır Teslim Fişleri esas alınarak sayılır ve sayım sonuçları Sayım Tutanağında gösterilir. Kullanım amacıyla kişilere teslim edilmiş olan taşınırlar için, sayım yapılmaksızın Sayım Tutanağının "Kayıtlara Göre Kişilere Verilen Miktar" sütunundaki bilgiler dikkate alınır. </a:t>
            </a:r>
          </a:p>
          <a:p>
            <a:pPr algn="just"/>
            <a:endParaRPr lang="tr-TR" sz="2400" dirty="0"/>
          </a:p>
        </p:txBody>
      </p:sp>
    </p:spTree>
    <p:extLst>
      <p:ext uri="{BB962C8B-B14F-4D97-AF65-F5344CB8AC3E}">
        <p14:creationId xmlns:p14="http://schemas.microsoft.com/office/powerpoint/2010/main" val="262974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03648" y="2132856"/>
            <a:ext cx="7632848" cy="3046988"/>
          </a:xfrm>
          <a:prstGeom prst="rect">
            <a:avLst/>
          </a:prstGeom>
        </p:spPr>
        <p:txBody>
          <a:bodyPr wrap="square">
            <a:spAutoFit/>
          </a:bodyPr>
          <a:lstStyle/>
          <a:p>
            <a:r>
              <a:rPr lang="tr-TR" sz="2400" b="1" dirty="0" smtClean="0"/>
              <a:t>Sayım işlemleri harcama </a:t>
            </a:r>
            <a:r>
              <a:rPr lang="tr-TR" sz="2400" b="1" dirty="0"/>
              <a:t>biriminde her bir ambar için ayrı ayrı yapılır. </a:t>
            </a:r>
            <a:endParaRPr lang="tr-TR" sz="2400" dirty="0"/>
          </a:p>
          <a:p>
            <a:endParaRPr lang="tr-TR" sz="2400" dirty="0"/>
          </a:p>
          <a:p>
            <a:r>
              <a:rPr lang="tr-TR" sz="2400" dirty="0"/>
              <a:t>Fiili sayım sonuçlarının aynısının sisteme aktarılması gerekir. Bunun için Sayım ve Yılsonu İşlemleri menüsünden </a:t>
            </a:r>
            <a:r>
              <a:rPr lang="tr-TR" sz="2400" b="1" dirty="0"/>
              <a:t>“Sayım Tutanağı </a:t>
            </a:r>
            <a:r>
              <a:rPr lang="tr-TR" sz="2400" b="1" dirty="0" smtClean="0"/>
              <a:t>Oluştur</a:t>
            </a:r>
            <a:r>
              <a:rPr lang="tr-TR" sz="2400" b="1" dirty="0"/>
              <a:t>” </a:t>
            </a:r>
            <a:r>
              <a:rPr lang="tr-TR" sz="2400" dirty="0"/>
              <a:t>seçeneği kullanılarak fiili sayım sonuçlarının girişi yapılmalıdır. </a:t>
            </a:r>
          </a:p>
          <a:p>
            <a:endParaRPr lang="tr-TR" sz="2400" dirty="0"/>
          </a:p>
        </p:txBody>
      </p:sp>
    </p:spTree>
    <p:extLst>
      <p:ext uri="{BB962C8B-B14F-4D97-AF65-F5344CB8AC3E}">
        <p14:creationId xmlns:p14="http://schemas.microsoft.com/office/powerpoint/2010/main" val="3553756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31640" y="1199499"/>
            <a:ext cx="7632848" cy="830997"/>
          </a:xfrm>
          <a:prstGeom prst="rect">
            <a:avLst/>
          </a:prstGeom>
        </p:spPr>
        <p:txBody>
          <a:bodyPr wrap="square">
            <a:spAutoFit/>
          </a:bodyPr>
          <a:lstStyle/>
          <a:p>
            <a:r>
              <a:rPr lang="tr-TR" sz="2400" dirty="0"/>
              <a:t>Fiilen sayılan miktarlar Sayım Tutanağının "Sayım Ambar Miktarı" sütununa kaydedilir. </a:t>
            </a:r>
          </a:p>
        </p:txBody>
      </p:sp>
      <p:sp>
        <p:nvSpPr>
          <p:cNvPr id="3" name="Dikdörtgen 2"/>
          <p:cNvSpPr/>
          <p:nvPr/>
        </p:nvSpPr>
        <p:spPr>
          <a:xfrm>
            <a:off x="1763688" y="764704"/>
            <a:ext cx="4835170" cy="461665"/>
          </a:xfrm>
          <a:prstGeom prst="rect">
            <a:avLst/>
          </a:prstGeom>
        </p:spPr>
        <p:txBody>
          <a:bodyPr wrap="none">
            <a:spAutoFit/>
          </a:bodyPr>
          <a:lstStyle/>
          <a:p>
            <a:r>
              <a:rPr lang="tr-TR" sz="2400" b="1" dirty="0" smtClean="0">
                <a:solidFill>
                  <a:srgbClr val="FF0000"/>
                </a:solidFill>
              </a:rPr>
              <a:t>SAYIM TUTANAĞI OLUŞTURMA</a:t>
            </a:r>
            <a:endParaRPr lang="tr-TR" sz="2400" b="1" dirty="0">
              <a:solidFill>
                <a:srgbClr val="FF0000"/>
              </a:solidFill>
            </a:endParaRPr>
          </a:p>
        </p:txBody>
      </p:sp>
      <p:pic>
        <p:nvPicPr>
          <p:cNvPr id="4" name="Resim 3"/>
          <p:cNvPicPr>
            <a:picLocks noChangeAspect="1"/>
          </p:cNvPicPr>
          <p:nvPr/>
        </p:nvPicPr>
        <p:blipFill>
          <a:blip r:embed="rId2"/>
          <a:stretch>
            <a:fillRect/>
          </a:stretch>
        </p:blipFill>
        <p:spPr>
          <a:xfrm>
            <a:off x="1331640" y="2465291"/>
            <a:ext cx="7761856" cy="3774768"/>
          </a:xfrm>
          <a:prstGeom prst="rect">
            <a:avLst/>
          </a:prstGeom>
        </p:spPr>
      </p:pic>
      <p:cxnSp>
        <p:nvCxnSpPr>
          <p:cNvPr id="5" name="Düz Ok Bağlayıcısı 4"/>
          <p:cNvCxnSpPr/>
          <p:nvPr/>
        </p:nvCxnSpPr>
        <p:spPr>
          <a:xfrm>
            <a:off x="6516216" y="2420888"/>
            <a:ext cx="0" cy="77152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134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9530" t="36447" r="28520" b="12025"/>
          <a:stretch/>
        </p:blipFill>
        <p:spPr>
          <a:xfrm>
            <a:off x="1475656" y="1340768"/>
            <a:ext cx="7511664" cy="4248472"/>
          </a:xfrm>
          <a:prstGeom prst="rect">
            <a:avLst/>
          </a:prstGeom>
        </p:spPr>
      </p:pic>
    </p:spTree>
    <p:extLst>
      <p:ext uri="{BB962C8B-B14F-4D97-AF65-F5344CB8AC3E}">
        <p14:creationId xmlns:p14="http://schemas.microsoft.com/office/powerpoint/2010/main" val="1531658835"/>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3765</TotalTime>
  <Words>922</Words>
  <Application>Microsoft Office PowerPoint</Application>
  <PresentationFormat>On-screen Show (4:3)</PresentationFormat>
  <Paragraphs>42</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Ofis Teması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Ümit</dc:creator>
  <cp:lastModifiedBy>word2</cp:lastModifiedBy>
  <cp:revision>299</cp:revision>
  <dcterms:created xsi:type="dcterms:W3CDTF">2011-05-11T06:13:55Z</dcterms:created>
  <dcterms:modified xsi:type="dcterms:W3CDTF">2017-05-29T12:26:24Z</dcterms:modified>
</cp:coreProperties>
</file>