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69" r:id="rId3"/>
    <p:sldId id="370" r:id="rId4"/>
    <p:sldId id="400" r:id="rId5"/>
    <p:sldId id="374" r:id="rId6"/>
    <p:sldId id="375" r:id="rId7"/>
    <p:sldId id="376" r:id="rId8"/>
    <p:sldId id="403" r:id="rId9"/>
    <p:sldId id="402" r:id="rId10"/>
    <p:sldId id="380" r:id="rId11"/>
    <p:sldId id="409" r:id="rId12"/>
    <p:sldId id="410" r:id="rId13"/>
    <p:sldId id="411" r:id="rId14"/>
    <p:sldId id="381" r:id="rId15"/>
    <p:sldId id="382" r:id="rId16"/>
    <p:sldId id="383" r:id="rId17"/>
    <p:sldId id="404" r:id="rId18"/>
    <p:sldId id="405" r:id="rId19"/>
    <p:sldId id="406"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163BC-7E65-4587-8980-CB8B4E61C7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9968BF99-414C-45F9-AE4C-EAF196259C7A}">
      <dgm:prSet/>
      <dgm:spPr/>
      <dgm:t>
        <a:bodyPr/>
        <a:lstStyle/>
        <a:p>
          <a:pPr rtl="0"/>
          <a:r>
            <a:rPr lang="tr-TR" dirty="0" smtClean="0"/>
            <a:t>Devlet Arşiv Hizmetleri Hakkında Yönetmelik</a:t>
          </a:r>
          <a:endParaRPr lang="tr-TR" dirty="0"/>
        </a:p>
      </dgm:t>
    </dgm:pt>
    <dgm:pt modelId="{0C8A137A-FCA4-40B4-BA8C-034101A33AFC}" type="parTrans" cxnId="{683F6369-0924-4CA3-A130-B7A2CEBECDCB}">
      <dgm:prSet/>
      <dgm:spPr/>
      <dgm:t>
        <a:bodyPr/>
        <a:lstStyle/>
        <a:p>
          <a:endParaRPr lang="tr-TR"/>
        </a:p>
      </dgm:t>
    </dgm:pt>
    <dgm:pt modelId="{60E510AB-D1A3-4D04-92B0-DA9A4410D62E}" type="sibTrans" cxnId="{683F6369-0924-4CA3-A130-B7A2CEBECDCB}">
      <dgm:prSet/>
      <dgm:spPr/>
      <dgm:t>
        <a:bodyPr/>
        <a:lstStyle/>
        <a:p>
          <a:endParaRPr lang="tr-TR"/>
        </a:p>
      </dgm:t>
    </dgm:pt>
    <dgm:pt modelId="{E610DA22-AD38-4374-A8E8-DCA1895927BE}">
      <dgm:prSet/>
      <dgm:spPr/>
      <dgm:t>
        <a:bodyPr/>
        <a:lstStyle/>
        <a:p>
          <a:pPr rtl="0"/>
          <a:r>
            <a:rPr lang="tr-TR" dirty="0" smtClean="0"/>
            <a:t>Bilgi Edinme Hakkı Kanunu’na İlişkin Esas ve Usuller Hakkında Yönetmelik 2004</a:t>
          </a:r>
          <a:endParaRPr lang="tr-TR" dirty="0"/>
        </a:p>
      </dgm:t>
    </dgm:pt>
    <dgm:pt modelId="{E72B67F4-7274-4362-B682-3FE1223A537E}" type="parTrans" cxnId="{F913223D-37D6-4BB4-AB47-8B7CF16FF3B5}">
      <dgm:prSet/>
      <dgm:spPr/>
      <dgm:t>
        <a:bodyPr/>
        <a:lstStyle/>
        <a:p>
          <a:endParaRPr lang="tr-TR"/>
        </a:p>
      </dgm:t>
    </dgm:pt>
    <dgm:pt modelId="{D5AD5E2D-7647-4BFB-8658-1CAACDA4CC91}" type="sibTrans" cxnId="{F913223D-37D6-4BB4-AB47-8B7CF16FF3B5}">
      <dgm:prSet/>
      <dgm:spPr/>
      <dgm:t>
        <a:bodyPr/>
        <a:lstStyle/>
        <a:p>
          <a:endParaRPr lang="tr-TR"/>
        </a:p>
      </dgm:t>
    </dgm:pt>
    <dgm:pt modelId="{CF12BDDD-AD9E-4C96-AF5D-F973BE74F406}">
      <dgm:prSet/>
      <dgm:spPr/>
      <dgm:t>
        <a:bodyPr/>
        <a:lstStyle/>
        <a:p>
          <a:pPr rtl="0"/>
          <a:r>
            <a:rPr lang="tr-TR" dirty="0" smtClean="0"/>
            <a:t>Kayıtlı Elektronik Posta Sistemine İlişkin Usul ve Esaslar Hakkında Yönetmelik 2011. </a:t>
          </a:r>
          <a:endParaRPr lang="tr-TR" dirty="0"/>
        </a:p>
      </dgm:t>
    </dgm:pt>
    <dgm:pt modelId="{7A3CF262-77E4-4E04-A6E7-C3935208802F}" type="parTrans" cxnId="{7DFCD0B2-35E1-4418-A97C-33C87C3C7397}">
      <dgm:prSet/>
      <dgm:spPr/>
      <dgm:t>
        <a:bodyPr/>
        <a:lstStyle/>
        <a:p>
          <a:endParaRPr lang="tr-TR"/>
        </a:p>
      </dgm:t>
    </dgm:pt>
    <dgm:pt modelId="{DB08A99B-7503-44AA-9FAF-5FBBACB442FA}" type="sibTrans" cxnId="{7DFCD0B2-35E1-4418-A97C-33C87C3C7397}">
      <dgm:prSet/>
      <dgm:spPr/>
      <dgm:t>
        <a:bodyPr/>
        <a:lstStyle/>
        <a:p>
          <a:endParaRPr lang="tr-TR"/>
        </a:p>
      </dgm:t>
    </dgm:pt>
    <dgm:pt modelId="{66E13786-EA43-46C3-B049-763F5D147E88}">
      <dgm:prSet/>
      <dgm:spPr/>
      <dgm:t>
        <a:bodyPr/>
        <a:lstStyle/>
        <a:p>
          <a:pPr rtl="0"/>
          <a:r>
            <a:rPr lang="tr-TR" dirty="0" smtClean="0"/>
            <a:t>Resmi Yazışmalarda Uygulanacak Usul ve Esaslar Hakkında Yönetmelik 2015.</a:t>
          </a:r>
          <a:endParaRPr lang="tr-TR" dirty="0"/>
        </a:p>
      </dgm:t>
    </dgm:pt>
    <dgm:pt modelId="{714C0473-C144-495D-BFF5-53DFCF7E4CD4}" type="parTrans" cxnId="{90DDE290-73F2-4487-AC9B-11EC53D03BF3}">
      <dgm:prSet/>
      <dgm:spPr/>
      <dgm:t>
        <a:bodyPr/>
        <a:lstStyle/>
        <a:p>
          <a:endParaRPr lang="tr-TR"/>
        </a:p>
      </dgm:t>
    </dgm:pt>
    <dgm:pt modelId="{527D5A61-0A2B-4021-ADF6-6F980729E560}" type="sibTrans" cxnId="{90DDE290-73F2-4487-AC9B-11EC53D03BF3}">
      <dgm:prSet/>
      <dgm:spPr/>
      <dgm:t>
        <a:bodyPr/>
        <a:lstStyle/>
        <a:p>
          <a:endParaRPr lang="tr-TR"/>
        </a:p>
      </dgm:t>
    </dgm:pt>
    <dgm:pt modelId="{E0FCD6D8-7E7D-4CDE-8A5A-31CEBBAC934E}" type="pres">
      <dgm:prSet presAssocID="{323163BC-7E65-4587-8980-CB8B4E61C78B}" presName="linear" presStyleCnt="0">
        <dgm:presLayoutVars>
          <dgm:animLvl val="lvl"/>
          <dgm:resizeHandles val="exact"/>
        </dgm:presLayoutVars>
      </dgm:prSet>
      <dgm:spPr/>
      <dgm:t>
        <a:bodyPr/>
        <a:lstStyle/>
        <a:p>
          <a:endParaRPr lang="tr-TR"/>
        </a:p>
      </dgm:t>
    </dgm:pt>
    <dgm:pt modelId="{B32A7D9D-0C40-4788-8345-DEF93433F597}" type="pres">
      <dgm:prSet presAssocID="{9968BF99-414C-45F9-AE4C-EAF196259C7A}" presName="parentText" presStyleLbl="node1" presStyleIdx="0" presStyleCnt="4" custLinFactY="-2226" custLinFactNeighborX="-200" custLinFactNeighborY="-100000">
        <dgm:presLayoutVars>
          <dgm:chMax val="0"/>
          <dgm:bulletEnabled val="1"/>
        </dgm:presLayoutVars>
      </dgm:prSet>
      <dgm:spPr/>
      <dgm:t>
        <a:bodyPr/>
        <a:lstStyle/>
        <a:p>
          <a:endParaRPr lang="tr-TR"/>
        </a:p>
      </dgm:t>
    </dgm:pt>
    <dgm:pt modelId="{77F1CA18-5B34-4E89-A5DA-E9D805E42FD4}" type="pres">
      <dgm:prSet presAssocID="{60E510AB-D1A3-4D04-92B0-DA9A4410D62E}" presName="spacer" presStyleCnt="0"/>
      <dgm:spPr/>
      <dgm:t>
        <a:bodyPr/>
        <a:lstStyle/>
        <a:p>
          <a:endParaRPr lang="tr-TR"/>
        </a:p>
      </dgm:t>
    </dgm:pt>
    <dgm:pt modelId="{37611218-0E5A-41E3-98CD-46FC352E194D}" type="pres">
      <dgm:prSet presAssocID="{E610DA22-AD38-4374-A8E8-DCA1895927BE}" presName="parentText" presStyleLbl="node1" presStyleIdx="1" presStyleCnt="4">
        <dgm:presLayoutVars>
          <dgm:chMax val="0"/>
          <dgm:bulletEnabled val="1"/>
        </dgm:presLayoutVars>
      </dgm:prSet>
      <dgm:spPr/>
      <dgm:t>
        <a:bodyPr/>
        <a:lstStyle/>
        <a:p>
          <a:endParaRPr lang="tr-TR"/>
        </a:p>
      </dgm:t>
    </dgm:pt>
    <dgm:pt modelId="{DC7DCF25-E570-4BE2-A767-EA8105B9F02C}" type="pres">
      <dgm:prSet presAssocID="{D5AD5E2D-7647-4BFB-8658-1CAACDA4CC91}" presName="spacer" presStyleCnt="0"/>
      <dgm:spPr/>
      <dgm:t>
        <a:bodyPr/>
        <a:lstStyle/>
        <a:p>
          <a:endParaRPr lang="tr-TR"/>
        </a:p>
      </dgm:t>
    </dgm:pt>
    <dgm:pt modelId="{1A00CA67-1146-40C4-B240-4B9B9CDC0F24}" type="pres">
      <dgm:prSet presAssocID="{CF12BDDD-AD9E-4C96-AF5D-F973BE74F406}" presName="parentText" presStyleLbl="node1" presStyleIdx="2" presStyleCnt="4">
        <dgm:presLayoutVars>
          <dgm:chMax val="0"/>
          <dgm:bulletEnabled val="1"/>
        </dgm:presLayoutVars>
      </dgm:prSet>
      <dgm:spPr/>
      <dgm:t>
        <a:bodyPr/>
        <a:lstStyle/>
        <a:p>
          <a:endParaRPr lang="tr-TR"/>
        </a:p>
      </dgm:t>
    </dgm:pt>
    <dgm:pt modelId="{D0120B50-62FD-4E6B-B214-3C2EB7279E01}" type="pres">
      <dgm:prSet presAssocID="{DB08A99B-7503-44AA-9FAF-5FBBACB442FA}" presName="spacer" presStyleCnt="0"/>
      <dgm:spPr/>
      <dgm:t>
        <a:bodyPr/>
        <a:lstStyle/>
        <a:p>
          <a:endParaRPr lang="tr-TR"/>
        </a:p>
      </dgm:t>
    </dgm:pt>
    <dgm:pt modelId="{B6C4D626-26F3-42C8-B8A4-3A9E86DFC5B3}" type="pres">
      <dgm:prSet presAssocID="{66E13786-EA43-46C3-B049-763F5D147E88}" presName="parentText" presStyleLbl="node1" presStyleIdx="3" presStyleCnt="4">
        <dgm:presLayoutVars>
          <dgm:chMax val="0"/>
          <dgm:bulletEnabled val="1"/>
        </dgm:presLayoutVars>
      </dgm:prSet>
      <dgm:spPr/>
      <dgm:t>
        <a:bodyPr/>
        <a:lstStyle/>
        <a:p>
          <a:endParaRPr lang="tr-TR"/>
        </a:p>
      </dgm:t>
    </dgm:pt>
  </dgm:ptLst>
  <dgm:cxnLst>
    <dgm:cxn modelId="{CBC9E042-F18B-4528-85F6-0A136B557EA3}" type="presOf" srcId="{CF12BDDD-AD9E-4C96-AF5D-F973BE74F406}" destId="{1A00CA67-1146-40C4-B240-4B9B9CDC0F24}" srcOrd="0" destOrd="0" presId="urn:microsoft.com/office/officeart/2005/8/layout/vList2"/>
    <dgm:cxn modelId="{7DFCD0B2-35E1-4418-A97C-33C87C3C7397}" srcId="{323163BC-7E65-4587-8980-CB8B4E61C78B}" destId="{CF12BDDD-AD9E-4C96-AF5D-F973BE74F406}" srcOrd="2" destOrd="0" parTransId="{7A3CF262-77E4-4E04-A6E7-C3935208802F}" sibTransId="{DB08A99B-7503-44AA-9FAF-5FBBACB442FA}"/>
    <dgm:cxn modelId="{683F6369-0924-4CA3-A130-B7A2CEBECDCB}" srcId="{323163BC-7E65-4587-8980-CB8B4E61C78B}" destId="{9968BF99-414C-45F9-AE4C-EAF196259C7A}" srcOrd="0" destOrd="0" parTransId="{0C8A137A-FCA4-40B4-BA8C-034101A33AFC}" sibTransId="{60E510AB-D1A3-4D04-92B0-DA9A4410D62E}"/>
    <dgm:cxn modelId="{C6585FCE-4971-40E8-A07B-4151884678E1}" type="presOf" srcId="{66E13786-EA43-46C3-B049-763F5D147E88}" destId="{B6C4D626-26F3-42C8-B8A4-3A9E86DFC5B3}" srcOrd="0" destOrd="0" presId="urn:microsoft.com/office/officeart/2005/8/layout/vList2"/>
    <dgm:cxn modelId="{37CBF2F5-AD97-4693-ABA8-2AC0ECB743A6}" type="presOf" srcId="{9968BF99-414C-45F9-AE4C-EAF196259C7A}" destId="{B32A7D9D-0C40-4788-8345-DEF93433F597}" srcOrd="0" destOrd="0" presId="urn:microsoft.com/office/officeart/2005/8/layout/vList2"/>
    <dgm:cxn modelId="{90DDE290-73F2-4487-AC9B-11EC53D03BF3}" srcId="{323163BC-7E65-4587-8980-CB8B4E61C78B}" destId="{66E13786-EA43-46C3-B049-763F5D147E88}" srcOrd="3" destOrd="0" parTransId="{714C0473-C144-495D-BFF5-53DFCF7E4CD4}" sibTransId="{527D5A61-0A2B-4021-ADF6-6F980729E560}"/>
    <dgm:cxn modelId="{73D9C8DC-F836-455D-B458-2439D8D119AA}" type="presOf" srcId="{E610DA22-AD38-4374-A8E8-DCA1895927BE}" destId="{37611218-0E5A-41E3-98CD-46FC352E194D}" srcOrd="0" destOrd="0" presId="urn:microsoft.com/office/officeart/2005/8/layout/vList2"/>
    <dgm:cxn modelId="{F913223D-37D6-4BB4-AB47-8B7CF16FF3B5}" srcId="{323163BC-7E65-4587-8980-CB8B4E61C78B}" destId="{E610DA22-AD38-4374-A8E8-DCA1895927BE}" srcOrd="1" destOrd="0" parTransId="{E72B67F4-7274-4362-B682-3FE1223A537E}" sibTransId="{D5AD5E2D-7647-4BFB-8658-1CAACDA4CC91}"/>
    <dgm:cxn modelId="{E867BBB3-B90C-4846-91C6-D1C364DBE885}" type="presOf" srcId="{323163BC-7E65-4587-8980-CB8B4E61C78B}" destId="{E0FCD6D8-7E7D-4CDE-8A5A-31CEBBAC934E}" srcOrd="0" destOrd="0" presId="urn:microsoft.com/office/officeart/2005/8/layout/vList2"/>
    <dgm:cxn modelId="{2A3D2172-F4C5-4C0C-A0DF-D71E8CFC63C2}" type="presParOf" srcId="{E0FCD6D8-7E7D-4CDE-8A5A-31CEBBAC934E}" destId="{B32A7D9D-0C40-4788-8345-DEF93433F597}" srcOrd="0" destOrd="0" presId="urn:microsoft.com/office/officeart/2005/8/layout/vList2"/>
    <dgm:cxn modelId="{0BC93324-BC75-477B-86E7-28CC40781A8D}" type="presParOf" srcId="{E0FCD6D8-7E7D-4CDE-8A5A-31CEBBAC934E}" destId="{77F1CA18-5B34-4E89-A5DA-E9D805E42FD4}" srcOrd="1" destOrd="0" presId="urn:microsoft.com/office/officeart/2005/8/layout/vList2"/>
    <dgm:cxn modelId="{B4BCE355-3C2C-4F41-82EC-4B20013B41E9}" type="presParOf" srcId="{E0FCD6D8-7E7D-4CDE-8A5A-31CEBBAC934E}" destId="{37611218-0E5A-41E3-98CD-46FC352E194D}" srcOrd="2" destOrd="0" presId="urn:microsoft.com/office/officeart/2005/8/layout/vList2"/>
    <dgm:cxn modelId="{CE964FEA-8DD3-459B-8078-934117858938}" type="presParOf" srcId="{E0FCD6D8-7E7D-4CDE-8A5A-31CEBBAC934E}" destId="{DC7DCF25-E570-4BE2-A767-EA8105B9F02C}" srcOrd="3" destOrd="0" presId="urn:microsoft.com/office/officeart/2005/8/layout/vList2"/>
    <dgm:cxn modelId="{647AE1F8-4914-41CC-BB3F-DFC5FE3E18E7}" type="presParOf" srcId="{E0FCD6D8-7E7D-4CDE-8A5A-31CEBBAC934E}" destId="{1A00CA67-1146-40C4-B240-4B9B9CDC0F24}" srcOrd="4" destOrd="0" presId="urn:microsoft.com/office/officeart/2005/8/layout/vList2"/>
    <dgm:cxn modelId="{06947399-C77B-4D33-A09A-1A568878BA4B}" type="presParOf" srcId="{E0FCD6D8-7E7D-4CDE-8A5A-31CEBBAC934E}" destId="{D0120B50-62FD-4E6B-B214-3C2EB7279E01}" srcOrd="5" destOrd="0" presId="urn:microsoft.com/office/officeart/2005/8/layout/vList2"/>
    <dgm:cxn modelId="{691F38C8-2816-46BE-9EEF-FC66DA2F8B59}" type="presParOf" srcId="{E0FCD6D8-7E7D-4CDE-8A5A-31CEBBAC934E}" destId="{B6C4D626-26F3-42C8-B8A4-3A9E86DFC5B3}"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2A7D9D-0C40-4788-8345-DEF93433F597}">
      <dsp:nvSpPr>
        <dsp:cNvPr id="0" name=""/>
        <dsp:cNvSpPr/>
      </dsp:nvSpPr>
      <dsp:spPr>
        <a:xfrm>
          <a:off x="0" y="0"/>
          <a:ext cx="8183562" cy="10725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kern="1200" dirty="0" smtClean="0"/>
            <a:t>Devlet Arşiv Hizmetleri Hakkında Yönetmelik</a:t>
          </a:r>
          <a:endParaRPr lang="tr-TR" sz="2700" kern="1200" dirty="0"/>
        </a:p>
      </dsp:txBody>
      <dsp:txXfrm>
        <a:off x="0" y="0"/>
        <a:ext cx="8183562" cy="1072579"/>
      </dsp:txXfrm>
    </dsp:sp>
    <dsp:sp modelId="{37611218-0E5A-41E3-98CD-46FC352E194D}">
      <dsp:nvSpPr>
        <dsp:cNvPr id="0" name=""/>
        <dsp:cNvSpPr/>
      </dsp:nvSpPr>
      <dsp:spPr>
        <a:xfrm>
          <a:off x="0" y="1179971"/>
          <a:ext cx="8183562" cy="107257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kern="1200" dirty="0" smtClean="0"/>
            <a:t>Bilgi Edinme Hakkı Kanunu’na İlişkin Esas ve Usuller Hakkında Yönetmelik 2004</a:t>
          </a:r>
          <a:endParaRPr lang="tr-TR" sz="2700" kern="1200" dirty="0"/>
        </a:p>
      </dsp:txBody>
      <dsp:txXfrm>
        <a:off x="0" y="1179971"/>
        <a:ext cx="8183562" cy="1072579"/>
      </dsp:txXfrm>
    </dsp:sp>
    <dsp:sp modelId="{1A00CA67-1146-40C4-B240-4B9B9CDC0F24}">
      <dsp:nvSpPr>
        <dsp:cNvPr id="0" name=""/>
        <dsp:cNvSpPr/>
      </dsp:nvSpPr>
      <dsp:spPr>
        <a:xfrm>
          <a:off x="0" y="2330311"/>
          <a:ext cx="8183562" cy="107257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kern="1200" dirty="0" smtClean="0"/>
            <a:t>Kayıtlı Elektronik Posta Sistemine İlişkin Usul ve Esaslar Hakkında Yönetmelik 2011. </a:t>
          </a:r>
          <a:endParaRPr lang="tr-TR" sz="2700" kern="1200" dirty="0"/>
        </a:p>
      </dsp:txBody>
      <dsp:txXfrm>
        <a:off x="0" y="2330311"/>
        <a:ext cx="8183562" cy="1072579"/>
      </dsp:txXfrm>
    </dsp:sp>
    <dsp:sp modelId="{B6C4D626-26F3-42C8-B8A4-3A9E86DFC5B3}">
      <dsp:nvSpPr>
        <dsp:cNvPr id="0" name=""/>
        <dsp:cNvSpPr/>
      </dsp:nvSpPr>
      <dsp:spPr>
        <a:xfrm>
          <a:off x="0" y="3480650"/>
          <a:ext cx="8183562" cy="107257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kern="1200" dirty="0" smtClean="0"/>
            <a:t>Resmi Yazışmalarda Uygulanacak Usul ve Esaslar Hakkında Yönetmelik 2015.</a:t>
          </a:r>
          <a:endParaRPr lang="tr-TR" sz="2700" kern="1200" dirty="0"/>
        </a:p>
      </dsp:txBody>
      <dsp:txXfrm>
        <a:off x="0" y="3480650"/>
        <a:ext cx="8183562" cy="10725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1CC91-B03F-4A7E-B5A9-89EC6313C83D}" type="datetimeFigureOut">
              <a:rPr lang="tr-TR" smtClean="0"/>
              <a:pPr/>
              <a:t>08.09.2017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F7C12-7E4D-492F-B019-CBF5FFEABCB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08.09.2017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08.09.2017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al__ma_Sayfas_1.xls"/></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_al__ma_Sayfas_2.xls"/></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_al__ma_Sayfas_3.xls"/></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_al__ma_Sayfas_4.xls"/></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 name="Başlık 1"/>
          <p:cNvSpPr>
            <a:spLocks noGrp="1"/>
          </p:cNvSpPr>
          <p:nvPr/>
        </p:nvSpPr>
        <p:spPr>
          <a:xfrm>
            <a:off x="2591594" y="4059945"/>
            <a:ext cx="3384550" cy="1187450"/>
          </a:xfrm>
          <a:prstGeom prst="rect">
            <a:avLst/>
          </a:prstGeom>
          <a:ln>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www.devletarsivleri.gov.tr</a:t>
            </a:r>
            <a:endParaRPr lang="tr-TR"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Başlık 1"/>
          <p:cNvSpPr txBox="1">
            <a:spLocks/>
          </p:cNvSpPr>
          <p:nvPr/>
        </p:nvSpPr>
        <p:spPr bwMode="auto">
          <a:xfrm>
            <a:off x="0" y="2090738"/>
            <a:ext cx="9144000" cy="1410270"/>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dirty="0" smtClean="0">
                <a:solidFill>
                  <a:schemeClr val="bg1"/>
                </a:solidFill>
                <a:latin typeface="Tahoma" pitchFamily="34" charset="0"/>
                <a:cs typeface="Tahoma" pitchFamily="34" charset="0"/>
              </a:rPr>
              <a:t>    </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595707"/>
            <a:ext cx="2311400" cy="231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Metin kutusu 8"/>
          <p:cNvSpPr txBox="1"/>
          <p:nvPr/>
        </p:nvSpPr>
        <p:spPr>
          <a:xfrm>
            <a:off x="2915816" y="2204864"/>
            <a:ext cx="5688012" cy="1077218"/>
          </a:xfrm>
          <a:prstGeom prst="rect">
            <a:avLst/>
          </a:prstGeom>
          <a:noFill/>
        </p:spPr>
        <p:txBody>
          <a:bodyPr wrap="square">
            <a:spAutoFit/>
          </a:bodyPr>
          <a:lstStyle/>
          <a:p>
            <a:pPr algn="ctr">
              <a:defRPr/>
            </a:pPr>
            <a:r>
              <a:rPr lang="tr-TR" sz="3600" b="1" dirty="0" smtClean="0">
                <a:solidFill>
                  <a:schemeClr val="bg1">
                    <a:lumMod val="85000"/>
                  </a:schemeClr>
                </a:solidFill>
                <a:latin typeface="Adobe Garamond Pro" pitchFamily="18" charset="-94"/>
              </a:rPr>
              <a:t>DEVLET </a:t>
            </a:r>
            <a:r>
              <a:rPr lang="tr-TR" sz="3600" b="1" dirty="0">
                <a:solidFill>
                  <a:schemeClr val="bg1">
                    <a:lumMod val="85000"/>
                  </a:schemeClr>
                </a:solidFill>
                <a:latin typeface="Adobe Garamond Pro" pitchFamily="18" charset="-94"/>
              </a:rPr>
              <a:t>ARŞİVLERİ</a:t>
            </a:r>
          </a:p>
          <a:p>
            <a:pPr algn="ctr">
              <a:defRPr/>
            </a:pPr>
            <a:r>
              <a:rPr lang="tr-TR" sz="2800" b="1" dirty="0">
                <a:solidFill>
                  <a:schemeClr val="bg1">
                    <a:lumMod val="85000"/>
                  </a:schemeClr>
                </a:solidFill>
                <a:latin typeface="Adobe Garamond Pro" pitchFamily="18" charset="-94"/>
              </a:rPr>
              <a:t>GENEL MÜDÜRLÜĞÜ</a:t>
            </a:r>
          </a:p>
        </p:txBody>
      </p:sp>
      <p:sp>
        <p:nvSpPr>
          <p:cNvPr id="4" name="Dikdörtgen 3"/>
          <p:cNvSpPr/>
          <p:nvPr/>
        </p:nvSpPr>
        <p:spPr>
          <a:xfrm>
            <a:off x="1262992" y="4523878"/>
            <a:ext cx="7566843" cy="400110"/>
          </a:xfrm>
          <a:prstGeom prst="rect">
            <a:avLst/>
          </a:prstGeom>
          <a:noFill/>
        </p:spPr>
        <p:txBody>
          <a:bodyPr wrap="square" lIns="91440" tIns="45720" rIns="91440" bIns="45720">
            <a:spAutoFit/>
          </a:bodyPr>
          <a:lstStyle/>
          <a:p>
            <a:pPr algn="ctr"/>
            <a:r>
              <a:rPr lang="tr-TR" altLang="tr-TR" sz="2000" b="1" dirty="0" smtClean="0">
                <a:ln w="10541" cmpd="sng">
                  <a:solidFill>
                    <a:schemeClr val="tx1"/>
                  </a:solidFill>
                  <a:prstDash val="solid"/>
                </a:ln>
                <a:latin typeface="OCR A Extended" panose="02010509020102010303" pitchFamily="50" charset="0"/>
                <a:cs typeface="Times New Roman" pitchFamily="18" charset="0"/>
              </a:rPr>
              <a:t>Elektronik Belge Yönetim sistemi</a:t>
            </a:r>
            <a:endParaRPr lang="tr-TR" sz="2000" b="1" dirty="0">
              <a:ln w="10541" cmpd="sng">
                <a:solidFill>
                  <a:schemeClr val="tx1"/>
                </a:solidFill>
                <a:prstDash val="solid"/>
              </a:ln>
              <a:latin typeface="OCR A Extended" panose="02010509020102010303" pitchFamily="50" charset="0"/>
            </a:endParaRPr>
          </a:p>
        </p:txBody>
      </p:sp>
      <p:sp>
        <p:nvSpPr>
          <p:cNvPr id="10" name="9 Dikdörtgen"/>
          <p:cNvSpPr/>
          <p:nvPr/>
        </p:nvSpPr>
        <p:spPr>
          <a:xfrm>
            <a:off x="3635896" y="1556792"/>
            <a:ext cx="3970959"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tr-TR" sz="3200" b="1" dirty="0" smtClean="0">
                <a:solidFill>
                  <a:srgbClr val="E5B019"/>
                </a:solidFill>
                <a:effectLst>
                  <a:innerShdw blurRad="114300">
                    <a:prstClr val="black"/>
                  </a:innerShdw>
                  <a:reflection blurRad="1270000" endPos="0" dist="863600" dir="5400000" sy="-100000" algn="bl" rotWithShape="0"/>
                </a:effectLst>
                <a:latin typeface="Baskerville Old Face" pitchFamily="18" charset="0"/>
              </a:rPr>
              <a:t>T.C. BAŞBAKANLIK</a:t>
            </a:r>
          </a:p>
        </p:txBody>
      </p:sp>
      <p:sp>
        <p:nvSpPr>
          <p:cNvPr id="11" name="10 Dikdörtgen"/>
          <p:cNvSpPr/>
          <p:nvPr/>
        </p:nvSpPr>
        <p:spPr>
          <a:xfrm>
            <a:off x="5220072" y="5373216"/>
            <a:ext cx="2897241" cy="461665"/>
          </a:xfrm>
          <a:prstGeom prst="rect">
            <a:avLst/>
          </a:prstGeom>
        </p:spPr>
        <p:txBody>
          <a:bodyPr wrap="square">
            <a:spAutoFit/>
          </a:bodyPr>
          <a:lstStyle/>
          <a:p>
            <a:pPr algn="ctr">
              <a:defRPr/>
            </a:pPr>
            <a:r>
              <a:rPr lang="tr-TR" sz="2400" dirty="0" smtClean="0">
                <a:solidFill>
                  <a:srgbClr val="FF0000"/>
                </a:solidFill>
                <a:effectLst>
                  <a:innerShdw blurRad="114300">
                    <a:prstClr val="black"/>
                  </a:innerShdw>
                  <a:reflection blurRad="1270000" endPos="0" dist="863600" dir="5400000" sy="-100000" algn="bl" rotWithShape="0"/>
                </a:effectLst>
                <a:latin typeface="Baskerville Old Face" pitchFamily="18" charset="0"/>
              </a:rPr>
              <a:t>Hülya ŞEN GÖNÜL</a:t>
            </a:r>
            <a:endParaRPr lang="tr-TR" sz="2400" dirty="0" smtClean="0">
              <a:solidFill>
                <a:srgbClr val="FF0000"/>
              </a:solidFill>
              <a:effectLst>
                <a:innerShdw blurRad="114300">
                  <a:prstClr val="black"/>
                </a:innerShdw>
                <a:reflection blurRad="1270000" endPos="0" dist="863600" dir="5400000" sy="-100000" algn="bl" rotWithShape="0"/>
              </a:effectLst>
              <a:latin typeface="Baskerville Old Face" pitchFamily="18" charset="0"/>
            </a:endParaRPr>
          </a:p>
        </p:txBody>
      </p:sp>
      <p:pic>
        <p:nvPicPr>
          <p:cNvPr id="1026" name="Picture 2" descr="C:\Users\hakan.dede\Desktop\static_qr_code_without_logo.jpg"/>
          <p:cNvPicPr>
            <a:picLocks noChangeAspect="1" noChangeArrowheads="1"/>
          </p:cNvPicPr>
          <p:nvPr/>
        </p:nvPicPr>
        <p:blipFill>
          <a:blip r:embed="rId3" cstate="print"/>
          <a:srcRect/>
          <a:stretch>
            <a:fillRect/>
          </a:stretch>
        </p:blipFill>
        <p:spPr bwMode="auto">
          <a:xfrm>
            <a:off x="395536" y="4005064"/>
            <a:ext cx="2003153" cy="2003152"/>
          </a:xfrm>
          <a:prstGeom prst="rect">
            <a:avLst/>
          </a:prstGeom>
          <a:noFill/>
        </p:spPr>
      </p:pic>
      <p:sp>
        <p:nvSpPr>
          <p:cNvPr id="12" name="11 Metin kutusu"/>
          <p:cNvSpPr txBox="1"/>
          <p:nvPr/>
        </p:nvSpPr>
        <p:spPr>
          <a:xfrm>
            <a:off x="539552" y="6165304"/>
            <a:ext cx="1425390" cy="369332"/>
          </a:xfrm>
          <a:prstGeom prst="rect">
            <a:avLst/>
          </a:prstGeom>
          <a:noFill/>
        </p:spPr>
        <p:txBody>
          <a:bodyPr wrap="none" rtlCol="0">
            <a:spAutoFit/>
          </a:bodyPr>
          <a:lstStyle/>
          <a:p>
            <a:r>
              <a:rPr lang="tr-TR" b="1" dirty="0" smtClean="0"/>
              <a:t>Sunum İndir!</a:t>
            </a:r>
            <a:endParaRPr lang="tr-TR" b="1" dirty="0"/>
          </a:p>
        </p:txBody>
      </p:sp>
    </p:spTree>
    <p:extLst>
      <p:ext uri="{BB962C8B-B14F-4D97-AF65-F5344CB8AC3E}">
        <p14:creationId xmlns="" xmlns:p14="http://schemas.microsoft.com/office/powerpoint/2010/main" val="108136788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 Elektronik Belgenin Paylaşımı</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8 Dikdörtgen"/>
          <p:cNvSpPr>
            <a:spLocks noChangeArrowheads="1"/>
          </p:cNvSpPr>
          <p:nvPr/>
        </p:nvSpPr>
        <p:spPr bwMode="auto">
          <a:xfrm>
            <a:off x="329455" y="1772816"/>
            <a:ext cx="8355013"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just">
              <a:lnSpc>
                <a:spcPct val="150000"/>
              </a:lnSpc>
              <a:spcBef>
                <a:spcPct val="0"/>
              </a:spcBef>
              <a:buFont typeface="Wingdings" pitchFamily="2" charset="2"/>
              <a:buChar char="Ø"/>
            </a:pPr>
            <a:r>
              <a:rPr lang="tr-TR" altLang="tr-TR" sz="2000" b="1" dirty="0">
                <a:latin typeface="+mj-lt"/>
              </a:rPr>
              <a:t>Güvenli elektronik imzalı </a:t>
            </a:r>
            <a:r>
              <a:rPr lang="tr-TR" altLang="tr-TR" sz="2000" b="1" dirty="0" smtClean="0">
                <a:latin typeface="+mj-lt"/>
              </a:rPr>
              <a:t>belgelerin </a:t>
            </a:r>
            <a:r>
              <a:rPr lang="tr-TR" altLang="tr-TR" sz="2000" b="1" dirty="0">
                <a:latin typeface="+mj-lt"/>
              </a:rPr>
              <a:t>gönderilmesi ve alınması işlemleri ilgili mevzuatla idarece yetkilendirilmiş görevli tarafından </a:t>
            </a:r>
            <a:r>
              <a:rPr lang="tr-TR" altLang="tr-TR" sz="2000" b="1" dirty="0" smtClean="0">
                <a:latin typeface="+mj-lt"/>
              </a:rPr>
              <a:t>gerçekleştirilir. </a:t>
            </a:r>
            <a:endParaRPr lang="tr-TR" altLang="tr-TR" sz="2000" b="1" dirty="0">
              <a:latin typeface="+mj-lt"/>
            </a:endParaRPr>
          </a:p>
          <a:p>
            <a:pPr algn="just">
              <a:lnSpc>
                <a:spcPct val="150000"/>
              </a:lnSpc>
              <a:spcBef>
                <a:spcPct val="0"/>
              </a:spcBef>
              <a:buFont typeface="Wingdings" pitchFamily="2" charset="2"/>
              <a:buChar char="Ø"/>
            </a:pPr>
            <a:r>
              <a:rPr lang="tr-TR" altLang="tr-TR" sz="2000" b="1" dirty="0" smtClean="0">
                <a:latin typeface="+mj-lt"/>
                <a:cs typeface="Tahoma" pitchFamily="34" charset="0"/>
              </a:rPr>
              <a:t>Elektronik Belgenin fiziki çıktısının alınması  dosyalanması ve gönderilmesinde esas </a:t>
            </a:r>
            <a:r>
              <a:rPr lang="tr-TR" altLang="tr-TR" sz="2000" b="1" dirty="0" smtClean="0"/>
              <a:t>Resmi </a:t>
            </a:r>
            <a:r>
              <a:rPr lang="tr-TR" altLang="tr-TR" sz="2000" b="1" dirty="0"/>
              <a:t>Yazışma Usul ve Esasları Hakkında </a:t>
            </a:r>
            <a:r>
              <a:rPr lang="tr-TR" altLang="tr-TR" sz="2000" b="1" dirty="0" smtClean="0"/>
              <a:t>Yönetmeliktir. </a:t>
            </a:r>
            <a:endParaRPr lang="tr-TR" altLang="tr-TR" sz="2000" b="1" dirty="0"/>
          </a:p>
          <a:p>
            <a:pPr algn="just">
              <a:spcBef>
                <a:spcPct val="0"/>
              </a:spcBef>
              <a:buFont typeface="Wingdings" pitchFamily="2" charset="2"/>
              <a:buChar char="Ø"/>
            </a:pPr>
            <a:endParaRPr lang="tr-TR" altLang="tr-TR" sz="2000" dirty="0">
              <a:latin typeface="+mj-lt"/>
              <a:cs typeface="Tahoma" pitchFamily="34" charset="0"/>
            </a:endParaRPr>
          </a:p>
        </p:txBody>
      </p:sp>
      <p:pic>
        <p:nvPicPr>
          <p:cNvPr id="5" name="Picture 2" descr="F:\Sunum Gereçleri\transf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221088"/>
            <a:ext cx="3172792" cy="20113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2"/>
          <p:cNvSpPr txBox="1">
            <a:spLocks noChangeArrowheads="1"/>
          </p:cNvSpPr>
          <p:nvPr/>
        </p:nvSpPr>
        <p:spPr bwMode="auto">
          <a:xfrm>
            <a:off x="3919414" y="5805264"/>
            <a:ext cx="52245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400" b="1" dirty="0">
                <a:solidFill>
                  <a:srgbClr val="FF0000"/>
                </a:solidFill>
                <a:latin typeface="Times New Roman" panose="02020603050405020304" pitchFamily="18" charset="0"/>
                <a:cs typeface="Times New Roman" panose="02020603050405020304" pitchFamily="18" charset="0"/>
              </a:rPr>
              <a:t>Belgenin Aslı Elektronik İmzalıdır</a:t>
            </a:r>
          </a:p>
        </p:txBody>
      </p:sp>
      <p:pic>
        <p:nvPicPr>
          <p:cNvPr id="7" name="6 Resim" descr="reimage.png"/>
          <p:cNvPicPr>
            <a:picLocks noChangeAspect="1"/>
          </p:cNvPicPr>
          <p:nvPr/>
        </p:nvPicPr>
        <p:blipFill>
          <a:blip r:embed="rId4" cstate="print"/>
          <a:stretch>
            <a:fillRect/>
          </a:stretch>
        </p:blipFill>
        <p:spPr>
          <a:xfrm>
            <a:off x="5004048" y="4077072"/>
            <a:ext cx="2780928" cy="1700808"/>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 ROLLER</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Dikdörtgen"/>
          <p:cNvSpPr/>
          <p:nvPr/>
        </p:nvSpPr>
        <p:spPr>
          <a:xfrm>
            <a:off x="179512" y="1268760"/>
            <a:ext cx="7704856" cy="1569660"/>
          </a:xfrm>
          <a:prstGeom prst="rect">
            <a:avLst/>
          </a:prstGeom>
        </p:spPr>
        <p:txBody>
          <a:bodyPr wrap="square">
            <a:spAutoFit/>
          </a:bodyPr>
          <a:lstStyle/>
          <a:p>
            <a:r>
              <a:rPr lang="tr-TR" sz="2400" b="1" dirty="0" smtClean="0">
                <a:solidFill>
                  <a:srgbClr val="FF0000"/>
                </a:solidFill>
              </a:rPr>
              <a:t>Sistem yöneticisi: </a:t>
            </a:r>
          </a:p>
          <a:p>
            <a:r>
              <a:rPr lang="tr-TR" sz="2400" b="1" dirty="0" smtClean="0"/>
              <a:t>EBYS üzerindeki en yetkili kullanıcıdır. Bilgisayar sisteminin düzenli ve kurumsal fonksiyonlara uygun olarak çalışmasından sorumludur. </a:t>
            </a:r>
            <a:endParaRPr lang="tr-TR" sz="2400" dirty="0"/>
          </a:p>
        </p:txBody>
      </p:sp>
      <p:sp>
        <p:nvSpPr>
          <p:cNvPr id="10" name="9 Dikdörtgen"/>
          <p:cNvSpPr/>
          <p:nvPr/>
        </p:nvSpPr>
        <p:spPr>
          <a:xfrm>
            <a:off x="251520" y="3284984"/>
            <a:ext cx="8280920" cy="1938992"/>
          </a:xfrm>
          <a:prstGeom prst="rect">
            <a:avLst/>
          </a:prstGeom>
        </p:spPr>
        <p:txBody>
          <a:bodyPr wrap="square">
            <a:spAutoFit/>
          </a:bodyPr>
          <a:lstStyle/>
          <a:p>
            <a:r>
              <a:rPr lang="tr-TR" sz="2400" b="1" dirty="0" smtClean="0">
                <a:solidFill>
                  <a:srgbClr val="FF0000"/>
                </a:solidFill>
              </a:rPr>
              <a:t>Elektronik belge yöneticisi (Uzman arşivci): </a:t>
            </a:r>
          </a:p>
          <a:p>
            <a:r>
              <a:rPr lang="tr-TR" sz="2400" b="1" dirty="0" smtClean="0"/>
              <a:t>EBYS içerisindeki belge yönetimi fonksiyonlarını yerine getiren uzmandır. Özellikle dosya tasnif ve saklama planlarının tanımlanması ve güncel tutulması gibi fonksiyonlardan sorumludurlar. </a:t>
            </a:r>
            <a:endParaRPr lang="tr-TR" sz="2400" dirty="0"/>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 ROLLER</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Dikdörtgen"/>
          <p:cNvSpPr/>
          <p:nvPr/>
        </p:nvSpPr>
        <p:spPr>
          <a:xfrm>
            <a:off x="179512" y="1268760"/>
            <a:ext cx="7704856" cy="1569660"/>
          </a:xfrm>
          <a:prstGeom prst="rect">
            <a:avLst/>
          </a:prstGeom>
        </p:spPr>
        <p:txBody>
          <a:bodyPr wrap="square">
            <a:spAutoFit/>
          </a:bodyPr>
          <a:lstStyle/>
          <a:p>
            <a:r>
              <a:rPr lang="tr-TR" sz="2400" b="1" dirty="0" smtClean="0">
                <a:solidFill>
                  <a:srgbClr val="FF0000"/>
                </a:solidFill>
              </a:rPr>
              <a:t>Arşivci: </a:t>
            </a:r>
          </a:p>
          <a:p>
            <a:r>
              <a:rPr lang="tr-TR" sz="2400" b="1" dirty="0" smtClean="0"/>
              <a:t>EBYS ile elektronik olmayan belgelerin entegrasyonu ve yönetiminden sorumludur. Genel olarak Elektronik Belge Yöneticisine bağlı olarak çalışır.</a:t>
            </a:r>
            <a:endParaRPr lang="tr-TR" sz="2400" dirty="0"/>
          </a:p>
        </p:txBody>
      </p:sp>
      <p:sp>
        <p:nvSpPr>
          <p:cNvPr id="10" name="9 Dikdörtgen"/>
          <p:cNvSpPr/>
          <p:nvPr/>
        </p:nvSpPr>
        <p:spPr>
          <a:xfrm>
            <a:off x="179512" y="2924944"/>
            <a:ext cx="8280920" cy="1200329"/>
          </a:xfrm>
          <a:prstGeom prst="rect">
            <a:avLst/>
          </a:prstGeom>
        </p:spPr>
        <p:txBody>
          <a:bodyPr wrap="square">
            <a:spAutoFit/>
          </a:bodyPr>
          <a:lstStyle/>
          <a:p>
            <a:r>
              <a:rPr lang="tr-TR" sz="2400" b="1" dirty="0" smtClean="0">
                <a:solidFill>
                  <a:srgbClr val="FF0000"/>
                </a:solidFill>
              </a:rPr>
              <a:t>Üretici/Sahip: </a:t>
            </a:r>
          </a:p>
          <a:p>
            <a:r>
              <a:rPr lang="tr-TR" sz="2400" b="1" dirty="0" smtClean="0"/>
              <a:t>Elektronik belgelerin üretiminden ve dolayısıyla içeriğinden sorumlu kişi ve birimler.</a:t>
            </a:r>
            <a:endParaRPr lang="tr-TR" sz="2400" dirty="0"/>
          </a:p>
        </p:txBody>
      </p:sp>
      <p:sp>
        <p:nvSpPr>
          <p:cNvPr id="6" name="5 Dikdörtgen"/>
          <p:cNvSpPr/>
          <p:nvPr/>
        </p:nvSpPr>
        <p:spPr>
          <a:xfrm>
            <a:off x="251520" y="4581128"/>
            <a:ext cx="8208912" cy="1200329"/>
          </a:xfrm>
          <a:prstGeom prst="rect">
            <a:avLst/>
          </a:prstGeom>
        </p:spPr>
        <p:txBody>
          <a:bodyPr wrap="square">
            <a:spAutoFit/>
          </a:bodyPr>
          <a:lstStyle/>
          <a:p>
            <a:r>
              <a:rPr lang="tr-TR" sz="2400" b="1" dirty="0" smtClean="0">
                <a:solidFill>
                  <a:srgbClr val="FF0000"/>
                </a:solidFill>
              </a:rPr>
              <a:t>Kullanıcı: </a:t>
            </a:r>
          </a:p>
          <a:p>
            <a:r>
              <a:rPr lang="tr-TR" sz="2400" b="1" dirty="0" smtClean="0"/>
              <a:t>Sistem içerisinde kendi birimi ile ilgili elektronik belgelerin yer almasını ve kullanımını sağlayacak haklara sahip kişidir. </a:t>
            </a:r>
            <a:endParaRPr lang="tr-TR" sz="2400" dirty="0"/>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 ROLLER</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Dikdörtgen"/>
          <p:cNvSpPr/>
          <p:nvPr/>
        </p:nvSpPr>
        <p:spPr>
          <a:xfrm>
            <a:off x="251520" y="1772816"/>
            <a:ext cx="8208912" cy="1200329"/>
          </a:xfrm>
          <a:prstGeom prst="rect">
            <a:avLst/>
          </a:prstGeom>
        </p:spPr>
        <p:txBody>
          <a:bodyPr wrap="square">
            <a:spAutoFit/>
          </a:bodyPr>
          <a:lstStyle/>
          <a:p>
            <a:r>
              <a:rPr lang="tr-TR" sz="2400" b="1" dirty="0" smtClean="0">
                <a:solidFill>
                  <a:srgbClr val="FF0000"/>
                </a:solidFill>
              </a:rPr>
              <a:t>Kullanıcı: </a:t>
            </a:r>
          </a:p>
          <a:p>
            <a:r>
              <a:rPr lang="tr-TR" sz="2400" b="1" dirty="0" smtClean="0"/>
              <a:t>Sistem içerisinde kendi birimi ile ilgili elektronik belgelerin yer almasını ve kullanımını sağlayacak haklara sahip kişidir. </a:t>
            </a:r>
            <a:endParaRPr lang="tr-TR" sz="2400" dirty="0"/>
          </a:p>
        </p:txBody>
      </p:sp>
      <p:sp>
        <p:nvSpPr>
          <p:cNvPr id="7" name="6 Dikdörtgen"/>
          <p:cNvSpPr/>
          <p:nvPr/>
        </p:nvSpPr>
        <p:spPr>
          <a:xfrm>
            <a:off x="251520" y="3861048"/>
            <a:ext cx="8136904" cy="1200329"/>
          </a:xfrm>
          <a:prstGeom prst="rect">
            <a:avLst/>
          </a:prstGeom>
        </p:spPr>
        <p:txBody>
          <a:bodyPr wrap="square">
            <a:spAutoFit/>
          </a:bodyPr>
          <a:lstStyle/>
          <a:p>
            <a:r>
              <a:rPr lang="tr-TR" sz="2400" b="1" dirty="0" smtClean="0">
                <a:solidFill>
                  <a:srgbClr val="FF0000"/>
                </a:solidFill>
              </a:rPr>
              <a:t>Misafir kullanıcı: </a:t>
            </a:r>
          </a:p>
          <a:p>
            <a:r>
              <a:rPr lang="tr-TR" sz="2400" b="1" dirty="0" smtClean="0"/>
              <a:t>Kendi birimi dışındaki birimlere ait elektronik belgeleri görme yetkisine sahip olan kullanıcıdır. </a:t>
            </a:r>
            <a:endParaRPr lang="tr-TR" sz="2400" dirty="0"/>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TS 13298 STANDARDI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1619672" y="3244334"/>
            <a:ext cx="6408712" cy="92333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5400" dirty="0" smtClean="0">
                <a:solidFill>
                  <a:schemeClr val="bg1"/>
                </a:solidFill>
                <a:latin typeface="Arial" pitchFamily="34" charset="0"/>
                <a:cs typeface="Arial" pitchFamily="34" charset="0"/>
              </a:rPr>
              <a:t>TS 13298 Standardı</a:t>
            </a:r>
            <a:endParaRPr lang="tr-TR" sz="54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TS 13298 STANDARDI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2267744" y="2204864"/>
            <a:ext cx="5868144" cy="2862322"/>
          </a:xfrm>
          <a:prstGeom prst="rect">
            <a:avLst/>
          </a:prstGeom>
        </p:spPr>
        <p:txBody>
          <a:bodyPr wrap="square">
            <a:spAutoFit/>
          </a:bodyPr>
          <a:lstStyle/>
          <a:p>
            <a:r>
              <a:rPr lang="tr-TR" sz="2000" dirty="0" smtClean="0">
                <a:latin typeface="Arial" pitchFamily="34" charset="0"/>
                <a:cs typeface="Arial" pitchFamily="34" charset="0"/>
              </a:rPr>
              <a:t>Kamu Bilgi Sistemlerinde Birlikte Çalışabilirlik Esaslarına göre tek bir yazılım oluşturmak yerine, kurumların ihtiyaçlarına cevap verebilecek bir standardın oluşturulmasına karar verilmiştir.</a:t>
            </a:r>
          </a:p>
          <a:p>
            <a:r>
              <a:rPr lang="tr-TR" sz="2000" dirty="0" smtClean="0">
                <a:latin typeface="Arial" pitchFamily="34" charset="0"/>
                <a:cs typeface="Arial" pitchFamily="34" charset="0"/>
              </a:rPr>
              <a:t> </a:t>
            </a:r>
          </a:p>
          <a:p>
            <a:r>
              <a:rPr lang="tr-TR" sz="2000" dirty="0" smtClean="0">
                <a:latin typeface="Arial" pitchFamily="34" charset="0"/>
                <a:cs typeface="Arial" pitchFamily="34" charset="0"/>
              </a:rPr>
              <a:t>Bu karar sonucu Devlet Arşivleri Genel Müdürlüğü ve Marmara Üniversitesi ortak çalışması sonucu 2007 yılında TS 13298 numaralı Standart ortaya çıkmıştır.</a:t>
            </a:r>
            <a:endParaRPr lang="tr-TR" sz="2000" dirty="0">
              <a:latin typeface="Arial" pitchFamily="34" charset="0"/>
              <a:cs typeface="Arial" pitchFamily="34" charset="0"/>
            </a:endParaRPr>
          </a:p>
        </p:txBody>
      </p:sp>
      <p:sp>
        <p:nvSpPr>
          <p:cNvPr id="6" name="5 Metin kutusu"/>
          <p:cNvSpPr txBox="1"/>
          <p:nvPr/>
        </p:nvSpPr>
        <p:spPr>
          <a:xfrm>
            <a:off x="251520" y="1556792"/>
            <a:ext cx="3672408" cy="461665"/>
          </a:xfrm>
          <a:prstGeom prst="rect">
            <a:avLst/>
          </a:prstGeom>
          <a:noFill/>
          <a:ln w="19050">
            <a:solidFill>
              <a:schemeClr val="tx1"/>
            </a:solidFill>
          </a:ln>
        </p:spPr>
        <p:txBody>
          <a:bodyPr wrap="square" rtlCol="0">
            <a:spAutoFit/>
          </a:bodyPr>
          <a:lstStyle/>
          <a:p>
            <a:r>
              <a:rPr lang="tr-TR" sz="2400" b="1" dirty="0" smtClean="0">
                <a:solidFill>
                  <a:srgbClr val="C00000"/>
                </a:solidFill>
              </a:rPr>
              <a:t>TS 13298 Standardı Nedir?</a:t>
            </a:r>
            <a:endParaRPr lang="tr-TR" sz="2400" b="1" dirty="0">
              <a:solidFill>
                <a:srgbClr val="C00000"/>
              </a:solidFill>
            </a:endParaRPr>
          </a:p>
        </p:txBody>
      </p:sp>
      <p:pic>
        <p:nvPicPr>
          <p:cNvPr id="7" name="6 Resim" descr="LiKkq9zzT.jpeg"/>
          <p:cNvPicPr>
            <a:picLocks noChangeAspect="1"/>
          </p:cNvPicPr>
          <p:nvPr/>
        </p:nvPicPr>
        <p:blipFill>
          <a:blip r:embed="rId3" cstate="print"/>
          <a:stretch>
            <a:fillRect/>
          </a:stretch>
        </p:blipFill>
        <p:spPr>
          <a:xfrm>
            <a:off x="1619672" y="2564904"/>
            <a:ext cx="427932" cy="321753"/>
          </a:xfrm>
          <a:prstGeom prst="rect">
            <a:avLst/>
          </a:prstGeom>
        </p:spPr>
      </p:pic>
      <p:pic>
        <p:nvPicPr>
          <p:cNvPr id="9" name="8 Resim" descr="LiKkq9zzT.jpeg"/>
          <p:cNvPicPr>
            <a:picLocks noChangeAspect="1"/>
          </p:cNvPicPr>
          <p:nvPr/>
        </p:nvPicPr>
        <p:blipFill>
          <a:blip r:embed="rId3" cstate="print"/>
          <a:stretch>
            <a:fillRect/>
          </a:stretch>
        </p:blipFill>
        <p:spPr>
          <a:xfrm>
            <a:off x="1619672" y="4221088"/>
            <a:ext cx="427932" cy="321753"/>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TS 13298 STANDARDI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Dikdörtgen"/>
          <p:cNvSpPr/>
          <p:nvPr/>
        </p:nvSpPr>
        <p:spPr>
          <a:xfrm>
            <a:off x="1475656" y="2348880"/>
            <a:ext cx="6912768" cy="2246769"/>
          </a:xfrm>
          <a:prstGeom prst="rect">
            <a:avLst/>
          </a:prstGeom>
        </p:spPr>
        <p:txBody>
          <a:bodyPr wrap="square">
            <a:spAutoFit/>
          </a:bodyPr>
          <a:lstStyle/>
          <a:p>
            <a:pPr lvl="0" algn="just" fontAlgn="base">
              <a:spcBef>
                <a:spcPct val="0"/>
              </a:spcBef>
              <a:spcAft>
                <a:spcPct val="0"/>
              </a:spcAft>
            </a:pPr>
            <a:r>
              <a:rPr lang="tr-TR" sz="2000" dirty="0" smtClean="0">
                <a:latin typeface="Arial" pitchFamily="34" charset="0"/>
                <a:ea typeface="Calibri" pitchFamily="34" charset="0"/>
                <a:cs typeface="Arial" pitchFamily="34" charset="0"/>
              </a:rPr>
              <a:t>Sistem kriterleri</a:t>
            </a:r>
          </a:p>
          <a:p>
            <a:pPr lvl="0" algn="just" fontAlgn="base">
              <a:spcBef>
                <a:spcPct val="0"/>
              </a:spcBef>
              <a:spcAft>
                <a:spcPct val="0"/>
              </a:spcAft>
            </a:pPr>
            <a:endParaRPr lang="tr-TR" sz="2000" dirty="0" smtClean="0">
              <a:latin typeface="Arial" pitchFamily="34" charset="0"/>
              <a:cs typeface="Arial" pitchFamily="34" charset="0"/>
            </a:endParaRPr>
          </a:p>
          <a:p>
            <a:pPr lvl="0" algn="just" eaLnBrk="0" fontAlgn="base" hangingPunct="0">
              <a:spcBef>
                <a:spcPct val="0"/>
              </a:spcBef>
              <a:spcAft>
                <a:spcPct val="0"/>
              </a:spcAft>
            </a:pPr>
            <a:r>
              <a:rPr lang="tr-TR" sz="2000" dirty="0" smtClean="0">
                <a:latin typeface="Arial" pitchFamily="34" charset="0"/>
                <a:ea typeface="Calibri" pitchFamily="34" charset="0"/>
                <a:cs typeface="Arial" pitchFamily="34" charset="0"/>
              </a:rPr>
              <a:t>Belge kriterleri</a:t>
            </a:r>
          </a:p>
          <a:p>
            <a:pPr lvl="0" algn="just" eaLnBrk="0" fontAlgn="base" hangingPunct="0">
              <a:spcBef>
                <a:spcPct val="0"/>
              </a:spcBef>
              <a:spcAft>
                <a:spcPct val="0"/>
              </a:spcAft>
            </a:pPr>
            <a:endParaRPr lang="tr-TR" sz="2000" dirty="0" smtClean="0">
              <a:latin typeface="Arial" pitchFamily="34" charset="0"/>
              <a:cs typeface="Arial" pitchFamily="34" charset="0"/>
            </a:endParaRPr>
          </a:p>
          <a:p>
            <a:pPr lvl="0" algn="just" eaLnBrk="0" fontAlgn="base" hangingPunct="0">
              <a:spcBef>
                <a:spcPct val="0"/>
              </a:spcBef>
              <a:spcAft>
                <a:spcPct val="0"/>
              </a:spcAft>
            </a:pPr>
            <a:r>
              <a:rPr lang="tr-TR" sz="2000" dirty="0" smtClean="0">
                <a:latin typeface="Arial" pitchFamily="34" charset="0"/>
                <a:cs typeface="Arial" pitchFamily="34" charset="0"/>
              </a:rPr>
              <a:t>Elektronik Arşivleme Sistemi Referans Modeli (ELAS/RM)</a:t>
            </a:r>
          </a:p>
          <a:p>
            <a:pPr lvl="0" algn="just" eaLnBrk="0" fontAlgn="base" hangingPunct="0">
              <a:spcBef>
                <a:spcPct val="0"/>
              </a:spcBef>
              <a:spcAft>
                <a:spcPct val="0"/>
              </a:spcAft>
            </a:pPr>
            <a:endParaRPr lang="tr-TR" sz="2000" dirty="0" smtClean="0">
              <a:latin typeface="Arial" pitchFamily="34" charset="0"/>
              <a:cs typeface="Arial" pitchFamily="34" charset="0"/>
            </a:endParaRPr>
          </a:p>
          <a:p>
            <a:pPr lvl="0" algn="just" eaLnBrk="0" fontAlgn="base" hangingPunct="0">
              <a:spcBef>
                <a:spcPct val="0"/>
              </a:spcBef>
              <a:spcAft>
                <a:spcPct val="0"/>
              </a:spcAft>
            </a:pPr>
            <a:r>
              <a:rPr lang="tr-TR" sz="2000" dirty="0" smtClean="0">
                <a:latin typeface="Arial" pitchFamily="34" charset="0"/>
                <a:cs typeface="Arial" pitchFamily="34" charset="0"/>
              </a:rPr>
              <a:t>Üst veri elemanları</a:t>
            </a:r>
          </a:p>
        </p:txBody>
      </p:sp>
      <p:pic>
        <p:nvPicPr>
          <p:cNvPr id="6" name="5 Resim" descr="tse1.jpg"/>
          <p:cNvPicPr>
            <a:picLocks noChangeAspect="1"/>
          </p:cNvPicPr>
          <p:nvPr/>
        </p:nvPicPr>
        <p:blipFill>
          <a:blip r:embed="rId3" cstate="print"/>
          <a:stretch>
            <a:fillRect/>
          </a:stretch>
        </p:blipFill>
        <p:spPr>
          <a:xfrm>
            <a:off x="4139952" y="4725144"/>
            <a:ext cx="4191000" cy="13970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7" name="6 Metin kutusu"/>
          <p:cNvSpPr txBox="1"/>
          <p:nvPr/>
        </p:nvSpPr>
        <p:spPr>
          <a:xfrm>
            <a:off x="467544" y="1628800"/>
            <a:ext cx="4399218" cy="400110"/>
          </a:xfrm>
          <a:prstGeom prst="rect">
            <a:avLst/>
          </a:prstGeom>
          <a:noFill/>
        </p:spPr>
        <p:txBody>
          <a:bodyPr wrap="none" rtlCol="0">
            <a:spAutoFit/>
          </a:bodyPr>
          <a:lstStyle/>
          <a:p>
            <a:r>
              <a:rPr lang="tr-TR" sz="2000" b="1" dirty="0" smtClean="0">
                <a:solidFill>
                  <a:srgbClr val="FF0000"/>
                </a:solidFill>
                <a:latin typeface="Arial" pitchFamily="34" charset="0"/>
                <a:cs typeface="Arial" pitchFamily="34" charset="0"/>
              </a:rPr>
              <a:t>Standart dört ana başlıktan oluşur.</a:t>
            </a:r>
            <a:endParaRPr lang="tr-TR" sz="2000" b="1" dirty="0">
              <a:solidFill>
                <a:srgbClr val="FF0000"/>
              </a:solidFill>
              <a:latin typeface="Arial" pitchFamily="34" charset="0"/>
              <a:cs typeface="Arial" pitchFamily="34" charset="0"/>
            </a:endParaRPr>
          </a:p>
        </p:txBody>
      </p:sp>
      <p:pic>
        <p:nvPicPr>
          <p:cNvPr id="9" name="8 Resim" descr="LiKkq9zzT.jpeg"/>
          <p:cNvPicPr>
            <a:picLocks noChangeAspect="1"/>
          </p:cNvPicPr>
          <p:nvPr/>
        </p:nvPicPr>
        <p:blipFill>
          <a:blip r:embed="rId4" cstate="print"/>
          <a:stretch>
            <a:fillRect/>
          </a:stretch>
        </p:blipFill>
        <p:spPr>
          <a:xfrm>
            <a:off x="971600" y="2420888"/>
            <a:ext cx="427932" cy="321753"/>
          </a:xfrm>
          <a:prstGeom prst="rect">
            <a:avLst/>
          </a:prstGeom>
        </p:spPr>
      </p:pic>
      <p:pic>
        <p:nvPicPr>
          <p:cNvPr id="10" name="9 Resim" descr="LiKkq9zzT.jpeg"/>
          <p:cNvPicPr>
            <a:picLocks noChangeAspect="1"/>
          </p:cNvPicPr>
          <p:nvPr/>
        </p:nvPicPr>
        <p:blipFill>
          <a:blip r:embed="rId4" cstate="print"/>
          <a:stretch>
            <a:fillRect/>
          </a:stretch>
        </p:blipFill>
        <p:spPr>
          <a:xfrm>
            <a:off x="971600" y="2996952"/>
            <a:ext cx="427932" cy="321753"/>
          </a:xfrm>
          <a:prstGeom prst="rect">
            <a:avLst/>
          </a:prstGeom>
        </p:spPr>
      </p:pic>
      <p:pic>
        <p:nvPicPr>
          <p:cNvPr id="11" name="10 Resim" descr="LiKkq9zzT.jpeg"/>
          <p:cNvPicPr>
            <a:picLocks noChangeAspect="1"/>
          </p:cNvPicPr>
          <p:nvPr/>
        </p:nvPicPr>
        <p:blipFill>
          <a:blip r:embed="rId4" cstate="print"/>
          <a:stretch>
            <a:fillRect/>
          </a:stretch>
        </p:blipFill>
        <p:spPr>
          <a:xfrm>
            <a:off x="971600" y="3645024"/>
            <a:ext cx="427932" cy="321753"/>
          </a:xfrm>
          <a:prstGeom prst="rect">
            <a:avLst/>
          </a:prstGeom>
        </p:spPr>
      </p:pic>
      <p:pic>
        <p:nvPicPr>
          <p:cNvPr id="12" name="11 Resim" descr="LiKkq9zzT.jpeg"/>
          <p:cNvPicPr>
            <a:picLocks noChangeAspect="1"/>
          </p:cNvPicPr>
          <p:nvPr/>
        </p:nvPicPr>
        <p:blipFill>
          <a:blip r:embed="rId4" cstate="print"/>
          <a:stretch>
            <a:fillRect/>
          </a:stretch>
        </p:blipFill>
        <p:spPr>
          <a:xfrm>
            <a:off x="971600" y="4221088"/>
            <a:ext cx="427932" cy="321753"/>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EBYS Referans Modeli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Yuvarlatılmış Dikdörtgen 6"/>
          <p:cNvSpPr/>
          <p:nvPr/>
        </p:nvSpPr>
        <p:spPr>
          <a:xfrm>
            <a:off x="5940152" y="1916832"/>
            <a:ext cx="2232248" cy="57606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b="1" dirty="0" smtClean="0"/>
              <a:t>Mevzuat</a:t>
            </a:r>
            <a:endParaRPr lang="tr-TR" b="1" dirty="0"/>
          </a:p>
        </p:txBody>
      </p:sp>
      <p:sp>
        <p:nvSpPr>
          <p:cNvPr id="5" name="Yuvarlatılmış Dikdörtgen 8"/>
          <p:cNvSpPr/>
          <p:nvPr/>
        </p:nvSpPr>
        <p:spPr>
          <a:xfrm>
            <a:off x="3311860" y="1928788"/>
            <a:ext cx="2160240" cy="56410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b="1" dirty="0" smtClean="0"/>
              <a:t>Resmi Standartlar</a:t>
            </a:r>
            <a:endParaRPr lang="tr-TR" b="1" dirty="0"/>
          </a:p>
        </p:txBody>
      </p:sp>
      <p:sp>
        <p:nvSpPr>
          <p:cNvPr id="6" name="Yuvarlatılmış Dikdörtgen 9"/>
          <p:cNvSpPr/>
          <p:nvPr/>
        </p:nvSpPr>
        <p:spPr>
          <a:xfrm>
            <a:off x="3383868" y="3172160"/>
            <a:ext cx="2088232" cy="8859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b="1" dirty="0" smtClean="0">
                <a:solidFill>
                  <a:schemeClr val="tx1"/>
                </a:solidFill>
              </a:rPr>
              <a:t>EBYS</a:t>
            </a:r>
            <a:endParaRPr lang="tr-TR" sz="3200" b="1" dirty="0">
              <a:solidFill>
                <a:schemeClr val="tx1"/>
              </a:solidFill>
            </a:endParaRPr>
          </a:p>
        </p:txBody>
      </p:sp>
      <p:sp>
        <p:nvSpPr>
          <p:cNvPr id="7" name="Yuvarlatılmış Dikdörtgen 10"/>
          <p:cNvSpPr/>
          <p:nvPr/>
        </p:nvSpPr>
        <p:spPr>
          <a:xfrm>
            <a:off x="971600" y="4255368"/>
            <a:ext cx="2220460" cy="5544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600" b="1" dirty="0" smtClean="0"/>
              <a:t>Sistem Kriterleri</a:t>
            </a:r>
            <a:endParaRPr lang="tr-TR" sz="1600" b="1" dirty="0"/>
          </a:p>
        </p:txBody>
      </p:sp>
      <p:sp>
        <p:nvSpPr>
          <p:cNvPr id="9" name="Yuvarlatılmış Dikdörtgen 11"/>
          <p:cNvSpPr/>
          <p:nvPr/>
        </p:nvSpPr>
        <p:spPr>
          <a:xfrm>
            <a:off x="3635896" y="4255368"/>
            <a:ext cx="1944216" cy="5417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b="1" dirty="0" smtClean="0"/>
              <a:t>Belge Kriterleri</a:t>
            </a:r>
            <a:endParaRPr lang="tr-TR" b="1" dirty="0"/>
          </a:p>
        </p:txBody>
      </p:sp>
      <p:sp>
        <p:nvSpPr>
          <p:cNvPr id="10" name="Yuvarlatılmış Dikdörtgen 12"/>
          <p:cNvSpPr/>
          <p:nvPr/>
        </p:nvSpPr>
        <p:spPr>
          <a:xfrm>
            <a:off x="5940152" y="4242668"/>
            <a:ext cx="2088232" cy="5544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b="1" dirty="0" smtClean="0"/>
              <a:t>Üstveri Kriterleri</a:t>
            </a:r>
            <a:endParaRPr lang="tr-TR" b="1" dirty="0"/>
          </a:p>
        </p:txBody>
      </p:sp>
      <p:sp>
        <p:nvSpPr>
          <p:cNvPr id="11" name="Yuvarlatılmış Dikdörtgen 13"/>
          <p:cNvSpPr/>
          <p:nvPr/>
        </p:nvSpPr>
        <p:spPr>
          <a:xfrm>
            <a:off x="1664060" y="5589240"/>
            <a:ext cx="2403884"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b="1" dirty="0" smtClean="0"/>
              <a:t>EBYS Yazılımları</a:t>
            </a:r>
            <a:endParaRPr lang="tr-TR" sz="2000" b="1" dirty="0"/>
          </a:p>
        </p:txBody>
      </p:sp>
      <p:sp>
        <p:nvSpPr>
          <p:cNvPr id="12" name="Yuvarlatılmış Dikdörtgen 14"/>
          <p:cNvSpPr/>
          <p:nvPr/>
        </p:nvSpPr>
        <p:spPr>
          <a:xfrm>
            <a:off x="5292080" y="5589240"/>
            <a:ext cx="2376264"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b="1" dirty="0" smtClean="0"/>
              <a:t>Prosedürler</a:t>
            </a:r>
            <a:endParaRPr lang="tr-TR" sz="2000" b="1" dirty="0"/>
          </a:p>
        </p:txBody>
      </p:sp>
      <p:sp>
        <p:nvSpPr>
          <p:cNvPr id="13" name="Yuvarlatılmış Dikdörtgen 15"/>
          <p:cNvSpPr/>
          <p:nvPr/>
        </p:nvSpPr>
        <p:spPr>
          <a:xfrm>
            <a:off x="731360" y="1916832"/>
            <a:ext cx="2160240" cy="57606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b="1" dirty="0" smtClean="0"/>
              <a:t>Uluslararası Uygulamalar</a:t>
            </a:r>
            <a:endParaRPr lang="tr-TR" b="1" dirty="0"/>
          </a:p>
        </p:txBody>
      </p:sp>
      <p:cxnSp>
        <p:nvCxnSpPr>
          <p:cNvPr id="14" name="Düz Bağlayıcı 20"/>
          <p:cNvCxnSpPr>
            <a:stCxn id="13" idx="2"/>
          </p:cNvCxnSpPr>
          <p:nvPr/>
        </p:nvCxnSpPr>
        <p:spPr>
          <a:xfrm rot="16200000" flipH="1">
            <a:off x="4258592" y="45784"/>
            <a:ext cx="350572" cy="5244796"/>
          </a:xfrm>
          <a:prstGeom prst="bentConnector2">
            <a:avLst/>
          </a:prstGeom>
        </p:spPr>
        <p:style>
          <a:lnRef idx="3">
            <a:schemeClr val="dk1"/>
          </a:lnRef>
          <a:fillRef idx="0">
            <a:schemeClr val="dk1"/>
          </a:fillRef>
          <a:effectRef idx="2">
            <a:schemeClr val="dk1"/>
          </a:effectRef>
          <a:fontRef idx="minor">
            <a:schemeClr val="tx1"/>
          </a:fontRef>
        </p:style>
      </p:cxnSp>
      <p:cxnSp>
        <p:nvCxnSpPr>
          <p:cNvPr id="15" name="Düz Bağlayıcı 30"/>
          <p:cNvCxnSpPr>
            <a:endCxn id="4" idx="2"/>
          </p:cNvCxnSpPr>
          <p:nvPr/>
        </p:nvCxnSpPr>
        <p:spPr>
          <a:xfrm flipV="1">
            <a:off x="7056276" y="2492896"/>
            <a:ext cx="0" cy="350573"/>
          </a:xfrm>
          <a:prstGeom prst="line">
            <a:avLst/>
          </a:prstGeom>
        </p:spPr>
        <p:style>
          <a:lnRef idx="3">
            <a:schemeClr val="dk1"/>
          </a:lnRef>
          <a:fillRef idx="0">
            <a:schemeClr val="dk1"/>
          </a:fillRef>
          <a:effectRef idx="2">
            <a:schemeClr val="dk1"/>
          </a:effectRef>
          <a:fontRef idx="minor">
            <a:schemeClr val="tx1"/>
          </a:fontRef>
        </p:style>
      </p:cxnSp>
      <p:cxnSp>
        <p:nvCxnSpPr>
          <p:cNvPr id="16" name="Düz Bağlayıcı 32"/>
          <p:cNvCxnSpPr>
            <a:stCxn id="5" idx="2"/>
          </p:cNvCxnSpPr>
          <p:nvPr/>
        </p:nvCxnSpPr>
        <p:spPr>
          <a:xfrm>
            <a:off x="4391980" y="2492896"/>
            <a:ext cx="0" cy="679264"/>
          </a:xfrm>
          <a:prstGeom prst="line">
            <a:avLst/>
          </a:prstGeom>
        </p:spPr>
        <p:style>
          <a:lnRef idx="3">
            <a:schemeClr val="dk1"/>
          </a:lnRef>
          <a:fillRef idx="0">
            <a:schemeClr val="dk1"/>
          </a:fillRef>
          <a:effectRef idx="2">
            <a:schemeClr val="dk1"/>
          </a:effectRef>
          <a:fontRef idx="minor">
            <a:schemeClr val="tx1"/>
          </a:fontRef>
        </p:style>
      </p:cxnSp>
      <p:cxnSp>
        <p:nvCxnSpPr>
          <p:cNvPr id="17" name="Düz Bağlayıcı 35"/>
          <p:cNvCxnSpPr>
            <a:stCxn id="6" idx="2"/>
          </p:cNvCxnSpPr>
          <p:nvPr/>
        </p:nvCxnSpPr>
        <p:spPr>
          <a:xfrm>
            <a:off x="4427984" y="4058084"/>
            <a:ext cx="0" cy="197160"/>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37"/>
          <p:cNvCxnSpPr>
            <a:stCxn id="7" idx="2"/>
          </p:cNvCxnSpPr>
          <p:nvPr/>
        </p:nvCxnSpPr>
        <p:spPr>
          <a:xfrm rot="16200000" flipH="1">
            <a:off x="4356204" y="2535478"/>
            <a:ext cx="425698" cy="4974446"/>
          </a:xfrm>
          <a:prstGeom prst="bentConnector2">
            <a:avLst/>
          </a:prstGeom>
        </p:spPr>
        <p:style>
          <a:lnRef idx="3">
            <a:schemeClr val="dk1"/>
          </a:lnRef>
          <a:fillRef idx="0">
            <a:schemeClr val="dk1"/>
          </a:fillRef>
          <a:effectRef idx="2">
            <a:schemeClr val="dk1"/>
          </a:effectRef>
          <a:fontRef idx="minor">
            <a:schemeClr val="tx1"/>
          </a:fontRef>
        </p:style>
      </p:cxnSp>
      <p:cxnSp>
        <p:nvCxnSpPr>
          <p:cNvPr id="19" name="Düz Bağlayıcı 40"/>
          <p:cNvCxnSpPr/>
          <p:nvPr/>
        </p:nvCxnSpPr>
        <p:spPr>
          <a:xfrm flipV="1">
            <a:off x="7056276" y="4809852"/>
            <a:ext cx="0" cy="425698"/>
          </a:xfrm>
          <a:prstGeom prst="line">
            <a:avLst/>
          </a:prstGeom>
        </p:spPr>
        <p:style>
          <a:lnRef idx="3">
            <a:schemeClr val="dk1"/>
          </a:lnRef>
          <a:fillRef idx="0">
            <a:schemeClr val="dk1"/>
          </a:fillRef>
          <a:effectRef idx="2">
            <a:schemeClr val="dk1"/>
          </a:effectRef>
          <a:fontRef idx="minor">
            <a:schemeClr val="tx1"/>
          </a:fontRef>
        </p:style>
      </p:cxnSp>
      <p:cxnSp>
        <p:nvCxnSpPr>
          <p:cNvPr id="20" name="Düz Bağlayıcı 42"/>
          <p:cNvCxnSpPr>
            <a:endCxn id="11" idx="0"/>
          </p:cNvCxnSpPr>
          <p:nvPr/>
        </p:nvCxnSpPr>
        <p:spPr>
          <a:xfrm>
            <a:off x="2866002" y="5235550"/>
            <a:ext cx="0" cy="353690"/>
          </a:xfrm>
          <a:prstGeom prst="line">
            <a:avLst/>
          </a:prstGeom>
        </p:spPr>
        <p:style>
          <a:lnRef idx="3">
            <a:schemeClr val="dk1"/>
          </a:lnRef>
          <a:fillRef idx="0">
            <a:schemeClr val="dk1"/>
          </a:fillRef>
          <a:effectRef idx="2">
            <a:schemeClr val="dk1"/>
          </a:effectRef>
          <a:fontRef idx="minor">
            <a:schemeClr val="tx1"/>
          </a:fontRef>
        </p:style>
      </p:cxnSp>
      <p:cxnSp>
        <p:nvCxnSpPr>
          <p:cNvPr id="21" name="Düz Bağlayıcı 44"/>
          <p:cNvCxnSpPr>
            <a:endCxn id="12" idx="0"/>
          </p:cNvCxnSpPr>
          <p:nvPr/>
        </p:nvCxnSpPr>
        <p:spPr>
          <a:xfrm>
            <a:off x="6480212" y="5235550"/>
            <a:ext cx="0" cy="353690"/>
          </a:xfrm>
          <a:prstGeom prst="line">
            <a:avLst/>
          </a:prstGeom>
        </p:spPr>
        <p:style>
          <a:lnRef idx="3">
            <a:schemeClr val="dk1"/>
          </a:lnRef>
          <a:fillRef idx="0">
            <a:schemeClr val="dk1"/>
          </a:fillRef>
          <a:effectRef idx="2">
            <a:schemeClr val="dk1"/>
          </a:effectRef>
          <a:fontRef idx="minor">
            <a:schemeClr val="tx1"/>
          </a:fontRef>
        </p:style>
      </p:cxnSp>
      <p:cxnSp>
        <p:nvCxnSpPr>
          <p:cNvPr id="22" name="Düz Bağlayıcı 46"/>
          <p:cNvCxnSpPr>
            <a:stCxn id="9" idx="2"/>
          </p:cNvCxnSpPr>
          <p:nvPr/>
        </p:nvCxnSpPr>
        <p:spPr>
          <a:xfrm>
            <a:off x="4608004" y="4797152"/>
            <a:ext cx="0" cy="43839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EBYS Referans Modeli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Yuvarlatılmış Dikdörtgen 1"/>
          <p:cNvSpPr/>
          <p:nvPr/>
        </p:nvSpPr>
        <p:spPr>
          <a:xfrm>
            <a:off x="323528" y="4653136"/>
            <a:ext cx="1512168"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Standart Dosya Planı	</a:t>
            </a:r>
            <a:endParaRPr lang="tr-TR" dirty="0"/>
          </a:p>
        </p:txBody>
      </p:sp>
      <p:sp>
        <p:nvSpPr>
          <p:cNvPr id="5" name="Yuvarlatılmış Dikdörtgen 6"/>
          <p:cNvSpPr/>
          <p:nvPr/>
        </p:nvSpPr>
        <p:spPr>
          <a:xfrm>
            <a:off x="2245426" y="4632796"/>
            <a:ext cx="1340780"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Saklama Planları</a:t>
            </a:r>
            <a:endParaRPr lang="tr-TR" dirty="0"/>
          </a:p>
        </p:txBody>
      </p:sp>
      <p:sp>
        <p:nvSpPr>
          <p:cNvPr id="6" name="Yuvarlatılmış Dikdörtgen 8"/>
          <p:cNvSpPr/>
          <p:nvPr/>
        </p:nvSpPr>
        <p:spPr>
          <a:xfrm>
            <a:off x="7471618" y="4653136"/>
            <a:ext cx="1212850" cy="12961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Tasarım ve Yönetim</a:t>
            </a:r>
            <a:endParaRPr lang="tr-TR" dirty="0"/>
          </a:p>
        </p:txBody>
      </p:sp>
      <p:sp>
        <p:nvSpPr>
          <p:cNvPr id="7" name="Yuvarlatılmış Dikdörtgen 9"/>
          <p:cNvSpPr/>
          <p:nvPr/>
        </p:nvSpPr>
        <p:spPr>
          <a:xfrm>
            <a:off x="3212232" y="1542578"/>
            <a:ext cx="2439888" cy="1022325"/>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800" b="1" dirty="0" smtClean="0"/>
              <a:t>EBYS</a:t>
            </a:r>
            <a:endParaRPr lang="tr-TR" sz="2800" b="1" dirty="0"/>
          </a:p>
        </p:txBody>
      </p:sp>
      <p:sp>
        <p:nvSpPr>
          <p:cNvPr id="9" name="Yuvarlatılmış Dikdörtgen 10"/>
          <p:cNvSpPr/>
          <p:nvPr/>
        </p:nvSpPr>
        <p:spPr>
          <a:xfrm>
            <a:off x="323528" y="2996952"/>
            <a:ext cx="2592288"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b="1" dirty="0" smtClean="0"/>
              <a:t>Sistem Kriterleri</a:t>
            </a:r>
            <a:endParaRPr lang="tr-TR" sz="2000" b="1" dirty="0"/>
          </a:p>
        </p:txBody>
      </p:sp>
      <p:sp>
        <p:nvSpPr>
          <p:cNvPr id="10" name="Yuvarlatılmış Dikdörtgen 11"/>
          <p:cNvSpPr/>
          <p:nvPr/>
        </p:nvSpPr>
        <p:spPr>
          <a:xfrm>
            <a:off x="3347864" y="2996952"/>
            <a:ext cx="237626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000" b="1" dirty="0" smtClean="0"/>
              <a:t>Belge Kriterleri</a:t>
            </a:r>
            <a:endParaRPr lang="tr-TR" sz="2000" b="1" dirty="0"/>
          </a:p>
        </p:txBody>
      </p:sp>
      <p:sp>
        <p:nvSpPr>
          <p:cNvPr id="11" name="Yuvarlatılmış Dikdörtgen 12"/>
          <p:cNvSpPr/>
          <p:nvPr/>
        </p:nvSpPr>
        <p:spPr>
          <a:xfrm>
            <a:off x="6192180" y="2996952"/>
            <a:ext cx="2254820"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000" b="1" dirty="0" err="1" smtClean="0"/>
              <a:t>Üstveri</a:t>
            </a:r>
            <a:r>
              <a:rPr lang="tr-TR" sz="2000" b="1" dirty="0" smtClean="0"/>
              <a:t> Kriterleri</a:t>
            </a:r>
            <a:endParaRPr lang="tr-TR" sz="2000" b="1" dirty="0"/>
          </a:p>
        </p:txBody>
      </p:sp>
      <p:sp>
        <p:nvSpPr>
          <p:cNvPr id="12" name="Yuvarlatılmış Dikdörtgen 13"/>
          <p:cNvSpPr/>
          <p:nvPr/>
        </p:nvSpPr>
        <p:spPr>
          <a:xfrm>
            <a:off x="5724128" y="4653136"/>
            <a:ext cx="1296144" cy="12961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Erişim Kontrolü</a:t>
            </a:r>
            <a:endParaRPr lang="tr-TR" dirty="0"/>
          </a:p>
        </p:txBody>
      </p:sp>
      <p:sp>
        <p:nvSpPr>
          <p:cNvPr id="13" name="Yuvarlatılmış Dikdörtgen 14"/>
          <p:cNvSpPr/>
          <p:nvPr/>
        </p:nvSpPr>
        <p:spPr>
          <a:xfrm>
            <a:off x="3941564" y="4653136"/>
            <a:ext cx="1422524"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Belge Kayıt İşlemleri</a:t>
            </a:r>
            <a:endParaRPr lang="tr-TR" dirty="0"/>
          </a:p>
        </p:txBody>
      </p:sp>
      <p:cxnSp>
        <p:nvCxnSpPr>
          <p:cNvPr id="14" name="Düz Bağlayıcı 4"/>
          <p:cNvCxnSpPr>
            <a:stCxn id="7" idx="2"/>
          </p:cNvCxnSpPr>
          <p:nvPr/>
        </p:nvCxnSpPr>
        <p:spPr>
          <a:xfrm>
            <a:off x="4432176" y="2564903"/>
            <a:ext cx="0" cy="432049"/>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Düz Bağlayıcı 28"/>
          <p:cNvCxnSpPr/>
          <p:nvPr/>
        </p:nvCxnSpPr>
        <p:spPr>
          <a:xfrm>
            <a:off x="1403648" y="2780927"/>
            <a:ext cx="59159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Düz Bağlayıcı 4095"/>
          <p:cNvCxnSpPr/>
          <p:nvPr/>
        </p:nvCxnSpPr>
        <p:spPr>
          <a:xfrm>
            <a:off x="1403648" y="2780927"/>
            <a:ext cx="0" cy="216025"/>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Düz Bağlayıcı 34"/>
          <p:cNvCxnSpPr/>
          <p:nvPr/>
        </p:nvCxnSpPr>
        <p:spPr>
          <a:xfrm>
            <a:off x="7288138" y="2799666"/>
            <a:ext cx="0" cy="216025"/>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Düz Bağlayıcı 4097"/>
          <p:cNvCxnSpPr/>
          <p:nvPr/>
        </p:nvCxnSpPr>
        <p:spPr>
          <a:xfrm>
            <a:off x="1259632" y="4221088"/>
            <a:ext cx="662473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Düz Bağlayıcı 4100"/>
          <p:cNvCxnSpPr/>
          <p:nvPr/>
        </p:nvCxnSpPr>
        <p:spPr>
          <a:xfrm>
            <a:off x="1259632" y="4221088"/>
            <a:ext cx="0" cy="411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Düz Bağlayıcı 39"/>
          <p:cNvCxnSpPr/>
          <p:nvPr/>
        </p:nvCxnSpPr>
        <p:spPr>
          <a:xfrm>
            <a:off x="2843808" y="4241428"/>
            <a:ext cx="0" cy="411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Düz Bağlayıcı 40"/>
          <p:cNvCxnSpPr/>
          <p:nvPr/>
        </p:nvCxnSpPr>
        <p:spPr>
          <a:xfrm>
            <a:off x="4652826" y="4200376"/>
            <a:ext cx="0" cy="490562"/>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Düz Bağlayıcı 41"/>
          <p:cNvCxnSpPr/>
          <p:nvPr/>
        </p:nvCxnSpPr>
        <p:spPr>
          <a:xfrm>
            <a:off x="6372200" y="4241428"/>
            <a:ext cx="0" cy="411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Düz Bağlayıcı 42"/>
          <p:cNvCxnSpPr/>
          <p:nvPr/>
        </p:nvCxnSpPr>
        <p:spPr>
          <a:xfrm>
            <a:off x="7899400" y="4200376"/>
            <a:ext cx="0" cy="411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Düz Bağlayıcı 46"/>
          <p:cNvCxnSpPr/>
          <p:nvPr/>
        </p:nvCxnSpPr>
        <p:spPr>
          <a:xfrm>
            <a:off x="1838028" y="3789040"/>
            <a:ext cx="0" cy="41170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EBYS Referans Modeli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Yuvarlatılmış Dikdörtgen 15"/>
          <p:cNvSpPr/>
          <p:nvPr/>
        </p:nvSpPr>
        <p:spPr>
          <a:xfrm>
            <a:off x="1482180" y="4653136"/>
            <a:ext cx="1512168"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Belge Özellikleri	</a:t>
            </a:r>
            <a:endParaRPr lang="tr-TR" dirty="0"/>
          </a:p>
        </p:txBody>
      </p:sp>
      <p:sp>
        <p:nvSpPr>
          <p:cNvPr id="5" name="Yuvarlatılmış Dikdörtgen 16"/>
          <p:cNvSpPr/>
          <p:nvPr/>
        </p:nvSpPr>
        <p:spPr>
          <a:xfrm>
            <a:off x="3923928" y="4690938"/>
            <a:ext cx="1451154"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Doküman Yönetimi</a:t>
            </a:r>
            <a:endParaRPr lang="tr-TR" dirty="0"/>
          </a:p>
        </p:txBody>
      </p:sp>
      <p:sp>
        <p:nvSpPr>
          <p:cNvPr id="6" name="Yuvarlatılmış Dikdörtgen 18"/>
          <p:cNvSpPr/>
          <p:nvPr/>
        </p:nvSpPr>
        <p:spPr>
          <a:xfrm>
            <a:off x="3212232" y="1542578"/>
            <a:ext cx="2439888" cy="1022325"/>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89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800" b="1" dirty="0" smtClean="0"/>
              <a:t>EBYS</a:t>
            </a:r>
            <a:endParaRPr lang="tr-TR" sz="2800" b="1" dirty="0"/>
          </a:p>
        </p:txBody>
      </p:sp>
      <p:sp>
        <p:nvSpPr>
          <p:cNvPr id="7" name="Yuvarlatılmış Dikdörtgen 19"/>
          <p:cNvSpPr/>
          <p:nvPr/>
        </p:nvSpPr>
        <p:spPr>
          <a:xfrm>
            <a:off x="323528" y="2996952"/>
            <a:ext cx="2592288" cy="7920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2000" b="1" dirty="0" smtClean="0"/>
              <a:t>Sistem Kriterleri</a:t>
            </a:r>
            <a:endParaRPr lang="tr-TR" sz="2000" b="1" dirty="0"/>
          </a:p>
        </p:txBody>
      </p:sp>
      <p:sp>
        <p:nvSpPr>
          <p:cNvPr id="9" name="Yuvarlatılmış Dikdörtgen 20"/>
          <p:cNvSpPr/>
          <p:nvPr/>
        </p:nvSpPr>
        <p:spPr>
          <a:xfrm>
            <a:off x="3347864" y="2996952"/>
            <a:ext cx="2376264"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b="1" dirty="0" smtClean="0"/>
              <a:t>Belge Kriterleri</a:t>
            </a:r>
            <a:endParaRPr lang="tr-TR" sz="2000" b="1" dirty="0"/>
          </a:p>
        </p:txBody>
      </p:sp>
      <p:sp>
        <p:nvSpPr>
          <p:cNvPr id="10" name="Yuvarlatılmış Dikdörtgen 21"/>
          <p:cNvSpPr/>
          <p:nvPr/>
        </p:nvSpPr>
        <p:spPr>
          <a:xfrm>
            <a:off x="6192180" y="2996952"/>
            <a:ext cx="2254820"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000" b="1" dirty="0" err="1" smtClean="0"/>
              <a:t>Üstveri</a:t>
            </a:r>
            <a:r>
              <a:rPr lang="tr-TR" sz="2000" b="1" dirty="0" smtClean="0"/>
              <a:t> Kriterleri</a:t>
            </a:r>
            <a:endParaRPr lang="tr-TR" sz="2000" b="1" dirty="0"/>
          </a:p>
        </p:txBody>
      </p:sp>
      <p:sp>
        <p:nvSpPr>
          <p:cNvPr id="11" name="Yuvarlatılmış Dikdörtgen 23"/>
          <p:cNvSpPr/>
          <p:nvPr/>
        </p:nvSpPr>
        <p:spPr>
          <a:xfrm>
            <a:off x="6107670" y="4653136"/>
            <a:ext cx="1422524"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Fiziksel Belgeler</a:t>
            </a:r>
            <a:endParaRPr lang="tr-TR" dirty="0"/>
          </a:p>
        </p:txBody>
      </p:sp>
      <p:cxnSp>
        <p:nvCxnSpPr>
          <p:cNvPr id="12" name="Düz Bağlayıcı 24"/>
          <p:cNvCxnSpPr>
            <a:stCxn id="6" idx="2"/>
          </p:cNvCxnSpPr>
          <p:nvPr/>
        </p:nvCxnSpPr>
        <p:spPr>
          <a:xfrm>
            <a:off x="4432176" y="2564903"/>
            <a:ext cx="0" cy="432049"/>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Düz Bağlayıcı 25"/>
          <p:cNvCxnSpPr/>
          <p:nvPr/>
        </p:nvCxnSpPr>
        <p:spPr>
          <a:xfrm>
            <a:off x="1403648" y="2780927"/>
            <a:ext cx="59159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Düz Bağlayıcı 26"/>
          <p:cNvCxnSpPr/>
          <p:nvPr/>
        </p:nvCxnSpPr>
        <p:spPr>
          <a:xfrm>
            <a:off x="1403648" y="2780927"/>
            <a:ext cx="0" cy="216025"/>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Düz Bağlayıcı 27"/>
          <p:cNvCxnSpPr/>
          <p:nvPr/>
        </p:nvCxnSpPr>
        <p:spPr>
          <a:xfrm>
            <a:off x="7288138" y="2799666"/>
            <a:ext cx="0" cy="216025"/>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Düz Bağlayıcı 28"/>
          <p:cNvCxnSpPr/>
          <p:nvPr/>
        </p:nvCxnSpPr>
        <p:spPr>
          <a:xfrm>
            <a:off x="2238264" y="4221088"/>
            <a:ext cx="4710000" cy="2034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Düz Bağlayıcı 30"/>
          <p:cNvCxnSpPr/>
          <p:nvPr/>
        </p:nvCxnSpPr>
        <p:spPr>
          <a:xfrm>
            <a:off x="2238264" y="4241428"/>
            <a:ext cx="0" cy="411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Düz Bağlayıcı 31"/>
          <p:cNvCxnSpPr/>
          <p:nvPr/>
        </p:nvCxnSpPr>
        <p:spPr>
          <a:xfrm>
            <a:off x="4652826" y="4200376"/>
            <a:ext cx="0" cy="490562"/>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Düz Bağlayıcı 32"/>
          <p:cNvCxnSpPr/>
          <p:nvPr/>
        </p:nvCxnSpPr>
        <p:spPr>
          <a:xfrm>
            <a:off x="6948264" y="4231258"/>
            <a:ext cx="0" cy="46226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Düz Bağlayıcı 34"/>
          <p:cNvCxnSpPr/>
          <p:nvPr/>
        </p:nvCxnSpPr>
        <p:spPr>
          <a:xfrm>
            <a:off x="4652826" y="3789040"/>
            <a:ext cx="0" cy="41170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GÜNDEM</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Metin kutusu"/>
          <p:cNvSpPr txBox="1"/>
          <p:nvPr/>
        </p:nvSpPr>
        <p:spPr>
          <a:xfrm>
            <a:off x="1475656" y="1412776"/>
            <a:ext cx="826445" cy="446276"/>
          </a:xfrm>
          <a:prstGeom prst="rect">
            <a:avLst/>
          </a:prstGeom>
          <a:noFill/>
        </p:spPr>
        <p:txBody>
          <a:bodyPr wrap="none" rtlCol="0">
            <a:spAutoFit/>
          </a:bodyPr>
          <a:lstStyle/>
          <a:p>
            <a:r>
              <a:rPr lang="tr-TR" sz="2300" dirty="0" smtClean="0"/>
              <a:t>EBYS </a:t>
            </a:r>
            <a:endParaRPr lang="tr-TR" sz="2300" dirty="0"/>
          </a:p>
        </p:txBody>
      </p:sp>
      <p:sp>
        <p:nvSpPr>
          <p:cNvPr id="7" name="6 Metin kutusu"/>
          <p:cNvSpPr txBox="1"/>
          <p:nvPr/>
        </p:nvSpPr>
        <p:spPr>
          <a:xfrm>
            <a:off x="1475656" y="4149080"/>
            <a:ext cx="3966599" cy="446276"/>
          </a:xfrm>
          <a:prstGeom prst="rect">
            <a:avLst/>
          </a:prstGeom>
          <a:noFill/>
        </p:spPr>
        <p:txBody>
          <a:bodyPr wrap="none" rtlCol="0">
            <a:spAutoFit/>
          </a:bodyPr>
          <a:lstStyle/>
          <a:p>
            <a:r>
              <a:rPr lang="tr-TR" sz="2300" dirty="0" smtClean="0"/>
              <a:t>EBYS’de Devlet Arşivlerinin Rolü</a:t>
            </a:r>
            <a:endParaRPr lang="tr-TR" sz="2300" dirty="0"/>
          </a:p>
        </p:txBody>
      </p:sp>
      <p:sp>
        <p:nvSpPr>
          <p:cNvPr id="9" name="8 Metin kutusu"/>
          <p:cNvSpPr txBox="1"/>
          <p:nvPr/>
        </p:nvSpPr>
        <p:spPr>
          <a:xfrm>
            <a:off x="1475656" y="4653136"/>
            <a:ext cx="6013954" cy="446276"/>
          </a:xfrm>
          <a:prstGeom prst="rect">
            <a:avLst/>
          </a:prstGeom>
          <a:noFill/>
        </p:spPr>
        <p:txBody>
          <a:bodyPr wrap="none" rtlCol="0">
            <a:spAutoFit/>
          </a:bodyPr>
          <a:lstStyle/>
          <a:p>
            <a:r>
              <a:rPr lang="tr-TR" sz="2300" dirty="0" smtClean="0"/>
              <a:t>Kamu Kurum ve Kuruluşlarında EBYS’nin Durumu</a:t>
            </a:r>
            <a:endParaRPr lang="tr-TR" sz="2300" dirty="0"/>
          </a:p>
        </p:txBody>
      </p:sp>
      <p:sp>
        <p:nvSpPr>
          <p:cNvPr id="13" name="12 Metin kutusu"/>
          <p:cNvSpPr txBox="1"/>
          <p:nvPr/>
        </p:nvSpPr>
        <p:spPr>
          <a:xfrm>
            <a:off x="1475656" y="1916832"/>
            <a:ext cx="1875193" cy="446276"/>
          </a:xfrm>
          <a:prstGeom prst="rect">
            <a:avLst/>
          </a:prstGeom>
          <a:noFill/>
        </p:spPr>
        <p:txBody>
          <a:bodyPr wrap="none" rtlCol="0">
            <a:spAutoFit/>
          </a:bodyPr>
          <a:lstStyle/>
          <a:p>
            <a:r>
              <a:rPr lang="tr-TR" sz="2300" dirty="0" smtClean="0"/>
              <a:t>EBYS Yönetimi</a:t>
            </a:r>
            <a:endParaRPr lang="tr-TR" sz="2300" dirty="0"/>
          </a:p>
        </p:txBody>
      </p:sp>
      <p:sp>
        <p:nvSpPr>
          <p:cNvPr id="15" name="14 Metin kutusu"/>
          <p:cNvSpPr txBox="1"/>
          <p:nvPr/>
        </p:nvSpPr>
        <p:spPr>
          <a:xfrm>
            <a:off x="1475656" y="2996952"/>
            <a:ext cx="3588996" cy="446276"/>
          </a:xfrm>
          <a:prstGeom prst="rect">
            <a:avLst/>
          </a:prstGeom>
          <a:noFill/>
        </p:spPr>
        <p:txBody>
          <a:bodyPr wrap="none" rtlCol="0">
            <a:spAutoFit/>
          </a:bodyPr>
          <a:lstStyle/>
          <a:p>
            <a:r>
              <a:rPr lang="tr-TR" sz="2300" dirty="0" smtClean="0"/>
              <a:t>Kayıtlı Elektronik Posta (KEP)</a:t>
            </a:r>
            <a:endParaRPr lang="tr-TR" sz="2300" dirty="0"/>
          </a:p>
        </p:txBody>
      </p:sp>
      <p:sp>
        <p:nvSpPr>
          <p:cNvPr id="17" name="16 Metin kutusu"/>
          <p:cNvSpPr txBox="1"/>
          <p:nvPr/>
        </p:nvSpPr>
        <p:spPr>
          <a:xfrm>
            <a:off x="1475656" y="2420888"/>
            <a:ext cx="2490362" cy="446276"/>
          </a:xfrm>
          <a:prstGeom prst="rect">
            <a:avLst/>
          </a:prstGeom>
          <a:noFill/>
        </p:spPr>
        <p:txBody>
          <a:bodyPr wrap="none" rtlCol="0">
            <a:spAutoFit/>
          </a:bodyPr>
          <a:lstStyle/>
          <a:p>
            <a:r>
              <a:rPr lang="tr-TR" sz="2300" dirty="0" smtClean="0"/>
              <a:t>TS 13298 Standardı</a:t>
            </a:r>
            <a:endParaRPr lang="tr-TR" sz="2300" dirty="0"/>
          </a:p>
        </p:txBody>
      </p:sp>
      <p:sp>
        <p:nvSpPr>
          <p:cNvPr id="18" name="17 Metin kutusu"/>
          <p:cNvSpPr txBox="1"/>
          <p:nvPr/>
        </p:nvSpPr>
        <p:spPr>
          <a:xfrm>
            <a:off x="1475656" y="5229200"/>
            <a:ext cx="2646302" cy="446276"/>
          </a:xfrm>
          <a:prstGeom prst="rect">
            <a:avLst/>
          </a:prstGeom>
          <a:noFill/>
        </p:spPr>
        <p:txBody>
          <a:bodyPr wrap="none" rtlCol="0">
            <a:spAutoFit/>
          </a:bodyPr>
          <a:lstStyle/>
          <a:p>
            <a:r>
              <a:rPr lang="tr-TR" sz="2300" dirty="0" smtClean="0"/>
              <a:t>Standart Dosya Planı</a:t>
            </a:r>
            <a:endParaRPr lang="tr-TR" sz="2300" dirty="0"/>
          </a:p>
        </p:txBody>
      </p:sp>
      <p:sp>
        <p:nvSpPr>
          <p:cNvPr id="19" name="18 Metin kutusu"/>
          <p:cNvSpPr txBox="1"/>
          <p:nvPr/>
        </p:nvSpPr>
        <p:spPr>
          <a:xfrm>
            <a:off x="1475656" y="3573016"/>
            <a:ext cx="2037737" cy="446276"/>
          </a:xfrm>
          <a:prstGeom prst="rect">
            <a:avLst/>
          </a:prstGeom>
          <a:noFill/>
        </p:spPr>
        <p:txBody>
          <a:bodyPr wrap="none" rtlCol="0">
            <a:spAutoFit/>
          </a:bodyPr>
          <a:lstStyle/>
          <a:p>
            <a:r>
              <a:rPr lang="tr-TR" sz="2300" dirty="0" smtClean="0"/>
              <a:t>Elektronik Arşiv</a:t>
            </a:r>
            <a:endParaRPr lang="tr-TR" sz="2300" dirty="0"/>
          </a:p>
        </p:txBody>
      </p:sp>
      <p:pic>
        <p:nvPicPr>
          <p:cNvPr id="20" name="19 Resim" descr="LiKkq9zzT.jpeg"/>
          <p:cNvPicPr>
            <a:picLocks noChangeAspect="1"/>
          </p:cNvPicPr>
          <p:nvPr/>
        </p:nvPicPr>
        <p:blipFill>
          <a:blip r:embed="rId3" cstate="print"/>
          <a:stretch>
            <a:fillRect/>
          </a:stretch>
        </p:blipFill>
        <p:spPr>
          <a:xfrm>
            <a:off x="899592" y="1412776"/>
            <a:ext cx="427932" cy="321753"/>
          </a:xfrm>
          <a:prstGeom prst="rect">
            <a:avLst/>
          </a:prstGeom>
        </p:spPr>
      </p:pic>
      <p:pic>
        <p:nvPicPr>
          <p:cNvPr id="26" name="25 Resim" descr="LiKkq9zzT.jpeg"/>
          <p:cNvPicPr>
            <a:picLocks noChangeAspect="1"/>
          </p:cNvPicPr>
          <p:nvPr/>
        </p:nvPicPr>
        <p:blipFill>
          <a:blip r:embed="rId3" cstate="print"/>
          <a:stretch>
            <a:fillRect/>
          </a:stretch>
        </p:blipFill>
        <p:spPr>
          <a:xfrm>
            <a:off x="899592" y="1916832"/>
            <a:ext cx="427932" cy="321753"/>
          </a:xfrm>
          <a:prstGeom prst="rect">
            <a:avLst/>
          </a:prstGeom>
        </p:spPr>
      </p:pic>
      <p:pic>
        <p:nvPicPr>
          <p:cNvPr id="27" name="26 Resim" descr="LiKkq9zzT.jpeg"/>
          <p:cNvPicPr>
            <a:picLocks noChangeAspect="1"/>
          </p:cNvPicPr>
          <p:nvPr/>
        </p:nvPicPr>
        <p:blipFill>
          <a:blip r:embed="rId3" cstate="print"/>
          <a:stretch>
            <a:fillRect/>
          </a:stretch>
        </p:blipFill>
        <p:spPr>
          <a:xfrm>
            <a:off x="899592" y="2492896"/>
            <a:ext cx="427932" cy="321753"/>
          </a:xfrm>
          <a:prstGeom prst="rect">
            <a:avLst/>
          </a:prstGeom>
        </p:spPr>
      </p:pic>
      <p:pic>
        <p:nvPicPr>
          <p:cNvPr id="28" name="27 Resim" descr="LiKkq9zzT.jpeg"/>
          <p:cNvPicPr>
            <a:picLocks noChangeAspect="1"/>
          </p:cNvPicPr>
          <p:nvPr/>
        </p:nvPicPr>
        <p:blipFill>
          <a:blip r:embed="rId3" cstate="print"/>
          <a:stretch>
            <a:fillRect/>
          </a:stretch>
        </p:blipFill>
        <p:spPr>
          <a:xfrm>
            <a:off x="899592" y="3068960"/>
            <a:ext cx="427932" cy="321753"/>
          </a:xfrm>
          <a:prstGeom prst="rect">
            <a:avLst/>
          </a:prstGeom>
        </p:spPr>
      </p:pic>
      <p:pic>
        <p:nvPicPr>
          <p:cNvPr id="29" name="28 Resim" descr="LiKkq9zzT.jpeg"/>
          <p:cNvPicPr>
            <a:picLocks noChangeAspect="1"/>
          </p:cNvPicPr>
          <p:nvPr/>
        </p:nvPicPr>
        <p:blipFill>
          <a:blip r:embed="rId3" cstate="print"/>
          <a:stretch>
            <a:fillRect/>
          </a:stretch>
        </p:blipFill>
        <p:spPr>
          <a:xfrm>
            <a:off x="899592" y="3645024"/>
            <a:ext cx="427932" cy="321753"/>
          </a:xfrm>
          <a:prstGeom prst="rect">
            <a:avLst/>
          </a:prstGeom>
        </p:spPr>
      </p:pic>
      <p:pic>
        <p:nvPicPr>
          <p:cNvPr id="30" name="29 Resim" descr="LiKkq9zzT.jpeg"/>
          <p:cNvPicPr>
            <a:picLocks noChangeAspect="1"/>
          </p:cNvPicPr>
          <p:nvPr/>
        </p:nvPicPr>
        <p:blipFill>
          <a:blip r:embed="rId3" cstate="print"/>
          <a:stretch>
            <a:fillRect/>
          </a:stretch>
        </p:blipFill>
        <p:spPr>
          <a:xfrm>
            <a:off x="899592" y="4221088"/>
            <a:ext cx="427932" cy="321753"/>
          </a:xfrm>
          <a:prstGeom prst="rect">
            <a:avLst/>
          </a:prstGeom>
        </p:spPr>
      </p:pic>
      <p:pic>
        <p:nvPicPr>
          <p:cNvPr id="31" name="30 Resim" descr="LiKkq9zzT.jpeg"/>
          <p:cNvPicPr>
            <a:picLocks noChangeAspect="1"/>
          </p:cNvPicPr>
          <p:nvPr/>
        </p:nvPicPr>
        <p:blipFill>
          <a:blip r:embed="rId3" cstate="print"/>
          <a:stretch>
            <a:fillRect/>
          </a:stretch>
        </p:blipFill>
        <p:spPr>
          <a:xfrm>
            <a:off x="899592" y="4797152"/>
            <a:ext cx="427932" cy="321753"/>
          </a:xfrm>
          <a:prstGeom prst="rect">
            <a:avLst/>
          </a:prstGeom>
        </p:spPr>
      </p:pic>
      <p:pic>
        <p:nvPicPr>
          <p:cNvPr id="32" name="31 Resim" descr="LiKkq9zzT.jpeg"/>
          <p:cNvPicPr>
            <a:picLocks noChangeAspect="1"/>
          </p:cNvPicPr>
          <p:nvPr/>
        </p:nvPicPr>
        <p:blipFill>
          <a:blip r:embed="rId3" cstate="print"/>
          <a:stretch>
            <a:fillRect/>
          </a:stretch>
        </p:blipFill>
        <p:spPr>
          <a:xfrm>
            <a:off x="899592" y="5373216"/>
            <a:ext cx="427932" cy="321753"/>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Kayıtlı Elektronik Posta (KEP)</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Dikdörtgen"/>
          <p:cNvSpPr/>
          <p:nvPr/>
        </p:nvSpPr>
        <p:spPr>
          <a:xfrm>
            <a:off x="1331640" y="3140968"/>
            <a:ext cx="6408712" cy="64633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3600" dirty="0" smtClean="0">
                <a:solidFill>
                  <a:schemeClr val="bg1"/>
                </a:solidFill>
              </a:rPr>
              <a:t>Kayıtlı Elektronik Posta (KEP)</a:t>
            </a:r>
            <a:endParaRPr lang="tr-TR" sz="3600" dirty="0">
              <a:solidFill>
                <a:schemeClr val="bg1"/>
              </a:solidFill>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KEP NEDİR?</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1763688" y="2413338"/>
            <a:ext cx="7128792" cy="2246769"/>
          </a:xfrm>
          <a:prstGeom prst="rect">
            <a:avLst/>
          </a:prstGeom>
        </p:spPr>
        <p:txBody>
          <a:bodyPr wrap="square">
            <a:spAutoFit/>
          </a:bodyPr>
          <a:lstStyle/>
          <a:p>
            <a:r>
              <a:rPr lang="tr-TR" sz="2000" dirty="0" smtClean="0">
                <a:latin typeface="Arial" pitchFamily="34" charset="0"/>
                <a:cs typeface="Arial" pitchFamily="34" charset="0"/>
              </a:rPr>
              <a:t>Kayıtlı Elektronik Posta (KEP) e-posta teknolojik altyapısını kullanan, bununla birlikte e-postanın gönderim ve alımına dair </a:t>
            </a:r>
            <a:r>
              <a:rPr lang="tr-TR" sz="2000" b="1" dirty="0" smtClean="0">
                <a:solidFill>
                  <a:srgbClr val="FF0000"/>
                </a:solidFill>
                <a:latin typeface="Arial" pitchFamily="34" charset="0"/>
                <a:cs typeface="Arial" pitchFamily="34" charset="0"/>
              </a:rPr>
              <a:t>kanıtların</a:t>
            </a:r>
            <a:r>
              <a:rPr lang="tr-TR" sz="2000" dirty="0" smtClean="0">
                <a:latin typeface="Arial" pitchFamily="34" charset="0"/>
                <a:cs typeface="Arial" pitchFamily="34" charset="0"/>
              </a:rPr>
              <a:t> oluşturulup saklandığı hukuken geçerli e-posta iletimine imkân veren bir iletim hizmetidir. </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Bu hizmet BTK tarafından yetkilendirilmiş KEPHS’ler tarafından sunulmaktadır. </a:t>
            </a:r>
            <a:endParaRPr lang="tr-TR" sz="2000" dirty="0">
              <a:latin typeface="Arial" pitchFamily="34" charset="0"/>
              <a:cs typeface="Arial" pitchFamily="34" charset="0"/>
            </a:endParaRPr>
          </a:p>
        </p:txBody>
      </p:sp>
      <p:sp>
        <p:nvSpPr>
          <p:cNvPr id="5" name="4 Metin kutusu"/>
          <p:cNvSpPr txBox="1"/>
          <p:nvPr/>
        </p:nvSpPr>
        <p:spPr>
          <a:xfrm>
            <a:off x="251520" y="1556792"/>
            <a:ext cx="3672408" cy="461665"/>
          </a:xfrm>
          <a:prstGeom prst="rect">
            <a:avLst/>
          </a:prstGeom>
          <a:noFill/>
          <a:ln w="19050">
            <a:solidFill>
              <a:schemeClr val="tx1"/>
            </a:solidFill>
          </a:ln>
        </p:spPr>
        <p:txBody>
          <a:bodyPr wrap="square" rtlCol="0">
            <a:spAutoFit/>
          </a:bodyPr>
          <a:lstStyle/>
          <a:p>
            <a:r>
              <a:rPr lang="tr-TR" sz="2400" b="1" dirty="0" smtClean="0">
                <a:solidFill>
                  <a:srgbClr val="C00000"/>
                </a:solidFill>
              </a:rPr>
              <a:t>KEP Nedir?</a:t>
            </a:r>
            <a:endParaRPr lang="tr-TR" sz="2400" b="1" dirty="0">
              <a:solidFill>
                <a:srgbClr val="C00000"/>
              </a:solidFill>
            </a:endParaRPr>
          </a:p>
        </p:txBody>
      </p:sp>
      <p:pic>
        <p:nvPicPr>
          <p:cNvPr id="6" name="5 Resim" descr="LiKkq9zzT.jpeg"/>
          <p:cNvPicPr>
            <a:picLocks noChangeAspect="1"/>
          </p:cNvPicPr>
          <p:nvPr/>
        </p:nvPicPr>
        <p:blipFill>
          <a:blip r:embed="rId3" cstate="print"/>
          <a:stretch>
            <a:fillRect/>
          </a:stretch>
        </p:blipFill>
        <p:spPr>
          <a:xfrm>
            <a:off x="1043608" y="2708920"/>
            <a:ext cx="427932" cy="321753"/>
          </a:xfrm>
          <a:prstGeom prst="rect">
            <a:avLst/>
          </a:prstGeom>
        </p:spPr>
      </p:pic>
      <p:pic>
        <p:nvPicPr>
          <p:cNvPr id="7" name="6 Resim" descr="LiKkq9zzT.jpeg"/>
          <p:cNvPicPr>
            <a:picLocks noChangeAspect="1"/>
          </p:cNvPicPr>
          <p:nvPr/>
        </p:nvPicPr>
        <p:blipFill>
          <a:blip r:embed="rId3" cstate="print"/>
          <a:stretch>
            <a:fillRect/>
          </a:stretch>
        </p:blipFill>
        <p:spPr>
          <a:xfrm>
            <a:off x="1043608" y="4077072"/>
            <a:ext cx="427932" cy="321753"/>
          </a:xfrm>
          <a:prstGeom prst="rect">
            <a:avLst/>
          </a:prstGeom>
        </p:spPr>
      </p:pic>
      <p:pic>
        <p:nvPicPr>
          <p:cNvPr id="9" name="8 Resim" descr="ODk1NzY3MD-kep-sistemi-zorunlulugu.jpg"/>
          <p:cNvPicPr>
            <a:picLocks noChangeAspect="1"/>
          </p:cNvPicPr>
          <p:nvPr/>
        </p:nvPicPr>
        <p:blipFill>
          <a:blip r:embed="rId4" cstate="print"/>
          <a:stretch>
            <a:fillRect/>
          </a:stretch>
        </p:blipFill>
        <p:spPr>
          <a:xfrm>
            <a:off x="4788024" y="4509120"/>
            <a:ext cx="3145309" cy="2016224"/>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KEP NASIL ÇALIŞIR?</a:t>
            </a:r>
            <a:endParaRPr lang="tr-TR" altLang="tr-TR" sz="3200" dirty="0">
              <a:solidFill>
                <a:schemeClr val="bg1"/>
              </a:solidFill>
            </a:endParaRPr>
          </a:p>
        </p:txBody>
      </p:sp>
      <p:pic>
        <p:nvPicPr>
          <p:cNvPr id="4" name="3 Resim" descr="page_11.jpg"/>
          <p:cNvPicPr>
            <a:picLocks noChangeAspect="1"/>
          </p:cNvPicPr>
          <p:nvPr/>
        </p:nvPicPr>
        <p:blipFill>
          <a:blip r:embed="rId2" cstate="print"/>
          <a:stretch>
            <a:fillRect/>
          </a:stretch>
        </p:blipFill>
        <p:spPr>
          <a:xfrm>
            <a:off x="107504" y="1268760"/>
            <a:ext cx="8712968" cy="5400600"/>
          </a:xfrm>
          <a:prstGeom prst="rect">
            <a:avLst/>
          </a:prstGeom>
        </p:spPr>
      </p:pic>
      <p:pic>
        <p:nvPicPr>
          <p:cNvPr id="8" name="Picture 7" descr="F:\logo_basbakanlik.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4 Resim" descr="ODk1NzY3MD-kep-sistemi-zorunlulugu.jpg"/>
          <p:cNvPicPr>
            <a:picLocks noChangeAspect="1"/>
          </p:cNvPicPr>
          <p:nvPr/>
        </p:nvPicPr>
        <p:blipFill>
          <a:blip r:embed="rId4" cstate="print"/>
          <a:stretch>
            <a:fillRect/>
          </a:stretch>
        </p:blipFill>
        <p:spPr>
          <a:xfrm>
            <a:off x="107504" y="1268760"/>
            <a:ext cx="1909652" cy="1224136"/>
          </a:xfrm>
          <a:prstGeom prst="rect">
            <a:avLst/>
          </a:prstGeom>
        </p:spPr>
      </p:pic>
      <p:sp>
        <p:nvSpPr>
          <p:cNvPr id="6" name="5 Dikdörtgen"/>
          <p:cNvSpPr/>
          <p:nvPr/>
        </p:nvSpPr>
        <p:spPr>
          <a:xfrm>
            <a:off x="107504" y="6453336"/>
            <a:ext cx="36004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6372200" y="6453336"/>
            <a:ext cx="24482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ELEKTRONİK ARŞİV</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Dikdörtgen"/>
          <p:cNvSpPr/>
          <p:nvPr/>
        </p:nvSpPr>
        <p:spPr>
          <a:xfrm>
            <a:off x="2915816" y="3501008"/>
            <a:ext cx="3672408" cy="64633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3600" dirty="0" smtClean="0">
                <a:solidFill>
                  <a:schemeClr val="bg1"/>
                </a:solidFill>
              </a:rPr>
              <a:t>Elektronik Arşiv</a:t>
            </a:r>
            <a:endParaRPr lang="tr-TR" sz="3600" dirty="0">
              <a:solidFill>
                <a:schemeClr val="bg1"/>
              </a:solidFill>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ELEKTRONİK ARŞİV</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3059832" y="2348880"/>
            <a:ext cx="5112568" cy="2554545"/>
          </a:xfrm>
          <a:prstGeom prst="rect">
            <a:avLst/>
          </a:prstGeom>
        </p:spPr>
        <p:txBody>
          <a:bodyPr wrap="square">
            <a:spAutoFit/>
          </a:bodyPr>
          <a:lstStyle/>
          <a:p>
            <a:r>
              <a:rPr lang="tr-TR" sz="2000" dirty="0" smtClean="0">
                <a:latin typeface="Arial" pitchFamily="34" charset="0"/>
                <a:cs typeface="Arial" pitchFamily="34" charset="0"/>
              </a:rPr>
              <a:t>Kamu kurum ve kuruluşlarının faaliyetleri sırasında üretilen idari, hukuki, mali ve tarihi bilgi değeri taşıyan belgeleri, belli bir amaç ve bütünlük içerisinde derlenmiş her türlü ses ve görüntü, mikro form kayıtlarını, harita, plan, çizim vb. malzemeleri elektronik ortamda saklama ünitelerinde muhafaza edilmesi anlamına gelmektedir. </a:t>
            </a:r>
            <a:endParaRPr lang="tr-TR" sz="2000" dirty="0">
              <a:latin typeface="Arial" pitchFamily="34" charset="0"/>
              <a:cs typeface="Arial" pitchFamily="34" charset="0"/>
            </a:endParaRPr>
          </a:p>
        </p:txBody>
      </p:sp>
      <p:sp>
        <p:nvSpPr>
          <p:cNvPr id="5" name="4 Metin kutusu"/>
          <p:cNvSpPr txBox="1"/>
          <p:nvPr/>
        </p:nvSpPr>
        <p:spPr>
          <a:xfrm>
            <a:off x="251520" y="1556792"/>
            <a:ext cx="3672408" cy="461665"/>
          </a:xfrm>
          <a:prstGeom prst="rect">
            <a:avLst/>
          </a:prstGeom>
          <a:noFill/>
          <a:ln w="19050">
            <a:solidFill>
              <a:schemeClr val="tx1"/>
            </a:solidFill>
          </a:ln>
        </p:spPr>
        <p:txBody>
          <a:bodyPr wrap="square" rtlCol="0">
            <a:spAutoFit/>
          </a:bodyPr>
          <a:lstStyle/>
          <a:p>
            <a:r>
              <a:rPr lang="tr-TR" sz="2400" b="1" dirty="0" smtClean="0">
                <a:solidFill>
                  <a:srgbClr val="C00000"/>
                </a:solidFill>
              </a:rPr>
              <a:t>Elektronik Arşiv Nedir?</a:t>
            </a:r>
            <a:endParaRPr lang="tr-TR" sz="2400" b="1" dirty="0">
              <a:solidFill>
                <a:srgbClr val="C00000"/>
              </a:solidFill>
            </a:endParaRPr>
          </a:p>
        </p:txBody>
      </p:sp>
      <p:pic>
        <p:nvPicPr>
          <p:cNvPr id="6" name="5 Resim" descr="e_arsiv_gorsel.jpg"/>
          <p:cNvPicPr>
            <a:picLocks noChangeAspect="1"/>
          </p:cNvPicPr>
          <p:nvPr/>
        </p:nvPicPr>
        <p:blipFill>
          <a:blip r:embed="rId3" cstate="print"/>
          <a:stretch>
            <a:fillRect/>
          </a:stretch>
        </p:blipFill>
        <p:spPr>
          <a:xfrm>
            <a:off x="107504" y="2204864"/>
            <a:ext cx="2592288" cy="3168352"/>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ELEKTRONİK ARŞİV UYGULAMALARI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1259632" y="1484784"/>
            <a:ext cx="7200800" cy="1015663"/>
          </a:xfrm>
          <a:prstGeom prst="rect">
            <a:avLst/>
          </a:prstGeom>
        </p:spPr>
        <p:txBody>
          <a:bodyPr wrap="square">
            <a:spAutoFit/>
          </a:bodyPr>
          <a:lstStyle/>
          <a:p>
            <a:r>
              <a:rPr lang="tr-TR" sz="2000" dirty="0" smtClean="0">
                <a:latin typeface="Arial" pitchFamily="34" charset="0"/>
                <a:cs typeface="Arial" pitchFamily="34" charset="0"/>
              </a:rPr>
              <a:t>Elektronik arşivleme sistemi içerisine aktarılan her türlü belge, doküman ve kayıt aktarım esnasında tarih ve zaman damgası almalıdır.</a:t>
            </a:r>
            <a:endParaRPr lang="tr-TR" sz="2000" dirty="0">
              <a:latin typeface="Arial" pitchFamily="34" charset="0"/>
              <a:cs typeface="Arial" pitchFamily="34" charset="0"/>
            </a:endParaRPr>
          </a:p>
        </p:txBody>
      </p:sp>
      <p:sp>
        <p:nvSpPr>
          <p:cNvPr id="7" name="6 Dikdörtgen"/>
          <p:cNvSpPr/>
          <p:nvPr/>
        </p:nvSpPr>
        <p:spPr>
          <a:xfrm>
            <a:off x="1187624" y="4581128"/>
            <a:ext cx="7632848" cy="1323439"/>
          </a:xfrm>
          <a:prstGeom prst="rect">
            <a:avLst/>
          </a:prstGeom>
        </p:spPr>
        <p:txBody>
          <a:bodyPr wrap="square">
            <a:spAutoFit/>
          </a:bodyPr>
          <a:lstStyle/>
          <a:p>
            <a:r>
              <a:rPr lang="tr-TR" sz="2000" dirty="0" smtClean="0">
                <a:latin typeface="Arial" pitchFamily="34" charset="0"/>
                <a:cs typeface="Arial" pitchFamily="34" charset="0"/>
              </a:rPr>
              <a:t>Elektronik arşiv malzemelerinin uzun süreli veya sürekli korunması için seçilen dosya formatları ile arşiv malzemesinin saklandığı depolama ünitelerinin güncel teknolojilerle erişilebilir ve okunabilir olması gerekir. </a:t>
            </a:r>
            <a:endParaRPr lang="tr-TR" sz="2000" dirty="0">
              <a:latin typeface="Arial" pitchFamily="34" charset="0"/>
              <a:cs typeface="Arial" pitchFamily="34" charset="0"/>
            </a:endParaRPr>
          </a:p>
        </p:txBody>
      </p:sp>
      <p:pic>
        <p:nvPicPr>
          <p:cNvPr id="10" name="9 Resim" descr="LiKkq9zzT.jpeg"/>
          <p:cNvPicPr>
            <a:picLocks noChangeAspect="1"/>
          </p:cNvPicPr>
          <p:nvPr/>
        </p:nvPicPr>
        <p:blipFill>
          <a:blip r:embed="rId3" cstate="print"/>
          <a:stretch>
            <a:fillRect/>
          </a:stretch>
        </p:blipFill>
        <p:spPr>
          <a:xfrm>
            <a:off x="683568" y="1700808"/>
            <a:ext cx="427932" cy="321753"/>
          </a:xfrm>
          <a:prstGeom prst="rect">
            <a:avLst/>
          </a:prstGeom>
        </p:spPr>
      </p:pic>
      <p:sp>
        <p:nvSpPr>
          <p:cNvPr id="11" name="10 Dikdörtgen"/>
          <p:cNvSpPr/>
          <p:nvPr/>
        </p:nvSpPr>
        <p:spPr>
          <a:xfrm>
            <a:off x="1259632" y="2852936"/>
            <a:ext cx="7200800" cy="1015663"/>
          </a:xfrm>
          <a:prstGeom prst="rect">
            <a:avLst/>
          </a:prstGeom>
        </p:spPr>
        <p:txBody>
          <a:bodyPr wrap="square">
            <a:spAutoFit/>
          </a:bodyPr>
          <a:lstStyle/>
          <a:p>
            <a:r>
              <a:rPr lang="tr-TR" sz="2000" dirty="0" smtClean="0">
                <a:latin typeface="Arial" pitchFamily="34" charset="0"/>
                <a:cs typeface="Arial" pitchFamily="34" charset="0"/>
              </a:rPr>
              <a:t>Depolama alanlarının veya veri merkezlerinin erişim ve güvenlik önlemleri açısından ulusal ve uluslararası standartlara uygun olması gerekir</a:t>
            </a:r>
            <a:endParaRPr lang="tr-TR" sz="2000" dirty="0">
              <a:latin typeface="Arial" pitchFamily="34" charset="0"/>
              <a:cs typeface="Arial" pitchFamily="34" charset="0"/>
            </a:endParaRPr>
          </a:p>
        </p:txBody>
      </p:sp>
      <p:pic>
        <p:nvPicPr>
          <p:cNvPr id="12" name="11 Resim" descr="LiKkq9zzT.jpeg"/>
          <p:cNvPicPr>
            <a:picLocks noChangeAspect="1"/>
          </p:cNvPicPr>
          <p:nvPr/>
        </p:nvPicPr>
        <p:blipFill>
          <a:blip r:embed="rId3" cstate="print"/>
          <a:stretch>
            <a:fillRect/>
          </a:stretch>
        </p:blipFill>
        <p:spPr>
          <a:xfrm>
            <a:off x="683568" y="3140968"/>
            <a:ext cx="427932" cy="321753"/>
          </a:xfrm>
          <a:prstGeom prst="rect">
            <a:avLst/>
          </a:prstGeom>
        </p:spPr>
      </p:pic>
      <p:pic>
        <p:nvPicPr>
          <p:cNvPr id="13" name="12 Resim" descr="LiKkq9zzT.jpeg"/>
          <p:cNvPicPr>
            <a:picLocks noChangeAspect="1"/>
          </p:cNvPicPr>
          <p:nvPr/>
        </p:nvPicPr>
        <p:blipFill>
          <a:blip r:embed="rId3" cstate="print"/>
          <a:stretch>
            <a:fillRect/>
          </a:stretch>
        </p:blipFill>
        <p:spPr>
          <a:xfrm>
            <a:off x="683568" y="4869160"/>
            <a:ext cx="427932" cy="321753"/>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EBYS’DE DAGM’NİN ROLÜ</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Dikdörtgen"/>
          <p:cNvSpPr/>
          <p:nvPr/>
        </p:nvSpPr>
        <p:spPr>
          <a:xfrm>
            <a:off x="683568" y="3356992"/>
            <a:ext cx="7632848" cy="64633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3600" b="1" dirty="0" smtClean="0">
                <a:solidFill>
                  <a:schemeClr val="bg1"/>
                </a:solidFill>
                <a:latin typeface="Arial" pitchFamily="34" charset="0"/>
                <a:cs typeface="Arial" pitchFamily="34" charset="0"/>
              </a:rPr>
              <a:t>EBYS’de Devlet Arşivlerinin Rolü</a:t>
            </a:r>
            <a:endParaRPr lang="tr-TR" sz="36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EBYS’DE DAGM’NİN ROLÜ</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1115616" y="1493783"/>
            <a:ext cx="7488832" cy="3139321"/>
          </a:xfrm>
          <a:prstGeom prst="rect">
            <a:avLst/>
          </a:prstGeom>
        </p:spPr>
        <p:txBody>
          <a:bodyPr wrap="square">
            <a:spAutoFit/>
          </a:bodyPr>
          <a:lstStyle/>
          <a:p>
            <a:pPr marL="342900" indent="-342900" algn="just"/>
            <a:r>
              <a:rPr lang="tr-TR" b="1" dirty="0" smtClean="0">
                <a:cs typeface="Times New Roman" pitchFamily="18" charset="0"/>
              </a:rPr>
              <a:t>Kamu kurum ve kuruluşlarını EBYS ve elektronik arşiv konusunda bilinçlendirmek.</a:t>
            </a:r>
          </a:p>
          <a:p>
            <a:pPr marL="342900" indent="-342900" algn="just"/>
            <a:endParaRPr lang="tr-TR" b="1" dirty="0" smtClean="0">
              <a:cs typeface="Times New Roman" pitchFamily="18" charset="0"/>
            </a:endParaRPr>
          </a:p>
          <a:p>
            <a:pPr marL="342900" indent="-342900" algn="just"/>
            <a:r>
              <a:rPr lang="tr-TR" b="1" dirty="0" smtClean="0">
                <a:cs typeface="Times New Roman" pitchFamily="18" charset="0"/>
              </a:rPr>
              <a:t>Kamu kurum ve kuruluşlarında yapılan EBYS çalışmalarını daha yakından takip etmek ve denetlemek. </a:t>
            </a:r>
          </a:p>
          <a:p>
            <a:pPr marL="342900" indent="-342900" algn="just"/>
            <a:endParaRPr lang="tr-TR" b="1" dirty="0" smtClean="0">
              <a:cs typeface="Times New Roman" pitchFamily="18" charset="0"/>
            </a:endParaRPr>
          </a:p>
          <a:p>
            <a:pPr marL="342900" indent="-342900" algn="just"/>
            <a:endParaRPr lang="tr-TR" b="1" dirty="0" smtClean="0">
              <a:cs typeface="Times New Roman" pitchFamily="18" charset="0"/>
            </a:endParaRPr>
          </a:p>
          <a:p>
            <a:pPr marL="342900" indent="-342900" algn="just"/>
            <a:r>
              <a:rPr lang="tr-TR" b="1" dirty="0" smtClean="0">
                <a:cs typeface="Times New Roman" pitchFamily="18" charset="0"/>
              </a:rPr>
              <a:t>Kurumlarda EBYS işlemlerinin standarda uygun bir biçimde ilerlemesini sağlamak.</a:t>
            </a:r>
          </a:p>
          <a:p>
            <a:pPr marL="342900" indent="-342900" algn="just"/>
            <a:endParaRPr lang="tr-TR" b="1" dirty="0" smtClean="0">
              <a:cs typeface="Times New Roman" pitchFamily="18" charset="0"/>
            </a:endParaRPr>
          </a:p>
          <a:p>
            <a:pPr marL="342900" indent="-342900"/>
            <a:r>
              <a:rPr lang="tr-TR" b="1" dirty="0" smtClean="0">
                <a:cs typeface="Times New Roman" pitchFamily="18" charset="0"/>
              </a:rPr>
              <a:t>Kamuda EBYS konusunda bir birliktelik oluşturmak.</a:t>
            </a:r>
            <a:endParaRPr lang="tr-TR" b="1" dirty="0">
              <a:cs typeface="Times New Roman" pitchFamily="18" charset="0"/>
            </a:endParaRPr>
          </a:p>
        </p:txBody>
      </p:sp>
      <p:pic>
        <p:nvPicPr>
          <p:cNvPr id="5" name="4 Resim" descr="LiKkq9zzT.jpeg"/>
          <p:cNvPicPr>
            <a:picLocks noChangeAspect="1"/>
          </p:cNvPicPr>
          <p:nvPr/>
        </p:nvPicPr>
        <p:blipFill>
          <a:blip r:embed="rId3" cstate="print"/>
          <a:stretch>
            <a:fillRect/>
          </a:stretch>
        </p:blipFill>
        <p:spPr>
          <a:xfrm>
            <a:off x="395536" y="1556792"/>
            <a:ext cx="427932" cy="321753"/>
          </a:xfrm>
          <a:prstGeom prst="rect">
            <a:avLst/>
          </a:prstGeom>
        </p:spPr>
      </p:pic>
      <p:pic>
        <p:nvPicPr>
          <p:cNvPr id="6" name="5 Resim" descr="LiKkq9zzT.jpeg"/>
          <p:cNvPicPr>
            <a:picLocks noChangeAspect="1"/>
          </p:cNvPicPr>
          <p:nvPr/>
        </p:nvPicPr>
        <p:blipFill>
          <a:blip r:embed="rId3" cstate="print"/>
          <a:stretch>
            <a:fillRect/>
          </a:stretch>
        </p:blipFill>
        <p:spPr>
          <a:xfrm>
            <a:off x="395536" y="2420888"/>
            <a:ext cx="427932" cy="321753"/>
          </a:xfrm>
          <a:prstGeom prst="rect">
            <a:avLst/>
          </a:prstGeom>
        </p:spPr>
      </p:pic>
      <p:pic>
        <p:nvPicPr>
          <p:cNvPr id="7" name="6 Resim" descr="LiKkq9zzT.jpeg"/>
          <p:cNvPicPr>
            <a:picLocks noChangeAspect="1"/>
          </p:cNvPicPr>
          <p:nvPr/>
        </p:nvPicPr>
        <p:blipFill>
          <a:blip r:embed="rId3" cstate="print"/>
          <a:stretch>
            <a:fillRect/>
          </a:stretch>
        </p:blipFill>
        <p:spPr>
          <a:xfrm>
            <a:off x="395536" y="3501008"/>
            <a:ext cx="427932" cy="321753"/>
          </a:xfrm>
          <a:prstGeom prst="rect">
            <a:avLst/>
          </a:prstGeom>
        </p:spPr>
      </p:pic>
      <p:pic>
        <p:nvPicPr>
          <p:cNvPr id="9" name="8 Resim" descr="LiKkq9zzT.jpeg"/>
          <p:cNvPicPr>
            <a:picLocks noChangeAspect="1"/>
          </p:cNvPicPr>
          <p:nvPr/>
        </p:nvPicPr>
        <p:blipFill>
          <a:blip r:embed="rId3" cstate="print"/>
          <a:stretch>
            <a:fillRect/>
          </a:stretch>
        </p:blipFill>
        <p:spPr>
          <a:xfrm>
            <a:off x="395536" y="4293096"/>
            <a:ext cx="427932" cy="321753"/>
          </a:xfrm>
          <a:prstGeom prst="rect">
            <a:avLst/>
          </a:prstGeom>
        </p:spPr>
      </p:pic>
      <p:pic>
        <p:nvPicPr>
          <p:cNvPr id="10" name="9 Resim" descr="timthumb.jpg"/>
          <p:cNvPicPr>
            <a:picLocks noChangeAspect="1"/>
          </p:cNvPicPr>
          <p:nvPr/>
        </p:nvPicPr>
        <p:blipFill>
          <a:blip r:embed="rId4" cstate="print"/>
          <a:stretch>
            <a:fillRect/>
          </a:stretch>
        </p:blipFill>
        <p:spPr>
          <a:xfrm>
            <a:off x="5292080" y="4725144"/>
            <a:ext cx="3288407" cy="1670302"/>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KAMU’DA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Dikdörtgen"/>
          <p:cNvSpPr/>
          <p:nvPr/>
        </p:nvSpPr>
        <p:spPr>
          <a:xfrm>
            <a:off x="1907704" y="3140968"/>
            <a:ext cx="5976664" cy="1200329"/>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3600" dirty="0" smtClean="0">
                <a:solidFill>
                  <a:schemeClr val="bg1"/>
                </a:solidFill>
              </a:rPr>
              <a:t>Kamu Kurum ve Kuruluşlarında </a:t>
            </a:r>
          </a:p>
          <a:p>
            <a:r>
              <a:rPr lang="tr-TR" sz="3600" dirty="0" smtClean="0">
                <a:solidFill>
                  <a:schemeClr val="bg1"/>
                </a:solidFill>
              </a:rPr>
              <a:t>EBYS’nin Durumu</a:t>
            </a:r>
            <a:endParaRPr lang="tr-TR" sz="3600" dirty="0">
              <a:solidFill>
                <a:schemeClr val="bg1"/>
              </a:solidFill>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KAMU’DA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121" name="Object 1"/>
          <p:cNvGraphicFramePr>
            <a:graphicFrameLocks noGrp="1"/>
          </p:cNvGraphicFramePr>
          <p:nvPr/>
        </p:nvGraphicFramePr>
        <p:xfrm>
          <a:off x="1016000" y="1765300"/>
          <a:ext cx="7099300" cy="4419600"/>
        </p:xfrm>
        <a:graphic>
          <a:graphicData uri="http://schemas.openxmlformats.org/presentationml/2006/ole">
            <p:oleObj spid="_x0000_s5121" r:id="rId4" imgW="8565622" imgH="5328366" progId="Excel.Sheet.8">
              <p:embed/>
            </p:oleObj>
          </a:graphicData>
        </a:graphic>
      </p:graphicFrame>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 EBYS NEDİR?</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3563888" y="1772816"/>
            <a:ext cx="5220072" cy="2800767"/>
          </a:xfrm>
          <a:prstGeom prst="rect">
            <a:avLst/>
          </a:prstGeom>
        </p:spPr>
        <p:txBody>
          <a:bodyPr wrap="square">
            <a:spAutoFit/>
          </a:bodyPr>
          <a:lstStyle/>
          <a:p>
            <a:pPr algn="just"/>
            <a:r>
              <a:rPr lang="tr-TR" altLang="tr-TR" sz="2200" dirty="0" smtClean="0">
                <a:latin typeface="Arial" pitchFamily="34" charset="0"/>
                <a:cs typeface="Arial" pitchFamily="34" charset="0"/>
              </a:rPr>
              <a:t>Kurumların gündelik işlerini yerine getirirken oluşturdukları her türlü dokümantasyonun içerisinden, kurum aktivitelerinin delili olabilecek belgelerin ayıklanarak bunların </a:t>
            </a:r>
            <a:r>
              <a:rPr lang="tr-TR" altLang="tr-TR" sz="2200" b="1" dirty="0" smtClean="0">
                <a:latin typeface="Arial" pitchFamily="34" charset="0"/>
                <a:cs typeface="Arial" pitchFamily="34" charset="0"/>
              </a:rPr>
              <a:t>içerik, format, ve ilişkisel </a:t>
            </a:r>
            <a:r>
              <a:rPr lang="tr-TR" altLang="tr-TR" sz="2200" dirty="0" smtClean="0">
                <a:latin typeface="Arial" pitchFamily="34" charset="0"/>
                <a:cs typeface="Arial" pitchFamily="34" charset="0"/>
              </a:rPr>
              <a:t>özelliklerini korumak ve bu belgeleri üretimden nihai tasfiyeye kadar olan süreç içerisinde yönetmektir.</a:t>
            </a:r>
            <a:endParaRPr lang="tr-TR" sz="2200" dirty="0">
              <a:latin typeface="Arial" pitchFamily="34" charset="0"/>
              <a:cs typeface="Arial" pitchFamily="34" charset="0"/>
            </a:endParaRPr>
          </a:p>
        </p:txBody>
      </p:sp>
      <p:sp>
        <p:nvSpPr>
          <p:cNvPr id="6" name="5 Metin kutusu"/>
          <p:cNvSpPr txBox="1"/>
          <p:nvPr/>
        </p:nvSpPr>
        <p:spPr>
          <a:xfrm>
            <a:off x="251520" y="1556792"/>
            <a:ext cx="2952328" cy="707886"/>
          </a:xfrm>
          <a:prstGeom prst="rect">
            <a:avLst/>
          </a:prstGeom>
          <a:noFill/>
          <a:ln w="76200">
            <a:solidFill>
              <a:schemeClr val="tx1"/>
            </a:solidFill>
          </a:ln>
        </p:spPr>
        <p:txBody>
          <a:bodyPr wrap="square" rtlCol="0">
            <a:spAutoFit/>
          </a:bodyPr>
          <a:lstStyle/>
          <a:p>
            <a:r>
              <a:rPr lang="tr-TR" sz="4000" b="1" dirty="0" smtClean="0">
                <a:solidFill>
                  <a:srgbClr val="C00000"/>
                </a:solidFill>
              </a:rPr>
              <a:t>EBYS Nedir?</a:t>
            </a:r>
            <a:endParaRPr lang="tr-TR" sz="4000" b="1" dirty="0">
              <a:solidFill>
                <a:srgbClr val="C00000"/>
              </a:solidFill>
            </a:endParaRPr>
          </a:p>
        </p:txBody>
      </p:sp>
      <p:pic>
        <p:nvPicPr>
          <p:cNvPr id="7" name="6 Resim" descr="ebys.jpg"/>
          <p:cNvPicPr>
            <a:picLocks noChangeAspect="1"/>
          </p:cNvPicPr>
          <p:nvPr/>
        </p:nvPicPr>
        <p:blipFill>
          <a:blip r:embed="rId3" cstate="print"/>
          <a:stretch>
            <a:fillRect/>
          </a:stretch>
        </p:blipFill>
        <p:spPr>
          <a:xfrm>
            <a:off x="0" y="3645024"/>
            <a:ext cx="3491880" cy="2662605"/>
          </a:xfrm>
          <a:prstGeom prst="rect">
            <a:avLst/>
          </a:prstGeom>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KAMU’DA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097" name="Object 1"/>
          <p:cNvGraphicFramePr>
            <a:graphicFrameLocks noGrp="1"/>
          </p:cNvGraphicFramePr>
          <p:nvPr/>
        </p:nvGraphicFramePr>
        <p:xfrm>
          <a:off x="990600" y="2057400"/>
          <a:ext cx="7467600" cy="4229100"/>
        </p:xfrm>
        <a:graphic>
          <a:graphicData uri="http://schemas.openxmlformats.org/presentationml/2006/ole">
            <p:oleObj spid="_x0000_s4097" r:id="rId4" imgW="8638781" imgH="4895512" progId="Excel.Sheet.8">
              <p:embed/>
            </p:oleObj>
          </a:graphicData>
        </a:graphic>
      </p:graphicFrame>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KAMU’DA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073" name="Object 1"/>
          <p:cNvGraphicFramePr>
            <a:graphicFrameLocks noGrp="1"/>
          </p:cNvGraphicFramePr>
          <p:nvPr/>
        </p:nvGraphicFramePr>
        <p:xfrm>
          <a:off x="825500" y="2070100"/>
          <a:ext cx="7454900" cy="4229100"/>
        </p:xfrm>
        <a:graphic>
          <a:graphicData uri="http://schemas.openxmlformats.org/presentationml/2006/ole">
            <p:oleObj spid="_x0000_s3073" r:id="rId4" imgW="8687553" imgH="4932091" progId="Excel.Sheet.8">
              <p:embed/>
            </p:oleObj>
          </a:graphicData>
        </a:graphic>
      </p:graphicFrame>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KAMU’DA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049" name="Object 1"/>
          <p:cNvGraphicFramePr>
            <a:graphicFrameLocks noGrp="1"/>
          </p:cNvGraphicFramePr>
          <p:nvPr/>
        </p:nvGraphicFramePr>
        <p:xfrm>
          <a:off x="876300" y="1879600"/>
          <a:ext cx="7162800" cy="4419600"/>
        </p:xfrm>
        <a:graphic>
          <a:graphicData uri="http://schemas.openxmlformats.org/presentationml/2006/ole">
            <p:oleObj spid="_x0000_s2049" r:id="rId4" imgW="8577815" imgH="5291787" progId="Excel.Sheet.8">
              <p:embed/>
            </p:oleObj>
          </a:graphicData>
        </a:graphic>
      </p:graphicFrame>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dirty="0" smtClean="0">
                <a:solidFill>
                  <a:schemeClr val="bg1"/>
                </a:solidFill>
                <a:latin typeface="Tahoma" pitchFamily="34" charset="0"/>
                <a:cs typeface="Tahoma" pitchFamily="34" charset="0"/>
              </a:rPr>
              <a:t>    </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Metin kutusu 1"/>
          <p:cNvSpPr txBox="1"/>
          <p:nvPr/>
        </p:nvSpPr>
        <p:spPr>
          <a:xfrm>
            <a:off x="395536" y="1484784"/>
            <a:ext cx="7848872" cy="258532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Picture 2" descr="F:\Sunum Gereçleri\global-network-300x225.png"/>
          <p:cNvPicPr>
            <a:picLocks noChangeAspect="1" noChangeArrowheads="1"/>
          </p:cNvPicPr>
          <p:nvPr/>
        </p:nvPicPr>
        <p:blipFill>
          <a:blip r:embed="rId3" cstate="print">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4427984" y="1484784"/>
            <a:ext cx="3856434" cy="2892326"/>
          </a:xfrm>
          <a:prstGeom prst="rect">
            <a:avLst/>
          </a:prstGeom>
          <a:noFill/>
          <a:extLst>
            <a:ext uri="{909E8E84-426E-40DD-AFC4-6F175D3DCCD1}">
              <a14:hiddenFill xmlns:lc="http://schemas.openxmlformats.org/drawingml/2006/lockedCanvas" xmlns:a14="http://schemas.microsoft.com/office/drawing/2010/main" xmlns="">
                <a:solidFill>
                  <a:srgbClr val="FFFFFF"/>
                </a:solidFill>
              </a14:hiddenFill>
            </a:ext>
          </a:extLst>
        </p:spPr>
      </p:pic>
      <p:sp>
        <p:nvSpPr>
          <p:cNvPr id="10" name="Metin kutusu 2"/>
          <p:cNvSpPr txBox="1"/>
          <p:nvPr/>
        </p:nvSpPr>
        <p:spPr>
          <a:xfrm>
            <a:off x="4614192" y="5229201"/>
            <a:ext cx="4236094" cy="64633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3600" b="1" dirty="0" smtClean="0">
                <a:ln w="1905"/>
                <a:solidFill>
                  <a:schemeClr val="tx1">
                    <a:lumMod val="95000"/>
                    <a:lumOff val="5000"/>
                  </a:schemeClr>
                </a:solidFill>
                <a:effectLst>
                  <a:innerShdw blurRad="69850" dist="43180" dir="5400000">
                    <a:srgbClr val="000000">
                      <a:alpha val="65000"/>
                    </a:srgbClr>
                  </a:innerShdw>
                </a:effectLst>
              </a:rPr>
              <a:t>Hülya  ŞEN  GÖNÜL</a:t>
            </a:r>
            <a:endParaRPr lang="tr-TR" sz="3600" b="1" dirty="0" smtClean="0">
              <a:ln w="1905"/>
              <a:solidFill>
                <a:schemeClr val="tx1">
                  <a:lumMod val="95000"/>
                  <a:lumOff val="5000"/>
                </a:schemeClr>
              </a:solidFill>
              <a:effectLst>
                <a:innerShdw blurRad="69850" dist="43180" dir="5400000">
                  <a:srgbClr val="000000">
                    <a:alpha val="65000"/>
                  </a:srgbClr>
                </a:innerShdw>
              </a:effectLst>
            </a:endParaRPr>
          </a:p>
        </p:txBody>
      </p:sp>
      <p:pic>
        <p:nvPicPr>
          <p:cNvPr id="12" name="Picture 2" descr="C:\Users\hakan.dede\Desktop\static_qr_code_without_logo.jpg"/>
          <p:cNvPicPr>
            <a:picLocks noChangeAspect="1" noChangeArrowheads="1"/>
          </p:cNvPicPr>
          <p:nvPr/>
        </p:nvPicPr>
        <p:blipFill>
          <a:blip r:embed="rId4" cstate="print"/>
          <a:srcRect/>
          <a:stretch>
            <a:fillRect/>
          </a:stretch>
        </p:blipFill>
        <p:spPr bwMode="auto">
          <a:xfrm rot="10800000" flipV="1">
            <a:off x="1259632" y="2924944"/>
            <a:ext cx="2160240" cy="72008"/>
          </a:xfrm>
          <a:prstGeom prst="rect">
            <a:avLst/>
          </a:prstGeom>
          <a:noFill/>
        </p:spPr>
      </p:pic>
      <p:sp>
        <p:nvSpPr>
          <p:cNvPr id="13" name="10 Metin kutusu"/>
          <p:cNvSpPr txBox="1"/>
          <p:nvPr/>
        </p:nvSpPr>
        <p:spPr>
          <a:xfrm>
            <a:off x="-468560" y="5877272"/>
            <a:ext cx="288032" cy="36933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i="1" dirty="0" smtClean="0"/>
              <a:t>.</a:t>
            </a:r>
            <a:endParaRPr lang="tr-TR" b="1" i="1" dirty="0"/>
          </a:p>
        </p:txBody>
      </p:sp>
      <p:sp>
        <p:nvSpPr>
          <p:cNvPr id="14" name="13 Dikdörtgen"/>
          <p:cNvSpPr/>
          <p:nvPr/>
        </p:nvSpPr>
        <p:spPr>
          <a:xfrm>
            <a:off x="251520" y="2060848"/>
            <a:ext cx="3587055" cy="707886"/>
          </a:xfrm>
          <a:prstGeom prst="rect">
            <a:avLst/>
          </a:prstGeom>
        </p:spPr>
        <p:txBody>
          <a:bodyPr wrap="square">
            <a:spAutoFit/>
          </a:bodyPr>
          <a:lstStyle/>
          <a:p>
            <a:pPr lvl="0"/>
            <a:r>
              <a:rPr lang="tr-TR" sz="4000" b="1" cap="all" dirty="0" smtClean="0">
                <a:ln/>
                <a:solidFill>
                  <a:srgbClr val="EEECE1">
                    <a:lumMod val="1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rPr>
              <a:t>Teşekkürler…</a:t>
            </a: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Neden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2267744" y="1628800"/>
            <a:ext cx="2616935" cy="369332"/>
          </a:xfrm>
          <a:prstGeom prst="rect">
            <a:avLst/>
          </a:prstGeom>
        </p:spPr>
        <p:txBody>
          <a:bodyPr wrap="none">
            <a:spAutoFit/>
          </a:bodyPr>
          <a:lstStyle/>
          <a:p>
            <a:r>
              <a:rPr lang="tr-TR" altLang="tr-TR" b="1" dirty="0" smtClean="0">
                <a:latin typeface="Arial" pitchFamily="34" charset="0"/>
                <a:cs typeface="Arial" pitchFamily="34" charset="0"/>
              </a:rPr>
              <a:t> Teknolojik Gelişmeler</a:t>
            </a:r>
            <a:endParaRPr lang="tr-TR" dirty="0">
              <a:latin typeface="Arial" pitchFamily="34" charset="0"/>
              <a:cs typeface="Arial" pitchFamily="34" charset="0"/>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340768"/>
            <a:ext cx="1942598" cy="1019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Dikdörtgen"/>
          <p:cNvSpPr/>
          <p:nvPr/>
        </p:nvSpPr>
        <p:spPr>
          <a:xfrm>
            <a:off x="3923928" y="2348880"/>
            <a:ext cx="2373278" cy="369332"/>
          </a:xfrm>
          <a:prstGeom prst="rect">
            <a:avLst/>
          </a:prstGeom>
        </p:spPr>
        <p:txBody>
          <a:bodyPr wrap="none">
            <a:spAutoFit/>
          </a:bodyPr>
          <a:lstStyle/>
          <a:p>
            <a:r>
              <a:rPr lang="tr-TR" altLang="tr-TR" b="1" dirty="0" smtClean="0">
                <a:latin typeface="Arial" pitchFamily="34" charset="0"/>
                <a:cs typeface="Arial" pitchFamily="34" charset="0"/>
              </a:rPr>
              <a:t> Zamandan Tasarruf</a:t>
            </a:r>
            <a:endParaRPr lang="tr-TR" dirty="0">
              <a:latin typeface="Arial" pitchFamily="34" charset="0"/>
              <a:cs typeface="Arial" pitchFamily="34" charset="0"/>
            </a:endParaRPr>
          </a:p>
        </p:txBody>
      </p:sp>
      <p:pic>
        <p:nvPicPr>
          <p:cNvPr id="7" name="Picture 2" descr="F:\Sunum Gereçleri\IS-010416-e-posta-68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1628800"/>
            <a:ext cx="2520270" cy="148890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F:\Sunum Gereçleri\FD-PT-8099.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1916832"/>
            <a:ext cx="795479" cy="151216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Dikdörtgen"/>
          <p:cNvSpPr/>
          <p:nvPr/>
        </p:nvSpPr>
        <p:spPr>
          <a:xfrm>
            <a:off x="2483768" y="3356992"/>
            <a:ext cx="3672408" cy="369332"/>
          </a:xfrm>
          <a:prstGeom prst="rect">
            <a:avLst/>
          </a:prstGeom>
        </p:spPr>
        <p:txBody>
          <a:bodyPr wrap="square">
            <a:spAutoFit/>
          </a:bodyPr>
          <a:lstStyle/>
          <a:p>
            <a:r>
              <a:rPr lang="tr-TR" altLang="tr-TR" b="1" dirty="0" smtClean="0">
                <a:latin typeface="Arial" pitchFamily="34" charset="0"/>
                <a:cs typeface="Arial" pitchFamily="34" charset="0"/>
              </a:rPr>
              <a:t> Şeffaflık ve Hesap Verilebilirlik</a:t>
            </a:r>
            <a:endParaRPr lang="tr-TR" dirty="0">
              <a:latin typeface="Arial" pitchFamily="34" charset="0"/>
              <a:cs typeface="Arial" pitchFamily="34"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2924944"/>
            <a:ext cx="2016520"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11 Dikdörtgen"/>
          <p:cNvSpPr/>
          <p:nvPr/>
        </p:nvSpPr>
        <p:spPr>
          <a:xfrm>
            <a:off x="4499992" y="4581128"/>
            <a:ext cx="1941557" cy="369332"/>
          </a:xfrm>
          <a:prstGeom prst="rect">
            <a:avLst/>
          </a:prstGeom>
        </p:spPr>
        <p:txBody>
          <a:bodyPr wrap="none">
            <a:spAutoFit/>
          </a:bodyPr>
          <a:lstStyle/>
          <a:p>
            <a:r>
              <a:rPr lang="tr-TR" altLang="tr-TR" b="1" dirty="0" smtClean="0">
                <a:latin typeface="Arial" pitchFamily="34" charset="0"/>
                <a:cs typeface="Arial" pitchFamily="34" charset="0"/>
              </a:rPr>
              <a:t>Ekolojik Kazanç</a:t>
            </a:r>
            <a:endParaRPr lang="tr-TR" dirty="0">
              <a:latin typeface="Arial" pitchFamily="34" charset="0"/>
              <a:cs typeface="Arial" pitchFamily="34" charset="0"/>
            </a:endParaRP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16216" y="4149080"/>
            <a:ext cx="2456284" cy="1372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13 Dikdörtgen"/>
          <p:cNvSpPr/>
          <p:nvPr/>
        </p:nvSpPr>
        <p:spPr>
          <a:xfrm>
            <a:off x="2627784" y="5445224"/>
            <a:ext cx="2005677" cy="369332"/>
          </a:xfrm>
          <a:prstGeom prst="rect">
            <a:avLst/>
          </a:prstGeom>
        </p:spPr>
        <p:txBody>
          <a:bodyPr wrap="none">
            <a:spAutoFit/>
          </a:bodyPr>
          <a:lstStyle/>
          <a:p>
            <a:r>
              <a:rPr lang="tr-TR" altLang="tr-TR" b="1" dirty="0" smtClean="0">
                <a:latin typeface="Arial" pitchFamily="34" charset="0"/>
                <a:cs typeface="Arial" pitchFamily="34" charset="0"/>
              </a:rPr>
              <a:t>Standartlaştırma</a:t>
            </a:r>
            <a:endParaRPr lang="tr-TR" dirty="0">
              <a:latin typeface="Arial" pitchFamily="34" charset="0"/>
              <a:cs typeface="Arial" pitchFamily="34" charset="0"/>
            </a:endParaRPr>
          </a:p>
        </p:txBody>
      </p:sp>
      <p:pic>
        <p:nvPicPr>
          <p:cNvPr id="15" name="Picture 2" descr="J:\ilkel evrak taşıma\IMG_20140326_102847.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3528" y="4941168"/>
            <a:ext cx="2241408" cy="137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dirty="0" smtClean="0">
                <a:solidFill>
                  <a:schemeClr val="bg1"/>
                </a:solidFill>
                <a:latin typeface="OCR A Extended" panose="02010509020102010303" pitchFamily="50" charset="0"/>
                <a:cs typeface="Tahoma" pitchFamily="34" charset="0"/>
              </a:rPr>
              <a:t> </a:t>
            </a:r>
            <a:r>
              <a:rPr lang="tr-TR" altLang="tr-TR" sz="3200" b="1" dirty="0" smtClean="0">
                <a:solidFill>
                  <a:schemeClr val="bg1"/>
                </a:solidFill>
                <a:latin typeface="OCR A Extended" panose="02010509020102010303" pitchFamily="50" charset="0"/>
                <a:cs typeface="Tahoma" pitchFamily="34" charset="0"/>
              </a:rPr>
              <a:t>Mevzuat</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Yuvarlatılmış Dikdörtgen 9"/>
          <p:cNvSpPr/>
          <p:nvPr/>
        </p:nvSpPr>
        <p:spPr>
          <a:xfrm>
            <a:off x="539552" y="1542579"/>
            <a:ext cx="1392126" cy="108012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5070 sayılı kanun</a:t>
            </a:r>
            <a:endParaRPr lang="tr-TR" dirty="0"/>
          </a:p>
        </p:txBody>
      </p:sp>
      <p:sp>
        <p:nvSpPr>
          <p:cNvPr id="5" name="Dikdörtgen 1"/>
          <p:cNvSpPr/>
          <p:nvPr/>
        </p:nvSpPr>
        <p:spPr>
          <a:xfrm>
            <a:off x="2376612" y="1905946"/>
            <a:ext cx="3342838" cy="369332"/>
          </a:xfrm>
          <a:prstGeom prst="rect">
            <a:avLst/>
          </a:prstGeom>
        </p:spPr>
        <p:txBody>
          <a:bodyPr wrap="none">
            <a:spAutoFit/>
          </a:bodyPr>
          <a:lstStyle/>
          <a:p>
            <a:pPr>
              <a:lnSpc>
                <a:spcPct val="90000"/>
              </a:lnSpc>
              <a:buClr>
                <a:schemeClr val="accent2"/>
              </a:buClr>
            </a:pPr>
            <a:r>
              <a:rPr lang="tr-TR" altLang="tr-TR" sz="2000" b="1" dirty="0">
                <a:solidFill>
                  <a:srgbClr val="000000"/>
                </a:solidFill>
                <a:cs typeface="Tahoma" pitchFamily="34" charset="0"/>
              </a:rPr>
              <a:t>Elektronik İmza Kanunu. 2004</a:t>
            </a:r>
          </a:p>
        </p:txBody>
      </p:sp>
      <p:sp>
        <p:nvSpPr>
          <p:cNvPr id="6" name="Yuvarlatılmış Dikdörtgen 10"/>
          <p:cNvSpPr/>
          <p:nvPr/>
        </p:nvSpPr>
        <p:spPr>
          <a:xfrm>
            <a:off x="539552" y="2788196"/>
            <a:ext cx="1392126" cy="108012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2005/7 Genelgesi</a:t>
            </a:r>
            <a:endParaRPr lang="tr-TR" dirty="0"/>
          </a:p>
        </p:txBody>
      </p:sp>
      <p:sp>
        <p:nvSpPr>
          <p:cNvPr id="7" name="Dikdörtgen 2"/>
          <p:cNvSpPr/>
          <p:nvPr/>
        </p:nvSpPr>
        <p:spPr>
          <a:xfrm>
            <a:off x="2286000" y="3017578"/>
            <a:ext cx="6318448" cy="344710"/>
          </a:xfrm>
          <a:prstGeom prst="rect">
            <a:avLst/>
          </a:prstGeom>
        </p:spPr>
        <p:txBody>
          <a:bodyPr wrap="square">
            <a:spAutoFit/>
          </a:bodyPr>
          <a:lstStyle/>
          <a:p>
            <a:pPr>
              <a:lnSpc>
                <a:spcPct val="80000"/>
              </a:lnSpc>
              <a:buClr>
                <a:schemeClr val="accent2"/>
              </a:buClr>
            </a:pPr>
            <a:r>
              <a:rPr lang="tr-TR" altLang="tr-TR" sz="2000" b="1" dirty="0">
                <a:solidFill>
                  <a:srgbClr val="000000"/>
                </a:solidFill>
                <a:latin typeface="+mj-lt"/>
                <a:cs typeface="Tahoma" pitchFamily="34" charset="0"/>
              </a:rPr>
              <a:t>Standart Dosya </a:t>
            </a:r>
            <a:r>
              <a:rPr lang="tr-TR" altLang="tr-TR" sz="2000" b="1" dirty="0" smtClean="0">
                <a:solidFill>
                  <a:srgbClr val="000000"/>
                </a:solidFill>
                <a:latin typeface="+mj-lt"/>
                <a:cs typeface="Tahoma" pitchFamily="34" charset="0"/>
              </a:rPr>
              <a:t>Planı Başbakanlık Genelgesi,2005</a:t>
            </a:r>
            <a:endParaRPr lang="tr-TR" altLang="tr-TR" sz="2000" b="1" dirty="0">
              <a:solidFill>
                <a:srgbClr val="000000"/>
              </a:solidFill>
              <a:latin typeface="+mj-lt"/>
              <a:cs typeface="Tahoma" pitchFamily="34" charset="0"/>
            </a:endParaRPr>
          </a:p>
        </p:txBody>
      </p:sp>
      <p:sp>
        <p:nvSpPr>
          <p:cNvPr id="9" name="Yuvarlatılmış Dikdörtgen 12"/>
          <p:cNvSpPr/>
          <p:nvPr/>
        </p:nvSpPr>
        <p:spPr>
          <a:xfrm>
            <a:off x="559024" y="4022452"/>
            <a:ext cx="1392126" cy="108012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TS 13298</a:t>
            </a:r>
            <a:endParaRPr lang="tr-TR" dirty="0"/>
          </a:p>
        </p:txBody>
      </p:sp>
      <p:sp>
        <p:nvSpPr>
          <p:cNvPr id="10" name="Dikdörtgen 3"/>
          <p:cNvSpPr/>
          <p:nvPr/>
        </p:nvSpPr>
        <p:spPr>
          <a:xfrm>
            <a:off x="2376612" y="4208569"/>
            <a:ext cx="6443860" cy="707886"/>
          </a:xfrm>
          <a:prstGeom prst="rect">
            <a:avLst/>
          </a:prstGeom>
        </p:spPr>
        <p:txBody>
          <a:bodyPr wrap="square">
            <a:spAutoFit/>
          </a:bodyPr>
          <a:lstStyle/>
          <a:p>
            <a:r>
              <a:rPr lang="tr-TR" altLang="tr-TR" sz="2000" b="1" dirty="0" smtClean="0">
                <a:solidFill>
                  <a:srgbClr val="000000"/>
                </a:solidFill>
                <a:latin typeface="+mj-lt"/>
                <a:cs typeface="Tahoma" pitchFamily="34" charset="0"/>
              </a:rPr>
              <a:t>Elektronik Belge Standartları. 2008/16 Sayılı Başbakanlık Genelgesi</a:t>
            </a:r>
            <a:endParaRPr lang="tr-TR" sz="2000" b="1" dirty="0">
              <a:latin typeface="+mj-lt"/>
            </a:endParaRPr>
          </a:p>
        </p:txBody>
      </p:sp>
      <p:sp>
        <p:nvSpPr>
          <p:cNvPr id="11" name="Yuvarlatılmış Dikdörtgen 14"/>
          <p:cNvSpPr/>
          <p:nvPr/>
        </p:nvSpPr>
        <p:spPr>
          <a:xfrm>
            <a:off x="569988" y="5373216"/>
            <a:ext cx="1392126" cy="108012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2009/4 Genelgesi</a:t>
            </a:r>
            <a:endParaRPr lang="tr-TR" dirty="0"/>
          </a:p>
        </p:txBody>
      </p:sp>
      <p:sp>
        <p:nvSpPr>
          <p:cNvPr id="12" name="Dikdörtgen 11"/>
          <p:cNvSpPr/>
          <p:nvPr/>
        </p:nvSpPr>
        <p:spPr>
          <a:xfrm>
            <a:off x="2411264" y="5517232"/>
            <a:ext cx="6273204" cy="584775"/>
          </a:xfrm>
          <a:prstGeom prst="rect">
            <a:avLst/>
          </a:prstGeom>
        </p:spPr>
        <p:txBody>
          <a:bodyPr wrap="square">
            <a:spAutoFit/>
          </a:bodyPr>
          <a:lstStyle/>
          <a:p>
            <a:pPr>
              <a:lnSpc>
                <a:spcPct val="80000"/>
              </a:lnSpc>
              <a:buClr>
                <a:schemeClr val="accent2"/>
              </a:buClr>
            </a:pPr>
            <a:r>
              <a:rPr lang="tr-TR" altLang="tr-TR" sz="2000" b="1" dirty="0" smtClean="0">
                <a:solidFill>
                  <a:srgbClr val="000000"/>
                </a:solidFill>
                <a:latin typeface="+mj-lt"/>
                <a:cs typeface="Tahoma" pitchFamily="34" charset="0"/>
              </a:rPr>
              <a:t>Kamu Bilgi Sistemlerinde Birlikte Çalışabilirlik Esasları Başbakanlık Genelgesi. </a:t>
            </a:r>
            <a:endParaRPr lang="tr-TR" altLang="tr-TR" sz="2000" b="1" dirty="0">
              <a:solidFill>
                <a:srgbClr val="000000"/>
              </a:solidFill>
              <a:latin typeface="+mj-lt"/>
              <a:cs typeface="Tahoma" pitchFamily="34" charset="0"/>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dirty="0" smtClean="0">
                <a:solidFill>
                  <a:schemeClr val="bg1"/>
                </a:solidFill>
                <a:latin typeface="OCR A Extended" panose="02010509020102010303" pitchFamily="50" charset="0"/>
                <a:cs typeface="Tahoma" pitchFamily="34" charset="0"/>
              </a:rPr>
              <a:t> </a:t>
            </a:r>
            <a:r>
              <a:rPr lang="tr-TR" altLang="tr-TR" sz="3200" b="1" dirty="0" smtClean="0">
                <a:solidFill>
                  <a:schemeClr val="bg1"/>
                </a:solidFill>
                <a:latin typeface="OCR A Extended" panose="02010509020102010303" pitchFamily="50" charset="0"/>
                <a:cs typeface="Tahoma" pitchFamily="34" charset="0"/>
              </a:rPr>
              <a:t>Mevzuat</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2003333" y="1760375"/>
            <a:ext cx="7140667"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82563" indent="-1825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nSpc>
                <a:spcPct val="90000"/>
              </a:lnSpc>
              <a:buClr>
                <a:schemeClr val="accent2"/>
              </a:buClr>
              <a:buFont typeface="Wingdings" pitchFamily="2" charset="2"/>
              <a:buChar char="§"/>
            </a:pPr>
            <a:r>
              <a:rPr lang="tr-TR" altLang="tr-TR" sz="2000" b="1" dirty="0" smtClean="0">
                <a:solidFill>
                  <a:srgbClr val="000000"/>
                </a:solidFill>
                <a:latin typeface="+mj-lt"/>
                <a:cs typeface="Tahoma" pitchFamily="34" charset="0"/>
              </a:rPr>
              <a:t>Muhafazasına Lüzum Kalmayan Evrak ve Malzemenin Yok Edilmesi Hakkında Kanun Hükmünde Kararnamenin Değiştirilerek Kabulü Hakkında Kanun, 1988</a:t>
            </a:r>
            <a:br>
              <a:rPr lang="tr-TR" altLang="tr-TR" sz="2000" b="1" dirty="0" smtClean="0">
                <a:solidFill>
                  <a:srgbClr val="000000"/>
                </a:solidFill>
                <a:latin typeface="+mj-lt"/>
                <a:cs typeface="Tahoma" pitchFamily="34" charset="0"/>
              </a:rPr>
            </a:br>
            <a:endParaRPr lang="tr-TR" altLang="tr-TR" sz="2000" b="1" dirty="0" smtClean="0">
              <a:solidFill>
                <a:srgbClr val="000000"/>
              </a:solidFill>
              <a:latin typeface="+mj-lt"/>
              <a:cs typeface="Tahoma" pitchFamily="34" charset="0"/>
            </a:endParaRPr>
          </a:p>
          <a:p>
            <a:pPr>
              <a:lnSpc>
                <a:spcPct val="90000"/>
              </a:lnSpc>
              <a:buClr>
                <a:schemeClr val="accent2"/>
              </a:buClr>
              <a:buFont typeface="Wingdings" pitchFamily="2" charset="2"/>
              <a:buChar char="§"/>
            </a:pPr>
            <a:endParaRPr lang="tr-TR" altLang="tr-TR" sz="2000" b="1" dirty="0" smtClean="0">
              <a:solidFill>
                <a:srgbClr val="000000"/>
              </a:solidFill>
              <a:latin typeface="+mj-lt"/>
              <a:cs typeface="Tahoma" pitchFamily="34" charset="0"/>
            </a:endParaRPr>
          </a:p>
          <a:p>
            <a:pPr>
              <a:lnSpc>
                <a:spcPct val="90000"/>
              </a:lnSpc>
              <a:buClr>
                <a:schemeClr val="accent2"/>
              </a:buClr>
              <a:buFont typeface="Wingdings" pitchFamily="2" charset="2"/>
              <a:buChar char="§"/>
            </a:pPr>
            <a:endParaRPr lang="tr-TR" altLang="tr-TR" sz="2000" b="1" dirty="0">
              <a:solidFill>
                <a:srgbClr val="000000"/>
              </a:solidFill>
              <a:latin typeface="+mj-lt"/>
              <a:cs typeface="Tahoma" pitchFamily="34" charset="0"/>
            </a:endParaRPr>
          </a:p>
          <a:p>
            <a:pPr>
              <a:lnSpc>
                <a:spcPct val="90000"/>
              </a:lnSpc>
              <a:buClr>
                <a:schemeClr val="accent2"/>
              </a:buClr>
              <a:buFont typeface="Wingdings" pitchFamily="2" charset="2"/>
              <a:buChar char="§"/>
            </a:pPr>
            <a:r>
              <a:rPr lang="tr-TR" altLang="tr-TR" sz="2000" b="1" dirty="0">
                <a:solidFill>
                  <a:srgbClr val="000000"/>
                </a:solidFill>
                <a:latin typeface="+mj-lt"/>
                <a:cs typeface="Tahoma" pitchFamily="34" charset="0"/>
              </a:rPr>
              <a:t>Bilgi Edinme Hakkı </a:t>
            </a:r>
            <a:r>
              <a:rPr lang="tr-TR" altLang="tr-TR" sz="2000" b="1" dirty="0" smtClean="0">
                <a:solidFill>
                  <a:srgbClr val="000000"/>
                </a:solidFill>
                <a:latin typeface="+mj-lt"/>
                <a:cs typeface="Tahoma" pitchFamily="34" charset="0"/>
              </a:rPr>
              <a:t>Kanunu, 2003</a:t>
            </a:r>
            <a:r>
              <a:rPr lang="tr-TR" altLang="tr-TR" sz="2000" b="1" dirty="0">
                <a:solidFill>
                  <a:srgbClr val="000000"/>
                </a:solidFill>
                <a:latin typeface="+mj-lt"/>
                <a:cs typeface="Tahoma" pitchFamily="34" charset="0"/>
              </a:rPr>
              <a:t/>
            </a:r>
            <a:br>
              <a:rPr lang="tr-TR" altLang="tr-TR" sz="2000" b="1" dirty="0">
                <a:solidFill>
                  <a:srgbClr val="000000"/>
                </a:solidFill>
                <a:latin typeface="+mj-lt"/>
                <a:cs typeface="Tahoma" pitchFamily="34" charset="0"/>
              </a:rPr>
            </a:br>
            <a:endParaRPr lang="tr-TR" altLang="tr-TR" sz="2000" b="1" dirty="0" smtClean="0">
              <a:solidFill>
                <a:srgbClr val="000000"/>
              </a:solidFill>
              <a:latin typeface="+mj-lt"/>
              <a:cs typeface="Tahoma" pitchFamily="34" charset="0"/>
            </a:endParaRPr>
          </a:p>
          <a:p>
            <a:pPr>
              <a:lnSpc>
                <a:spcPct val="90000"/>
              </a:lnSpc>
              <a:buClr>
                <a:schemeClr val="accent2"/>
              </a:buClr>
              <a:buFont typeface="Wingdings" pitchFamily="2" charset="2"/>
              <a:buChar char="§"/>
            </a:pPr>
            <a:endParaRPr lang="tr-TR" altLang="tr-TR" sz="2000" b="1" dirty="0" smtClean="0">
              <a:solidFill>
                <a:srgbClr val="000000"/>
              </a:solidFill>
              <a:latin typeface="+mj-lt"/>
              <a:cs typeface="Tahoma" pitchFamily="34" charset="0"/>
            </a:endParaRPr>
          </a:p>
          <a:p>
            <a:pPr marL="0" indent="0">
              <a:lnSpc>
                <a:spcPct val="90000"/>
              </a:lnSpc>
              <a:buClr>
                <a:schemeClr val="accent2"/>
              </a:buClr>
              <a:buNone/>
            </a:pPr>
            <a:endParaRPr lang="tr-TR" altLang="tr-TR" sz="2000" b="1" dirty="0">
              <a:solidFill>
                <a:srgbClr val="000000"/>
              </a:solidFill>
              <a:latin typeface="+mj-lt"/>
              <a:cs typeface="Tahoma" pitchFamily="34" charset="0"/>
            </a:endParaRPr>
          </a:p>
        </p:txBody>
      </p:sp>
      <p:sp>
        <p:nvSpPr>
          <p:cNvPr id="5" name="Yuvarlatılmış Dikdörtgen 1"/>
          <p:cNvSpPr/>
          <p:nvPr/>
        </p:nvSpPr>
        <p:spPr>
          <a:xfrm>
            <a:off x="443570" y="1722016"/>
            <a:ext cx="1392126" cy="108012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3473 sayılı kanun</a:t>
            </a:r>
            <a:endParaRPr lang="tr-TR" dirty="0"/>
          </a:p>
        </p:txBody>
      </p:sp>
      <p:sp>
        <p:nvSpPr>
          <p:cNvPr id="6" name="Yuvarlatılmış Dikdörtgen 8"/>
          <p:cNvSpPr/>
          <p:nvPr/>
        </p:nvSpPr>
        <p:spPr>
          <a:xfrm>
            <a:off x="443570" y="3212976"/>
            <a:ext cx="1392126" cy="108012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4982 sayılı kanun</a:t>
            </a:r>
            <a:endParaRPr lang="tr-TR" dirty="0"/>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dirty="0" smtClean="0">
                <a:solidFill>
                  <a:schemeClr val="bg1"/>
                </a:solidFill>
                <a:latin typeface="OCR A Extended" panose="02010509020102010303" pitchFamily="50" charset="0"/>
                <a:cs typeface="Tahoma" pitchFamily="34" charset="0"/>
              </a:rPr>
              <a:t> </a:t>
            </a:r>
            <a:r>
              <a:rPr lang="tr-TR" altLang="tr-TR" sz="3200" b="1" dirty="0" smtClean="0">
                <a:solidFill>
                  <a:schemeClr val="bg1"/>
                </a:solidFill>
                <a:latin typeface="OCR A Extended" panose="02010509020102010303" pitchFamily="50" charset="0"/>
                <a:cs typeface="Tahoma" pitchFamily="34" charset="0"/>
              </a:rPr>
              <a:t>Mevzuat</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Diyagram 1"/>
          <p:cNvGraphicFramePr/>
          <p:nvPr>
            <p:extLst>
              <p:ext uri="{D42A27DB-BD31-4B8C-83A1-F6EECF244321}">
                <p14:modId xmlns="" xmlns:p14="http://schemas.microsoft.com/office/powerpoint/2010/main" val="1527656606"/>
              </p:ext>
            </p:extLst>
          </p:nvPr>
        </p:nvGraphicFramePr>
        <p:xfrm>
          <a:off x="496590" y="1844824"/>
          <a:ext cx="8183562" cy="458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Neden EBYS?</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3 Resim" descr="ağaç.jpg"/>
          <p:cNvPicPr>
            <a:picLocks noChangeAspect="1"/>
          </p:cNvPicPr>
          <p:nvPr/>
        </p:nvPicPr>
        <p:blipFill>
          <a:blip r:embed="rId3" cstate="print"/>
          <a:stretch>
            <a:fillRect/>
          </a:stretch>
        </p:blipFill>
        <p:spPr>
          <a:xfrm>
            <a:off x="4355976" y="1340768"/>
            <a:ext cx="3096344"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4 Resim" descr="carbon.jpg"/>
          <p:cNvPicPr>
            <a:picLocks noChangeAspect="1"/>
          </p:cNvPicPr>
          <p:nvPr/>
        </p:nvPicPr>
        <p:blipFill>
          <a:blip r:embed="rId4" cstate="print"/>
          <a:stretch>
            <a:fillRect/>
          </a:stretch>
        </p:blipFill>
        <p:spPr>
          <a:xfrm>
            <a:off x="4427984" y="3356992"/>
            <a:ext cx="3096344"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5 Resim" descr="kağıt.jpg"/>
          <p:cNvPicPr>
            <a:picLocks noChangeAspect="1"/>
          </p:cNvPicPr>
          <p:nvPr/>
        </p:nvPicPr>
        <p:blipFill>
          <a:blip r:embed="rId5" cstate="print"/>
          <a:stretch>
            <a:fillRect/>
          </a:stretch>
        </p:blipFill>
        <p:spPr>
          <a:xfrm>
            <a:off x="4355976" y="5229200"/>
            <a:ext cx="3312368" cy="13801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Metin kutusu"/>
          <p:cNvSpPr txBox="1"/>
          <p:nvPr/>
        </p:nvSpPr>
        <p:spPr>
          <a:xfrm>
            <a:off x="107504" y="1700808"/>
            <a:ext cx="4104456" cy="1015663"/>
          </a:xfrm>
          <a:prstGeom prst="rect">
            <a:avLst/>
          </a:prstGeom>
          <a:noFill/>
        </p:spPr>
        <p:txBody>
          <a:bodyPr wrap="square" rtlCol="0">
            <a:spAutoFit/>
          </a:bodyPr>
          <a:lstStyle/>
          <a:p>
            <a:r>
              <a:rPr lang="tr-TR" sz="2000" b="1" dirty="0" smtClean="0">
                <a:latin typeface="Arial" pitchFamily="34" charset="0"/>
                <a:cs typeface="Arial" pitchFamily="34" charset="0"/>
              </a:rPr>
              <a:t>1 Ton kağıt üretimi için 17 ağaç kesilir. Her üç ağaçtan biri kağıt üretimi için kesilmektedir.</a:t>
            </a:r>
            <a:endParaRPr lang="tr-TR" sz="2000" b="1" dirty="0">
              <a:latin typeface="Arial" pitchFamily="34" charset="0"/>
              <a:cs typeface="Arial" pitchFamily="34" charset="0"/>
            </a:endParaRPr>
          </a:p>
        </p:txBody>
      </p:sp>
      <p:sp>
        <p:nvSpPr>
          <p:cNvPr id="9" name="8 Metin kutusu"/>
          <p:cNvSpPr txBox="1"/>
          <p:nvPr/>
        </p:nvSpPr>
        <p:spPr>
          <a:xfrm>
            <a:off x="107505" y="3789040"/>
            <a:ext cx="4032448" cy="646331"/>
          </a:xfrm>
          <a:prstGeom prst="rect">
            <a:avLst/>
          </a:prstGeom>
          <a:noFill/>
        </p:spPr>
        <p:txBody>
          <a:bodyPr wrap="square" rtlCol="0">
            <a:spAutoFit/>
          </a:bodyPr>
          <a:lstStyle/>
          <a:p>
            <a:r>
              <a:rPr lang="tr-TR" b="1" dirty="0" smtClean="0">
                <a:latin typeface="Arial" pitchFamily="34" charset="0"/>
                <a:cs typeface="Arial" pitchFamily="34" charset="0"/>
              </a:rPr>
              <a:t>1 Ton kağıt 36 ton Karbon gazı salınımına neden olur.</a:t>
            </a:r>
            <a:endParaRPr lang="tr-TR" b="1" dirty="0">
              <a:latin typeface="Arial" pitchFamily="34" charset="0"/>
              <a:cs typeface="Arial" pitchFamily="34" charset="0"/>
            </a:endParaRPr>
          </a:p>
        </p:txBody>
      </p:sp>
      <p:sp>
        <p:nvSpPr>
          <p:cNvPr id="10" name="9 Metin kutusu"/>
          <p:cNvSpPr txBox="1"/>
          <p:nvPr/>
        </p:nvSpPr>
        <p:spPr>
          <a:xfrm>
            <a:off x="179512" y="5661248"/>
            <a:ext cx="4032448" cy="646331"/>
          </a:xfrm>
          <a:prstGeom prst="rect">
            <a:avLst/>
          </a:prstGeom>
          <a:noFill/>
        </p:spPr>
        <p:txBody>
          <a:bodyPr wrap="square" rtlCol="0">
            <a:spAutoFit/>
          </a:bodyPr>
          <a:lstStyle/>
          <a:p>
            <a:r>
              <a:rPr lang="tr-TR" b="1" dirty="0" smtClean="0">
                <a:latin typeface="Arial" pitchFamily="34" charset="0"/>
                <a:cs typeface="Arial" pitchFamily="34" charset="0"/>
              </a:rPr>
              <a:t>1 Ton kağıt üretimi için 26 Ton su harcanır.</a:t>
            </a:r>
            <a:endParaRPr lang="tr-TR" b="1" dirty="0">
              <a:latin typeface="Arial" pitchFamily="34" charset="0"/>
              <a:cs typeface="Arial" pitchFamily="34" charset="0"/>
            </a:endParaRPr>
          </a:p>
        </p:txBody>
      </p:sp>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Başlık 1"/>
          <p:cNvSpPr txBox="1">
            <a:spLocks/>
          </p:cNvSpPr>
          <p:nvPr/>
        </p:nvSpPr>
        <p:spPr bwMode="auto">
          <a:xfrm>
            <a:off x="0" y="2704"/>
            <a:ext cx="9144000" cy="1139825"/>
          </a:xfrm>
          <a:prstGeom prst="rect">
            <a:avLst/>
          </a:prstGeom>
          <a:pattFill prst="pct75">
            <a:fgClr>
              <a:srgbClr val="C00000"/>
            </a:fgClr>
            <a:bgClr>
              <a:schemeClr val="bg1"/>
            </a:bgClr>
          </a:pattFill>
          <a:ln>
            <a:noFill/>
          </a:ln>
          <a:effectLst>
            <a:outerShdw blurRad="50800" dist="38100" dir="2700000" algn="tl" rotWithShape="0">
              <a:prstClr val="black">
                <a:alpha val="40000"/>
              </a:prstClr>
            </a:outerShdw>
            <a:softEdge rad="127000"/>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tr-TR" altLang="tr-TR" sz="3200" b="1" dirty="0" smtClean="0">
                <a:solidFill>
                  <a:schemeClr val="bg1"/>
                </a:solidFill>
                <a:latin typeface="OCR A Extended" panose="02010509020102010303" pitchFamily="50" charset="0"/>
                <a:cs typeface="Tahoma" pitchFamily="34" charset="0"/>
              </a:rPr>
              <a:t>EBYS Yönetimi</a:t>
            </a:r>
            <a:endParaRPr lang="tr-TR" altLang="tr-TR" sz="3200" dirty="0">
              <a:solidFill>
                <a:schemeClr val="bg1"/>
              </a:solidFill>
            </a:endParaRPr>
          </a:p>
        </p:txBody>
      </p:sp>
      <p:pic>
        <p:nvPicPr>
          <p:cNvPr id="8" name="Picture 7" descr="F:\logo_basbakanli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742479"/>
            <a:ext cx="800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Dikdörtgen"/>
          <p:cNvSpPr/>
          <p:nvPr/>
        </p:nvSpPr>
        <p:spPr>
          <a:xfrm>
            <a:off x="1763688" y="1268760"/>
            <a:ext cx="7272808" cy="4708981"/>
          </a:xfrm>
          <a:prstGeom prst="rect">
            <a:avLst/>
          </a:prstGeom>
        </p:spPr>
        <p:txBody>
          <a:bodyPr wrap="square">
            <a:spAutoFit/>
          </a:bodyPr>
          <a:lstStyle/>
          <a:p>
            <a:pPr marL="342900" indent="-342900"/>
            <a:r>
              <a:rPr lang="tr-TR" sz="2000" b="1" dirty="0" smtClean="0">
                <a:latin typeface="Arial" pitchFamily="34" charset="0"/>
                <a:cs typeface="Arial" pitchFamily="34" charset="0"/>
              </a:rPr>
              <a:t>Yetkilendirmeler yapılır</a:t>
            </a:r>
          </a:p>
          <a:p>
            <a:pPr marL="342900" indent="-342900"/>
            <a:r>
              <a:rPr lang="tr-TR" altLang="tr-TR" sz="2000" b="1" dirty="0" smtClean="0">
                <a:latin typeface="Arial" pitchFamily="34" charset="0"/>
                <a:cs typeface="Arial" pitchFamily="34" charset="0"/>
              </a:rPr>
              <a:t>(Kullanıcıya, birime, hiyerarşik yetki ve vekalet)</a:t>
            </a:r>
          </a:p>
          <a:p>
            <a:pPr marL="342900" indent="-342900"/>
            <a:endParaRPr lang="tr-TR" sz="2000" b="1" dirty="0" smtClean="0">
              <a:latin typeface="Arial" pitchFamily="34" charset="0"/>
              <a:cs typeface="Arial" pitchFamily="34" charset="0"/>
            </a:endParaRPr>
          </a:p>
          <a:p>
            <a:pPr marL="342900" indent="-342900"/>
            <a:r>
              <a:rPr lang="tr-TR" sz="2000" b="1" dirty="0" smtClean="0">
                <a:latin typeface="Arial" pitchFamily="34" charset="0"/>
                <a:cs typeface="Arial" pitchFamily="34" charset="0"/>
              </a:rPr>
              <a:t>İş Akış Süreçleri Belirlenir</a:t>
            </a:r>
          </a:p>
          <a:p>
            <a:pPr marL="342900" indent="-342900"/>
            <a:endParaRPr lang="tr-TR" sz="2000" b="1" dirty="0" smtClean="0">
              <a:latin typeface="Arial" pitchFamily="34" charset="0"/>
              <a:cs typeface="Arial" pitchFamily="34" charset="0"/>
            </a:endParaRPr>
          </a:p>
          <a:p>
            <a:pPr marL="342900" indent="-342900"/>
            <a:r>
              <a:rPr lang="tr-TR" sz="2000" b="1" dirty="0" smtClean="0">
                <a:latin typeface="Arial" pitchFamily="34" charset="0"/>
                <a:cs typeface="Arial" pitchFamily="34" charset="0"/>
              </a:rPr>
              <a:t>İmza rotaları belirlenir</a:t>
            </a:r>
          </a:p>
          <a:p>
            <a:pPr marL="342900" indent="-342900"/>
            <a:endParaRPr lang="tr-TR" sz="2000" b="1" dirty="0" smtClean="0">
              <a:latin typeface="Arial" pitchFamily="34" charset="0"/>
              <a:cs typeface="Arial" pitchFamily="34" charset="0"/>
            </a:endParaRPr>
          </a:p>
          <a:p>
            <a:pPr marL="342900" indent="-342900"/>
            <a:r>
              <a:rPr lang="tr-TR" sz="2000" b="1" dirty="0" smtClean="0">
                <a:latin typeface="Arial" pitchFamily="34" charset="0"/>
                <a:cs typeface="Arial" pitchFamily="34" charset="0"/>
              </a:rPr>
              <a:t>Kullanıcı tanımları yapılır</a:t>
            </a:r>
          </a:p>
          <a:p>
            <a:pPr marL="342900" indent="-342900"/>
            <a:r>
              <a:rPr lang="tr-TR" sz="2000" b="1" dirty="0" smtClean="0">
                <a:latin typeface="Arial" pitchFamily="34" charset="0"/>
                <a:cs typeface="Arial" pitchFamily="34" charset="0"/>
              </a:rPr>
              <a:t>(Roller ve gruplar, proje yöneticileri)</a:t>
            </a:r>
          </a:p>
          <a:p>
            <a:pPr marL="342900" indent="-342900"/>
            <a:endParaRPr lang="tr-TR" sz="2000" b="1" dirty="0" smtClean="0">
              <a:latin typeface="Arial" pitchFamily="34" charset="0"/>
              <a:cs typeface="Arial" pitchFamily="34" charset="0"/>
            </a:endParaRPr>
          </a:p>
          <a:p>
            <a:pPr marL="342900" indent="-342900"/>
            <a:r>
              <a:rPr lang="tr-TR" sz="2000" b="1" dirty="0" smtClean="0">
                <a:latin typeface="Arial" pitchFamily="34" charset="0"/>
                <a:cs typeface="Arial" pitchFamily="34" charset="0"/>
              </a:rPr>
              <a:t>Belge üreticileri ve yasal sahipleri belirlenir</a:t>
            </a:r>
          </a:p>
          <a:p>
            <a:pPr marL="342900" indent="-342900"/>
            <a:endParaRPr lang="tr-TR" sz="2000" b="1" dirty="0" smtClean="0">
              <a:latin typeface="Arial" pitchFamily="34" charset="0"/>
              <a:cs typeface="Arial" pitchFamily="34" charset="0"/>
            </a:endParaRPr>
          </a:p>
          <a:p>
            <a:pPr marL="342900" indent="-342900"/>
            <a:r>
              <a:rPr lang="tr-TR" sz="2000" b="1" dirty="0" smtClean="0">
                <a:latin typeface="Arial" pitchFamily="34" charset="0"/>
                <a:cs typeface="Arial" pitchFamily="34" charset="0"/>
              </a:rPr>
              <a:t>Birim ve Kurum Belge Yöneticileri belirlenir</a:t>
            </a:r>
          </a:p>
          <a:p>
            <a:pPr marL="342900" indent="-342900"/>
            <a:endParaRPr lang="tr-TR" sz="2000" b="1" dirty="0" smtClean="0">
              <a:latin typeface="Arial" pitchFamily="34" charset="0"/>
              <a:cs typeface="Arial" pitchFamily="34" charset="0"/>
            </a:endParaRPr>
          </a:p>
          <a:p>
            <a:pPr marL="342900" indent="-342900"/>
            <a:r>
              <a:rPr lang="tr-TR" sz="2000" b="1" dirty="0" smtClean="0">
                <a:latin typeface="Arial" pitchFamily="34" charset="0"/>
                <a:cs typeface="Arial" pitchFamily="34" charset="0"/>
              </a:rPr>
              <a:t>EBYS yardım masası oluşturulur</a:t>
            </a:r>
          </a:p>
        </p:txBody>
      </p:sp>
      <p:pic>
        <p:nvPicPr>
          <p:cNvPr id="5" name="4 Resim" descr="LiKkq9zzT.jpeg"/>
          <p:cNvPicPr>
            <a:picLocks noChangeAspect="1"/>
          </p:cNvPicPr>
          <p:nvPr/>
        </p:nvPicPr>
        <p:blipFill>
          <a:blip r:embed="rId3" cstate="print"/>
          <a:stretch>
            <a:fillRect/>
          </a:stretch>
        </p:blipFill>
        <p:spPr>
          <a:xfrm>
            <a:off x="1043608" y="1484784"/>
            <a:ext cx="427932" cy="321753"/>
          </a:xfrm>
          <a:prstGeom prst="rect">
            <a:avLst/>
          </a:prstGeom>
        </p:spPr>
      </p:pic>
      <p:pic>
        <p:nvPicPr>
          <p:cNvPr id="6" name="5 Resim" descr="LiKkq9zzT.jpeg"/>
          <p:cNvPicPr>
            <a:picLocks noChangeAspect="1"/>
          </p:cNvPicPr>
          <p:nvPr/>
        </p:nvPicPr>
        <p:blipFill>
          <a:blip r:embed="rId3" cstate="print"/>
          <a:stretch>
            <a:fillRect/>
          </a:stretch>
        </p:blipFill>
        <p:spPr>
          <a:xfrm>
            <a:off x="1043608" y="2204864"/>
            <a:ext cx="427932" cy="321753"/>
          </a:xfrm>
          <a:prstGeom prst="rect">
            <a:avLst/>
          </a:prstGeom>
        </p:spPr>
      </p:pic>
      <p:pic>
        <p:nvPicPr>
          <p:cNvPr id="7" name="6 Resim" descr="LiKkq9zzT.jpeg"/>
          <p:cNvPicPr>
            <a:picLocks noChangeAspect="1"/>
          </p:cNvPicPr>
          <p:nvPr/>
        </p:nvPicPr>
        <p:blipFill>
          <a:blip r:embed="rId3" cstate="print"/>
          <a:stretch>
            <a:fillRect/>
          </a:stretch>
        </p:blipFill>
        <p:spPr>
          <a:xfrm>
            <a:off x="1043608" y="2852936"/>
            <a:ext cx="427932" cy="321753"/>
          </a:xfrm>
          <a:prstGeom prst="rect">
            <a:avLst/>
          </a:prstGeom>
        </p:spPr>
      </p:pic>
      <p:pic>
        <p:nvPicPr>
          <p:cNvPr id="9" name="8 Resim" descr="LiKkq9zzT.jpeg"/>
          <p:cNvPicPr>
            <a:picLocks noChangeAspect="1"/>
          </p:cNvPicPr>
          <p:nvPr/>
        </p:nvPicPr>
        <p:blipFill>
          <a:blip r:embed="rId3" cstate="print"/>
          <a:stretch>
            <a:fillRect/>
          </a:stretch>
        </p:blipFill>
        <p:spPr>
          <a:xfrm>
            <a:off x="1043608" y="3539295"/>
            <a:ext cx="427932" cy="321753"/>
          </a:xfrm>
          <a:prstGeom prst="rect">
            <a:avLst/>
          </a:prstGeom>
        </p:spPr>
      </p:pic>
      <p:pic>
        <p:nvPicPr>
          <p:cNvPr id="11" name="10 Resim" descr="LiKkq9zzT.jpeg"/>
          <p:cNvPicPr>
            <a:picLocks noChangeAspect="1"/>
          </p:cNvPicPr>
          <p:nvPr/>
        </p:nvPicPr>
        <p:blipFill>
          <a:blip r:embed="rId3" cstate="print"/>
          <a:stretch>
            <a:fillRect/>
          </a:stretch>
        </p:blipFill>
        <p:spPr>
          <a:xfrm>
            <a:off x="1043608" y="4365104"/>
            <a:ext cx="427932" cy="321753"/>
          </a:xfrm>
          <a:prstGeom prst="rect">
            <a:avLst/>
          </a:prstGeom>
        </p:spPr>
      </p:pic>
      <p:pic>
        <p:nvPicPr>
          <p:cNvPr id="12" name="11 Resim" descr="LiKkq9zzT.jpeg"/>
          <p:cNvPicPr>
            <a:picLocks noChangeAspect="1"/>
          </p:cNvPicPr>
          <p:nvPr/>
        </p:nvPicPr>
        <p:blipFill>
          <a:blip r:embed="rId3" cstate="print"/>
          <a:stretch>
            <a:fillRect/>
          </a:stretch>
        </p:blipFill>
        <p:spPr>
          <a:xfrm>
            <a:off x="1043608" y="5013176"/>
            <a:ext cx="427932" cy="321753"/>
          </a:xfrm>
          <a:prstGeom prst="rect">
            <a:avLst/>
          </a:prstGeom>
        </p:spPr>
      </p:pic>
      <p:pic>
        <p:nvPicPr>
          <p:cNvPr id="13" name="12 Resim" descr="LiKkq9zzT.jpeg"/>
          <p:cNvPicPr>
            <a:picLocks noChangeAspect="1"/>
          </p:cNvPicPr>
          <p:nvPr/>
        </p:nvPicPr>
        <p:blipFill>
          <a:blip r:embed="rId3" cstate="print"/>
          <a:stretch>
            <a:fillRect/>
          </a:stretch>
        </p:blipFill>
        <p:spPr>
          <a:xfrm>
            <a:off x="1043608" y="5589240"/>
            <a:ext cx="427932" cy="321753"/>
          </a:xfrm>
          <a:prstGeom prst="rect">
            <a:avLst/>
          </a:prstGeom>
        </p:spPr>
      </p:pic>
      <p:pic>
        <p:nvPicPr>
          <p:cNvPr id="14" name="Picture 2" descr="F:\Sunum Gereçleri\ima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6208" y="1988841"/>
            <a:ext cx="2400267"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426506979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2707</TotalTime>
  <Words>895</Words>
  <Application>Microsoft Office PowerPoint</Application>
  <PresentationFormat>Ekran Gösterisi (4:3)</PresentationFormat>
  <Paragraphs>206</Paragraphs>
  <Slides>33</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33</vt:i4>
      </vt:variant>
    </vt:vector>
  </HeadingPairs>
  <TitlesOfParts>
    <vt:vector size="35" baseType="lpstr">
      <vt:lpstr>Ofis Teması</vt:lpstr>
      <vt:lpstr>Microsoft Office Excel 97-2003 Çalışma Sayfası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AKBAYIR</dc:creator>
  <cp:lastModifiedBy>hulyagonul</cp:lastModifiedBy>
  <cp:revision>149</cp:revision>
  <dcterms:created xsi:type="dcterms:W3CDTF">2017-03-08T13:07:52Z</dcterms:created>
  <dcterms:modified xsi:type="dcterms:W3CDTF">2017-09-08T10:37:15Z</dcterms:modified>
</cp:coreProperties>
</file>