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93" r:id="rId3"/>
    <p:sldId id="294" r:id="rId4"/>
    <p:sldId id="298" r:id="rId5"/>
    <p:sldId id="299" r:id="rId6"/>
    <p:sldId id="300" r:id="rId7"/>
    <p:sldId id="301" r:id="rId8"/>
    <p:sldId id="257" r:id="rId9"/>
    <p:sldId id="295" r:id="rId10"/>
    <p:sldId id="258" r:id="rId11"/>
    <p:sldId id="259" r:id="rId12"/>
    <p:sldId id="260" r:id="rId13"/>
    <p:sldId id="296" r:id="rId14"/>
    <p:sldId id="297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7" r:id="rId36"/>
    <p:sldId id="288" r:id="rId37"/>
    <p:sldId id="289" r:id="rId38"/>
    <p:sldId id="290" r:id="rId39"/>
    <p:sldId id="292" r:id="rId4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şlık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2" name="Alt Başlık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EAECB-36A5-4E14-8473-29E08AB75751}" type="datetimeFigureOut">
              <a:rPr lang="tr-TR" smtClean="0"/>
              <a:t>5.4.2018</a:t>
            </a:fld>
            <a:endParaRPr lang="tr-TR"/>
          </a:p>
        </p:txBody>
      </p:sp>
      <p:sp>
        <p:nvSpPr>
          <p:cNvPr id="20" name="Altbilgi Yer Tutucusu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92498F-86CC-4AF1-B9FF-10A4E76468CF}" type="slidenum">
              <a:rPr lang="tr-TR" smtClean="0"/>
              <a:t>‹#›</a:t>
            </a:fld>
            <a:endParaRPr lang="tr-TR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EAECB-36A5-4E14-8473-29E08AB75751}" type="datetimeFigureOut">
              <a:rPr lang="tr-TR" smtClean="0"/>
              <a:t>5.4.2018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92498F-86CC-4AF1-B9FF-10A4E76468CF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EAECB-36A5-4E14-8473-29E08AB75751}" type="datetimeFigureOut">
              <a:rPr lang="tr-TR" smtClean="0"/>
              <a:t>5.4.2018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92498F-86CC-4AF1-B9FF-10A4E76468CF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EAECB-36A5-4E14-8473-29E08AB75751}" type="datetimeFigureOut">
              <a:rPr lang="tr-TR" smtClean="0"/>
              <a:t>5.4.2018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92498F-86CC-4AF1-B9FF-10A4E76468CF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EAECB-36A5-4E14-8473-29E08AB75751}" type="datetimeFigureOut">
              <a:rPr lang="tr-TR" smtClean="0"/>
              <a:t>5.4.2018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92498F-86CC-4AF1-B9FF-10A4E76468CF}" type="slidenum">
              <a:rPr lang="tr-TR" smtClean="0"/>
              <a:t>‹#›</a:t>
            </a:fld>
            <a:endParaRPr lang="tr-TR"/>
          </a:p>
        </p:txBody>
      </p:sp>
      <p:sp>
        <p:nvSpPr>
          <p:cNvPr id="10" name="Dikdörtgen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EAECB-36A5-4E14-8473-29E08AB75751}" type="datetimeFigureOut">
              <a:rPr lang="tr-TR" smtClean="0"/>
              <a:t>5.4.2018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92498F-86CC-4AF1-B9FF-10A4E76468CF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EAECB-36A5-4E14-8473-29E08AB75751}" type="datetimeFigureOut">
              <a:rPr lang="tr-TR" smtClean="0"/>
              <a:t>5.4.2018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92498F-86CC-4AF1-B9FF-10A4E76468CF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EAECB-36A5-4E14-8473-29E08AB75751}" type="datetimeFigureOut">
              <a:rPr lang="tr-TR" smtClean="0"/>
              <a:t>5.4.2018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92498F-86CC-4AF1-B9FF-10A4E76468CF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EAECB-36A5-4E14-8473-29E08AB75751}" type="datetimeFigureOut">
              <a:rPr lang="tr-TR" smtClean="0"/>
              <a:t>5.4.2018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92498F-86CC-4AF1-B9FF-10A4E76468CF}" type="slidenum">
              <a:rPr lang="tr-TR" smtClean="0"/>
              <a:t>‹#›</a:t>
            </a:fld>
            <a:endParaRPr lang="tr-TR"/>
          </a:p>
        </p:txBody>
      </p:sp>
      <p:sp>
        <p:nvSpPr>
          <p:cNvPr id="6" name="Dikdörtgen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EAECB-36A5-4E14-8473-29E08AB75751}" type="datetimeFigureOut">
              <a:rPr lang="tr-TR" smtClean="0"/>
              <a:t>5.4.2018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92498F-86CC-4AF1-B9FF-10A4E76468CF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EAECB-36A5-4E14-8473-29E08AB75751}" type="datetimeFigureOut">
              <a:rPr lang="tr-TR" smtClean="0"/>
              <a:t>5.4.2018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92498F-86CC-4AF1-B9FF-10A4E76468CF}" type="slidenum">
              <a:rPr lang="tr-TR" smtClean="0"/>
              <a:t>‹#›</a:t>
            </a:fld>
            <a:endParaRPr lang="tr-TR"/>
          </a:p>
        </p:txBody>
      </p:sp>
      <p:sp>
        <p:nvSpPr>
          <p:cNvPr id="8" name="Dikdörtgen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9" name="Akış Çizelgesi: İşlem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Akış Çizelgesi: İşlem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st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Halka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Başlık Yer Tutucusu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Metin Yer Tutucusu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24" name="Veri Yer Tutucusu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3EEAECB-36A5-4E14-8473-29E08AB75751}" type="datetimeFigureOut">
              <a:rPr lang="tr-TR" smtClean="0"/>
              <a:t>5.4.2018</a:t>
            </a:fld>
            <a:endParaRPr lang="tr-TR"/>
          </a:p>
        </p:txBody>
      </p:sp>
      <p:sp>
        <p:nvSpPr>
          <p:cNvPr id="10" name="Altbilgi Yer Tutucusu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tr-TR"/>
          </a:p>
        </p:txBody>
      </p:sp>
      <p:sp>
        <p:nvSpPr>
          <p:cNvPr id="22" name="Slayt Numarası Yer Tutucus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692498F-86CC-4AF1-B9FF-10A4E76468CF}" type="slidenum">
              <a:rPr lang="tr-TR" smtClean="0"/>
              <a:t>‹#›</a:t>
            </a:fld>
            <a:endParaRPr lang="tr-TR"/>
          </a:p>
        </p:txBody>
      </p:sp>
      <p:sp>
        <p:nvSpPr>
          <p:cNvPr id="15" name="Dikdörtgen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403648" y="764704"/>
            <a:ext cx="7180312" cy="1894362"/>
          </a:xfrm>
        </p:spPr>
        <p:txBody>
          <a:bodyPr>
            <a:normAutofit/>
          </a:bodyPr>
          <a:lstStyle/>
          <a:p>
            <a:pPr algn="ctr"/>
            <a:r>
              <a:rPr lang="tr-TR" sz="4800" dirty="0" smtClean="0"/>
              <a:t>Etkili Sunum Teknikleri</a:t>
            </a:r>
            <a:endParaRPr lang="tr-TR" sz="480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979712" y="2924944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tr-TR" sz="2000" dirty="0" smtClean="0"/>
              <a:t>Yrd. Doç. Dr. Recep YILMAZ</a:t>
            </a:r>
            <a:endParaRPr lang="tr-TR" sz="20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01008"/>
            <a:ext cx="2472979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2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İçerik Oluşturma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>Sunumun </a:t>
            </a:r>
            <a:r>
              <a:rPr lang="tr-TR" sz="2800" dirty="0" smtClean="0">
                <a:solidFill>
                  <a:srgbClr val="C00000"/>
                </a:solidFill>
              </a:rPr>
              <a:t>ana mesaj</a:t>
            </a:r>
            <a:r>
              <a:rPr lang="tr-TR" sz="2800" dirty="0" smtClean="0"/>
              <a:t>ını belirleyin ve vurgulayın!</a:t>
            </a:r>
          </a:p>
          <a:p>
            <a:endParaRPr lang="tr-TR" sz="2800" dirty="0"/>
          </a:p>
          <a:p>
            <a:r>
              <a:rPr lang="tr-TR" sz="2800" dirty="0" smtClean="0">
                <a:solidFill>
                  <a:srgbClr val="C00000"/>
                </a:solidFill>
              </a:rPr>
              <a:t>Konuşmacı paradoksu</a:t>
            </a:r>
            <a:r>
              <a:rPr lang="tr-TR" sz="2800" dirty="0" smtClean="0"/>
              <a:t>na düşmeyin! Elinizdeki tüm bilgiyi sunumunuza dahil etmeyin.</a:t>
            </a:r>
          </a:p>
          <a:p>
            <a:endParaRPr lang="tr-TR" sz="2800" dirty="0"/>
          </a:p>
          <a:p>
            <a:r>
              <a:rPr lang="tr-TR" sz="2800" dirty="0" smtClean="0"/>
              <a:t>Anlatabilecekleriniz, karşınızdakinin anlayabilece</a:t>
            </a:r>
            <a:r>
              <a:rPr lang="tr-TR" sz="2600" dirty="0" smtClean="0"/>
              <a:t>ğ</a:t>
            </a:r>
            <a:r>
              <a:rPr lang="tr-TR" sz="2800" dirty="0" smtClean="0"/>
              <a:t>i kadardır!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60626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Sunum Akışının Hazırlanması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dirty="0" smtClean="0"/>
              <a:t>Sunumun temel aşamaları:</a:t>
            </a:r>
          </a:p>
          <a:p>
            <a:r>
              <a:rPr lang="tr-TR" sz="2400" dirty="0" smtClean="0"/>
              <a:t>Giriş</a:t>
            </a:r>
            <a:endParaRPr lang="tr-TR" sz="2400" dirty="0"/>
          </a:p>
          <a:p>
            <a:r>
              <a:rPr lang="tr-TR" sz="2400" dirty="0" smtClean="0"/>
              <a:t>Gelişme </a:t>
            </a:r>
            <a:endParaRPr lang="tr-TR" sz="2400" dirty="0"/>
          </a:p>
          <a:p>
            <a:r>
              <a:rPr lang="tr-TR" sz="2400" dirty="0" smtClean="0"/>
              <a:t>Sonuç</a:t>
            </a:r>
          </a:p>
          <a:p>
            <a:r>
              <a:rPr lang="tr-TR" sz="2400" dirty="0" smtClean="0"/>
              <a:t>Özet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63177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68760" y="260648"/>
            <a:ext cx="8075240" cy="850106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Örnek Bir Sunum Akışı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87624" y="1124744"/>
            <a:ext cx="7499176" cy="5328592"/>
          </a:xfrm>
        </p:spPr>
        <p:txBody>
          <a:bodyPr>
            <a:normAutofit/>
          </a:bodyPr>
          <a:lstStyle/>
          <a:p>
            <a:r>
              <a:rPr lang="tr-TR" sz="2600" dirty="0" smtClean="0"/>
              <a:t>Problemin tanımı</a:t>
            </a:r>
          </a:p>
          <a:p>
            <a:r>
              <a:rPr lang="tr-TR" sz="2600" dirty="0" smtClean="0"/>
              <a:t>Problemin önemi</a:t>
            </a:r>
          </a:p>
          <a:p>
            <a:r>
              <a:rPr lang="tr-TR" sz="2600" dirty="0" smtClean="0"/>
              <a:t>Problemi çözmedeki katkı</a:t>
            </a:r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dirty="0" smtClean="0"/>
              <a:t>   </a:t>
            </a:r>
            <a:r>
              <a:rPr lang="tr-TR" sz="2200" dirty="0" smtClean="0"/>
              <a:t>- Öncül çalışmalar, alana katkıları, yetersizlikleri</a:t>
            </a:r>
          </a:p>
          <a:p>
            <a:pPr marL="0" indent="0">
              <a:buNone/>
            </a:pPr>
            <a:r>
              <a:rPr lang="tr-TR" sz="2200" dirty="0"/>
              <a:t> </a:t>
            </a:r>
            <a:r>
              <a:rPr lang="tr-TR" sz="2200" dirty="0" smtClean="0"/>
              <a:t>     - Sizin çalışmanızın problemi çözmeye olan katkısı</a:t>
            </a:r>
          </a:p>
          <a:p>
            <a:pPr marL="0" indent="0">
              <a:buNone/>
            </a:pPr>
            <a:r>
              <a:rPr lang="tr-TR" sz="2200" dirty="0"/>
              <a:t> </a:t>
            </a:r>
            <a:r>
              <a:rPr lang="tr-TR" sz="2200" dirty="0" smtClean="0"/>
              <a:t>     - Geliştirdiğiniz teknoloji, yenilik</a:t>
            </a:r>
          </a:p>
          <a:p>
            <a:r>
              <a:rPr lang="tr-TR" sz="2400" dirty="0" smtClean="0"/>
              <a:t>Yönteminiz</a:t>
            </a:r>
          </a:p>
          <a:p>
            <a:r>
              <a:rPr lang="tr-TR" sz="2400" dirty="0" smtClean="0"/>
              <a:t>Sonuçlar</a:t>
            </a:r>
          </a:p>
          <a:p>
            <a:r>
              <a:rPr lang="tr-TR" sz="2400" dirty="0" smtClean="0"/>
              <a:t>Ardıl çalışmalar için öneriler</a:t>
            </a:r>
          </a:p>
          <a:p>
            <a:r>
              <a:rPr lang="tr-TR" sz="2400" dirty="0" smtClean="0"/>
              <a:t>Özet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953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201050" y="260648"/>
            <a:ext cx="7931224" cy="850106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Sunumda Sıklıkla Yapılan Hatalar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15616" y="1052736"/>
            <a:ext cx="7571184" cy="5616624"/>
          </a:xfrm>
        </p:spPr>
        <p:txBody>
          <a:bodyPr>
            <a:normAutofit/>
          </a:bodyPr>
          <a:lstStyle/>
          <a:p>
            <a:r>
              <a:rPr lang="tr-TR" sz="2400" dirty="0" smtClean="0"/>
              <a:t>Sürekli ekrana ya da eldeki notlara bakmak / </a:t>
            </a:r>
            <a:r>
              <a:rPr lang="tr-TR" sz="2400" dirty="0" smtClean="0">
                <a:solidFill>
                  <a:srgbClr val="C00000"/>
                </a:solidFill>
              </a:rPr>
              <a:t>okuyarak sunum yapmak</a:t>
            </a:r>
          </a:p>
          <a:p>
            <a:r>
              <a:rPr lang="tr-TR" sz="2400" dirty="0" smtClean="0"/>
              <a:t>Gereksiz uzun yazı ve görsellerle </a:t>
            </a:r>
            <a:r>
              <a:rPr lang="tr-TR" sz="2400" dirty="0" smtClean="0">
                <a:solidFill>
                  <a:srgbClr val="C00000"/>
                </a:solidFill>
              </a:rPr>
              <a:t>karmaşıklaşmış slaytlar </a:t>
            </a:r>
            <a:r>
              <a:rPr lang="tr-TR" sz="2400" dirty="0" smtClean="0"/>
              <a:t>kullanmak</a:t>
            </a:r>
          </a:p>
          <a:p>
            <a:r>
              <a:rPr lang="tr-TR" sz="2400" dirty="0" smtClean="0"/>
              <a:t>Ekranın önünü </a:t>
            </a:r>
            <a:r>
              <a:rPr lang="tr-TR" sz="2400" dirty="0" smtClean="0">
                <a:solidFill>
                  <a:srgbClr val="C00000"/>
                </a:solidFill>
              </a:rPr>
              <a:t>kapatmak</a:t>
            </a:r>
            <a:r>
              <a:rPr lang="tr-TR" sz="2400" dirty="0" smtClean="0"/>
              <a:t>, dinleyiciye </a:t>
            </a:r>
            <a:r>
              <a:rPr lang="tr-TR" sz="2400" dirty="0" smtClean="0">
                <a:solidFill>
                  <a:srgbClr val="C00000"/>
                </a:solidFill>
              </a:rPr>
              <a:t>sırt dönmek</a:t>
            </a:r>
          </a:p>
          <a:p>
            <a:r>
              <a:rPr lang="tr-TR" sz="2400" dirty="0" smtClean="0">
                <a:solidFill>
                  <a:srgbClr val="C00000"/>
                </a:solidFill>
              </a:rPr>
              <a:t>Süre</a:t>
            </a:r>
            <a:r>
              <a:rPr lang="tr-TR" sz="2400" dirty="0" smtClean="0"/>
              <a:t>yi göz ardı etmek / verilen sürenin dışına çıkmak</a:t>
            </a:r>
          </a:p>
          <a:p>
            <a:r>
              <a:rPr lang="tr-TR" sz="2400" dirty="0" smtClean="0">
                <a:solidFill>
                  <a:srgbClr val="C00000"/>
                </a:solidFill>
              </a:rPr>
              <a:t>Konu</a:t>
            </a:r>
            <a:r>
              <a:rPr lang="tr-TR" sz="2400" dirty="0" smtClean="0"/>
              <a:t>nun dışına çıkmak / dinleyicilerin konuyu </a:t>
            </a:r>
            <a:r>
              <a:rPr lang="tr-TR" sz="2400" dirty="0" smtClean="0">
                <a:solidFill>
                  <a:srgbClr val="C00000"/>
                </a:solidFill>
              </a:rPr>
              <a:t>dağıtma</a:t>
            </a:r>
            <a:r>
              <a:rPr lang="tr-TR" sz="2400" dirty="0" smtClean="0"/>
              <a:t>sına izin vermek</a:t>
            </a:r>
          </a:p>
          <a:p>
            <a:r>
              <a:rPr lang="tr-TR" sz="2400" dirty="0" smtClean="0"/>
              <a:t>Söylenecekler ile slaytların birebir </a:t>
            </a:r>
            <a:r>
              <a:rPr lang="tr-TR" sz="2400" dirty="0" smtClean="0">
                <a:solidFill>
                  <a:srgbClr val="C00000"/>
                </a:solidFill>
              </a:rPr>
              <a:t>kopya</a:t>
            </a:r>
            <a:r>
              <a:rPr lang="tr-TR" sz="2400" dirty="0" smtClean="0"/>
              <a:t> olması</a:t>
            </a:r>
          </a:p>
          <a:p>
            <a:r>
              <a:rPr lang="tr-TR" sz="2400" dirty="0" smtClean="0"/>
              <a:t>Yoğun bilgi içeren slaytları </a:t>
            </a:r>
            <a:r>
              <a:rPr lang="tr-TR" sz="2400" dirty="0" smtClean="0">
                <a:solidFill>
                  <a:srgbClr val="C00000"/>
                </a:solidFill>
              </a:rPr>
              <a:t>kısa süreli olarak göstermek</a:t>
            </a:r>
          </a:p>
          <a:p>
            <a:endParaRPr lang="tr-TR" sz="2400" dirty="0"/>
          </a:p>
          <a:p>
            <a:endParaRPr lang="tr-TR" sz="2400" dirty="0"/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55359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Son Dakika Sunumları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tr-TR" sz="2800" dirty="0" smtClean="0"/>
              <a:t>Uzmanlık alanınıza yönelik şablon bir sunumunuz olmalı:</a:t>
            </a:r>
          </a:p>
          <a:p>
            <a:pPr marL="342900" indent="-342900"/>
            <a:r>
              <a:rPr lang="tr-TR" sz="2400" dirty="0" smtClean="0"/>
              <a:t>Şablon sunumunuz içerisinde </a:t>
            </a:r>
            <a:r>
              <a:rPr lang="tr-TR" sz="2400" dirty="0" smtClean="0">
                <a:solidFill>
                  <a:srgbClr val="C00000"/>
                </a:solidFill>
              </a:rPr>
              <a:t>temel bilgiler</a:t>
            </a:r>
            <a:r>
              <a:rPr lang="tr-TR" sz="2400" dirty="0" smtClean="0"/>
              <a:t>e yer verilmeli</a:t>
            </a:r>
          </a:p>
          <a:p>
            <a:pPr marL="342900" indent="-342900"/>
            <a:r>
              <a:rPr lang="tr-TR" sz="2400" dirty="0" smtClean="0"/>
              <a:t>Sunumda güncellenmesi, revize edilmesi gereken yerleri dikkatinizi çekecek şekilde </a:t>
            </a:r>
            <a:r>
              <a:rPr lang="tr-TR" sz="2400" dirty="0" smtClean="0">
                <a:solidFill>
                  <a:srgbClr val="C00000"/>
                </a:solidFill>
              </a:rPr>
              <a:t>işaretle</a:t>
            </a:r>
            <a:r>
              <a:rPr lang="tr-TR" sz="2400" dirty="0" smtClean="0"/>
              <a:t>yin</a:t>
            </a:r>
          </a:p>
          <a:p>
            <a:pPr marL="342900" indent="-342900"/>
            <a:r>
              <a:rPr lang="tr-TR" sz="2400" dirty="0" smtClean="0"/>
              <a:t>Zaman içerisinde karşınıza çıkan yeni verileri, çarpıcı istatistikleri, görselleri şablon sunumunuza </a:t>
            </a:r>
            <a:r>
              <a:rPr lang="tr-TR" sz="2400" dirty="0" smtClean="0">
                <a:solidFill>
                  <a:srgbClr val="C00000"/>
                </a:solidFill>
              </a:rPr>
              <a:t>ekle</a:t>
            </a:r>
            <a:r>
              <a:rPr lang="tr-TR" sz="2400" dirty="0" smtClean="0"/>
              <a:t>yin</a:t>
            </a:r>
          </a:p>
          <a:p>
            <a:pPr marL="342900" indent="-342900"/>
            <a:r>
              <a:rPr lang="tr-TR" sz="2400" dirty="0" smtClean="0">
                <a:solidFill>
                  <a:srgbClr val="C00000"/>
                </a:solidFill>
              </a:rPr>
              <a:t>Kontrol listesi </a:t>
            </a:r>
            <a:r>
              <a:rPr lang="tr-TR" sz="2400" dirty="0" smtClean="0"/>
              <a:t>hazırlayın. (Özellikle unutma ihtimalinizin en yüksek olduğu konu başlıklarını, verileri not alın.</a:t>
            </a:r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dirty="0" smtClean="0"/>
              <a:t>  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4712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Sunumun Biçimsel Özellikleri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dirty="0" smtClean="0"/>
              <a:t>Etkili bir sunumun temel özellikleri:</a:t>
            </a:r>
          </a:p>
          <a:p>
            <a:endParaRPr lang="tr-TR" sz="2800" dirty="0"/>
          </a:p>
          <a:p>
            <a:r>
              <a:rPr lang="tr-TR" sz="2400" dirty="0" smtClean="0"/>
              <a:t>Basitlik,</a:t>
            </a:r>
          </a:p>
          <a:p>
            <a:r>
              <a:rPr lang="tr-TR" sz="2400" dirty="0" smtClean="0"/>
              <a:t>Yalınlık,</a:t>
            </a:r>
          </a:p>
          <a:p>
            <a:r>
              <a:rPr lang="tr-TR" sz="2400" dirty="0" smtClean="0"/>
              <a:t>Az yazı,</a:t>
            </a:r>
          </a:p>
          <a:p>
            <a:r>
              <a:rPr lang="tr-TR" sz="2400" dirty="0" smtClean="0"/>
              <a:t>Çok görsel,</a:t>
            </a:r>
          </a:p>
          <a:p>
            <a:r>
              <a:rPr lang="tr-TR" sz="2400" dirty="0" smtClean="0"/>
              <a:t>Anlaşılır bir dil,</a:t>
            </a:r>
          </a:p>
          <a:p>
            <a:r>
              <a:rPr lang="tr-TR" sz="2400" dirty="0" smtClean="0"/>
              <a:t>Görsel uyum.</a:t>
            </a:r>
          </a:p>
          <a:p>
            <a:endParaRPr lang="tr-TR" sz="2800" dirty="0"/>
          </a:p>
          <a:p>
            <a:endParaRPr lang="tr-TR" sz="28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204864"/>
            <a:ext cx="3960440" cy="398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1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Başlık En Fazla 32 Punto Olmalı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sz="2800" dirty="0" smtClean="0"/>
              <a:t>Birinci düzey maddeler en fazla 28 punto olmalı</a:t>
            </a:r>
          </a:p>
          <a:p>
            <a:endParaRPr lang="tr-TR" sz="2800" dirty="0"/>
          </a:p>
          <a:p>
            <a:pPr marL="0" indent="0">
              <a:buNone/>
            </a:pPr>
            <a:r>
              <a:rPr lang="tr-TR" sz="2800" dirty="0" smtClean="0"/>
              <a:t>     </a:t>
            </a:r>
            <a:r>
              <a:rPr lang="tr-TR" sz="2400" dirty="0" smtClean="0"/>
              <a:t>- İkinci düzey maddeler için en fazla 24 punto kullanılmalı</a:t>
            </a:r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r>
              <a:rPr lang="tr-TR" sz="2000" dirty="0" smtClean="0"/>
              <a:t>                   .  Üçüncü düzey maddeler en fazla 20 punto olmalı</a:t>
            </a:r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r>
              <a:rPr lang="tr-TR" sz="1100" dirty="0" smtClean="0"/>
              <a:t>Kaynaklar için en fazla 11 – 12 punto kullanılmalı</a:t>
            </a:r>
          </a:p>
          <a:p>
            <a:pPr marL="0" indent="0">
              <a:buNone/>
            </a:pPr>
            <a:endParaRPr lang="tr-TR" sz="1100" dirty="0"/>
          </a:p>
          <a:p>
            <a:r>
              <a:rPr lang="tr-TR" sz="2800" dirty="0" smtClean="0"/>
              <a:t>Bir slaytta en fazla 60 sözcük bulunmalıdır</a:t>
            </a:r>
          </a:p>
          <a:p>
            <a:endParaRPr lang="tr-TR" sz="2800" dirty="0"/>
          </a:p>
          <a:p>
            <a:r>
              <a:rPr lang="tr-TR" sz="2800" dirty="0" smtClean="0"/>
              <a:t>Görsel içermeyen slaytlarda en fazla 6 madde yer almalıdır</a:t>
            </a:r>
          </a:p>
        </p:txBody>
      </p:sp>
    </p:spTree>
    <p:extLst>
      <p:ext uri="{BB962C8B-B14F-4D97-AF65-F5344CB8AC3E}">
        <p14:creationId xmlns:p14="http://schemas.microsoft.com/office/powerpoint/2010/main" val="302493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Başlık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>
                <a:solidFill>
                  <a:srgbClr val="C00000"/>
                </a:solidFill>
              </a:rPr>
              <a:t>Açık, anlaşılır, kısa, kapsayıcı</a:t>
            </a:r>
            <a:r>
              <a:rPr lang="tr-TR" sz="2400" dirty="0" smtClean="0"/>
              <a:t> olmalı!</a:t>
            </a:r>
            <a:endParaRPr lang="tr-TR" sz="2400" dirty="0" smtClean="0">
              <a:solidFill>
                <a:srgbClr val="C00000"/>
              </a:solidFill>
            </a:endParaRPr>
          </a:p>
          <a:p>
            <a:r>
              <a:rPr lang="tr-TR" sz="2400" dirty="0" smtClean="0">
                <a:solidFill>
                  <a:srgbClr val="C00000"/>
                </a:solidFill>
              </a:rPr>
              <a:t>En fazla 5 kelime</a:t>
            </a:r>
            <a:r>
              <a:rPr lang="tr-TR" sz="2400" dirty="0" smtClean="0"/>
              <a:t>den oluşmalı!</a:t>
            </a:r>
          </a:p>
          <a:p>
            <a:r>
              <a:rPr lang="tr-TR" sz="2400" dirty="0" smtClean="0"/>
              <a:t>Mümkün olduğunca </a:t>
            </a:r>
            <a:r>
              <a:rPr lang="tr-TR" sz="2400" dirty="0" smtClean="0">
                <a:solidFill>
                  <a:srgbClr val="C00000"/>
                </a:solidFill>
              </a:rPr>
              <a:t>tek satır</a:t>
            </a:r>
            <a:r>
              <a:rPr lang="tr-TR" sz="2400" dirty="0" smtClean="0"/>
              <a:t>ı geçmemeli!</a:t>
            </a:r>
          </a:p>
          <a:p>
            <a:r>
              <a:rPr lang="tr-TR" sz="2400" dirty="0" smtClean="0">
                <a:solidFill>
                  <a:srgbClr val="C00000"/>
                </a:solidFill>
              </a:rPr>
              <a:t>Tamamen büyük harflerden oluşmamalı</a:t>
            </a:r>
            <a:r>
              <a:rPr lang="tr-TR" sz="2400" dirty="0" smtClean="0"/>
              <a:t>!</a:t>
            </a:r>
          </a:p>
          <a:p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14509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Slayt Metni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sz="2800" dirty="0" smtClean="0"/>
              <a:t>Slayt metni sola yaslı kullanılmalı</a:t>
            </a:r>
          </a:p>
          <a:p>
            <a:endParaRPr lang="tr-TR" sz="2800" dirty="0"/>
          </a:p>
          <a:p>
            <a:r>
              <a:rPr lang="tr-TR" sz="2800" dirty="0" smtClean="0"/>
              <a:t>Metin kutuları, slayt kenarlarında boşluk kalacak şekilde düzenlenmeli</a:t>
            </a:r>
          </a:p>
          <a:p>
            <a:endParaRPr lang="tr-TR" sz="2800" dirty="0"/>
          </a:p>
          <a:p>
            <a:r>
              <a:rPr lang="tr-TR" sz="2800" dirty="0" smtClean="0"/>
              <a:t>Metin yazımında siyah, lacivert, bordo kullanılmalıdır, ancak sunumu yapacak kişinin görsel zevki bu noktada önemlidir</a:t>
            </a:r>
          </a:p>
          <a:p>
            <a:endParaRPr lang="tr-TR" sz="2800" dirty="0"/>
          </a:p>
          <a:p>
            <a:r>
              <a:rPr lang="tr-TR" sz="2800" dirty="0" smtClean="0"/>
              <a:t>Asıl olan görsel uyumun sağlanmasıdır</a:t>
            </a:r>
          </a:p>
          <a:p>
            <a:endParaRPr lang="tr-TR" sz="2800" dirty="0"/>
          </a:p>
          <a:p>
            <a:r>
              <a:rPr lang="tr-TR" sz="2800" dirty="0" smtClean="0"/>
              <a:t>Slayt içeriğindeki maddeler mümkün olduğunca 2 satırı geçmemelidir</a:t>
            </a:r>
          </a:p>
          <a:p>
            <a:endParaRPr lang="tr-TR" sz="2800" dirty="0"/>
          </a:p>
          <a:p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49885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Slayt Metni 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/>
              <a:t>Bir slaytta tercihen en fazla </a:t>
            </a:r>
            <a:r>
              <a:rPr lang="tr-TR" sz="2400" dirty="0" smtClean="0">
                <a:solidFill>
                  <a:srgbClr val="C00000"/>
                </a:solidFill>
              </a:rPr>
              <a:t>2 farklı yazı büyüklüğü</a:t>
            </a:r>
            <a:r>
              <a:rPr lang="tr-TR" sz="2400" dirty="0" smtClean="0"/>
              <a:t> kullanılmalıdır</a:t>
            </a:r>
          </a:p>
          <a:p>
            <a:r>
              <a:rPr lang="tr-TR" sz="2400" dirty="0" smtClean="0"/>
              <a:t>Sunumlardaki </a:t>
            </a:r>
            <a:r>
              <a:rPr lang="tr-TR" sz="2400" dirty="0" smtClean="0">
                <a:solidFill>
                  <a:srgbClr val="C00000"/>
                </a:solidFill>
              </a:rPr>
              <a:t>veriler, -özellikle karşılaştırmalı olanlar- aynı cins</a:t>
            </a:r>
            <a:r>
              <a:rPr lang="tr-TR" sz="2400" dirty="0" smtClean="0"/>
              <a:t>ten ifade edilmelidir. Örneğin, destek tutarı ve sayısındaki artış ifade ediliyorsa verilerin yıl aralıkları aynı olmalı; tutardan bahsediyorsak veriler aynı yıla endekslenmeli ve para birimleri aynı olmalıdır. 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353146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527" y="404664"/>
            <a:ext cx="4959604" cy="279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75203"/>
            <a:ext cx="4884403" cy="311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818" y="2276872"/>
            <a:ext cx="2110221" cy="240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74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Slayt Metni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/>
              <a:t>Sayısal veriler dinleyicileri </a:t>
            </a:r>
            <a:r>
              <a:rPr lang="tr-TR" sz="2400" dirty="0" smtClean="0">
                <a:solidFill>
                  <a:srgbClr val="C00000"/>
                </a:solidFill>
              </a:rPr>
              <a:t>yormayacak</a:t>
            </a:r>
            <a:r>
              <a:rPr lang="tr-TR" sz="2400" dirty="0" smtClean="0"/>
              <a:t> şekilde yuvarlanmalıdır (15.982 yerine yaklaşık 16 bin).</a:t>
            </a:r>
          </a:p>
          <a:p>
            <a:r>
              <a:rPr lang="tr-TR" sz="2400" dirty="0" smtClean="0"/>
              <a:t>Slaytlar arasında, </a:t>
            </a:r>
            <a:r>
              <a:rPr lang="tr-TR" sz="2400" dirty="0" smtClean="0">
                <a:solidFill>
                  <a:srgbClr val="C00000"/>
                </a:solidFill>
              </a:rPr>
              <a:t>sunum akışı </a:t>
            </a:r>
            <a:r>
              <a:rPr lang="tr-TR" sz="2400" dirty="0" smtClean="0"/>
              <a:t>ve o an sunumda nerede olunduğu </a:t>
            </a:r>
            <a:r>
              <a:rPr lang="tr-TR" sz="2400" dirty="0" smtClean="0">
                <a:solidFill>
                  <a:srgbClr val="C00000"/>
                </a:solidFill>
              </a:rPr>
              <a:t>hatırlatılmalı</a:t>
            </a:r>
            <a:r>
              <a:rPr lang="tr-TR" sz="2400" dirty="0" smtClean="0"/>
              <a:t>dır.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179180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Slayt Metni Hazırlamada Doğru Uygulama</a:t>
            </a:r>
            <a:endParaRPr lang="tr-TR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6162675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468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Slayt Metni Hazırlamada Yanlış Uygulama</a:t>
            </a:r>
            <a:endParaRPr lang="tr-TR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829202" cy="512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320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Slayt Metni Hazırlamada Doğru Uygulama</a:t>
            </a:r>
            <a:endParaRPr lang="tr-TR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613178" cy="495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731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Slayt Metni Hazırlamada Yanlış Uygulama</a:t>
            </a:r>
            <a:endParaRPr lang="tr-TR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912768" cy="517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083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Slayt Metni Hazırlamada Doğru Uygulama</a:t>
            </a:r>
            <a:endParaRPr lang="tr-TR" sz="3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484784"/>
            <a:ext cx="6886575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87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Slayt Metni Hazırlamada Yanlış Uygulama</a:t>
            </a:r>
            <a:endParaRPr lang="tr-TR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3"/>
            <a:ext cx="6840760" cy="510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74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Sunumda Görsellerin Etkin Kullanımı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tr-TR" sz="2800" dirty="0" smtClean="0"/>
              <a:t>Slayt içerisinde yazı ve görsel </a:t>
            </a:r>
            <a:r>
              <a:rPr lang="tr-TR" sz="2800" dirty="0" smtClean="0">
                <a:solidFill>
                  <a:srgbClr val="C00000"/>
                </a:solidFill>
              </a:rPr>
              <a:t>denge</a:t>
            </a:r>
            <a:r>
              <a:rPr lang="tr-TR" sz="2800" dirty="0" smtClean="0"/>
              <a:t>li kullanılmalıdır!</a:t>
            </a:r>
          </a:p>
          <a:p>
            <a:pPr marL="342900" indent="-342900"/>
            <a:r>
              <a:rPr lang="tr-TR" sz="2400" dirty="0" smtClean="0"/>
              <a:t>Bilgiyi aktarırken; tek başına görsel kullanmak, sadece yazı kullanmaktan 3 kat; </a:t>
            </a:r>
          </a:p>
          <a:p>
            <a:pPr marL="342900" indent="-342900"/>
            <a:r>
              <a:rPr lang="tr-TR" sz="2400" dirty="0" smtClean="0"/>
              <a:t>Görsel ve yazıyı birlikte kullanmak ise sadece yazı kullanmaktan 6 kat daha etkilidir.</a:t>
            </a:r>
            <a:endParaRPr lang="tr-TR" sz="2400" dirty="0"/>
          </a:p>
          <a:p>
            <a:pPr marL="82296" indent="0">
              <a:buNone/>
            </a:pPr>
            <a:endParaRPr lang="tr-TR" sz="2800" dirty="0"/>
          </a:p>
          <a:p>
            <a:pPr marL="82296" indent="0">
              <a:buNone/>
            </a:pPr>
            <a:r>
              <a:rPr lang="tr-TR" sz="2800" dirty="0" smtClean="0"/>
              <a:t>Görseller, iletilmek istenen mesajla </a:t>
            </a:r>
            <a:r>
              <a:rPr lang="tr-TR" sz="2800" dirty="0" smtClean="0">
                <a:solidFill>
                  <a:srgbClr val="C00000"/>
                </a:solidFill>
              </a:rPr>
              <a:t>ilgili</a:t>
            </a:r>
            <a:r>
              <a:rPr lang="tr-TR" sz="2800" dirty="0" smtClean="0"/>
              <a:t> olmalıdır!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680793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Sunumda Görsellerin Etkin Kullanımı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tr-TR" sz="2800" dirty="0" smtClean="0"/>
              <a:t>Grafik türü, mesajı en iyi şekilde aktaracak biçimde seçilmelidir.</a:t>
            </a:r>
          </a:p>
          <a:p>
            <a:pPr marL="342900" indent="-342900"/>
            <a:r>
              <a:rPr lang="tr-TR" sz="2400" dirty="0" smtClean="0"/>
              <a:t>Çizgi grafikler (</a:t>
            </a:r>
            <a:r>
              <a:rPr lang="tr-TR" sz="2400" dirty="0" err="1" smtClean="0"/>
              <a:t>line</a:t>
            </a:r>
            <a:r>
              <a:rPr lang="tr-TR" sz="2400" dirty="0" smtClean="0"/>
              <a:t> </a:t>
            </a:r>
            <a:r>
              <a:rPr lang="tr-TR" sz="2400" dirty="0" err="1" smtClean="0"/>
              <a:t>chart</a:t>
            </a:r>
            <a:r>
              <a:rPr lang="tr-TR" sz="2400" dirty="0" smtClean="0"/>
              <a:t>) yıllar bazında değişen eğilimleri göstermede etkilidir. </a:t>
            </a:r>
            <a:endParaRPr lang="tr-TR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12976"/>
            <a:ext cx="4464496" cy="303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652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71600" y="548680"/>
            <a:ext cx="7715200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 smtClean="0"/>
              <a:t>Sütun grafikler (bar </a:t>
            </a:r>
            <a:r>
              <a:rPr lang="tr-TR" sz="2400" dirty="0" err="1" smtClean="0"/>
              <a:t>chart</a:t>
            </a:r>
            <a:r>
              <a:rPr lang="tr-TR" sz="2400" dirty="0" smtClean="0"/>
              <a:t>), belli bir an için farklı göstergeler arası ilişkiyi göstermede etkilidir.</a:t>
            </a:r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endParaRPr lang="tr-TR" sz="2400" dirty="0" smtClean="0"/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endParaRPr lang="tr-TR" sz="2400" dirty="0" smtClean="0"/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r>
              <a:rPr lang="tr-TR" sz="2400" dirty="0" smtClean="0"/>
              <a:t>Pasta </a:t>
            </a:r>
            <a:r>
              <a:rPr lang="tr-TR" sz="2400" dirty="0"/>
              <a:t>grafikler (</a:t>
            </a:r>
            <a:r>
              <a:rPr lang="tr-TR" sz="2400" dirty="0" err="1"/>
              <a:t>pie</a:t>
            </a:r>
            <a:r>
              <a:rPr lang="tr-TR" sz="2400" dirty="0"/>
              <a:t> </a:t>
            </a:r>
            <a:r>
              <a:rPr lang="tr-TR" sz="2400" dirty="0" err="1"/>
              <a:t>chart</a:t>
            </a:r>
            <a:r>
              <a:rPr lang="tr-TR" sz="2400" dirty="0"/>
              <a:t>), 100’e tamamlayabileceğiniz </a:t>
            </a:r>
            <a:r>
              <a:rPr lang="tr-TR" sz="2400" dirty="0" smtClean="0"/>
              <a:t>oransal  dağılımları aktarmada </a:t>
            </a:r>
            <a:r>
              <a:rPr lang="tr-TR" sz="2400" dirty="0"/>
              <a:t>etkilidir.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13784"/>
            <a:ext cx="2952328" cy="199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46" y="4437111"/>
            <a:ext cx="2953281" cy="190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029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322756" cy="41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459" y="2636912"/>
            <a:ext cx="3682540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9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Sunumda Görsellerin Etkin Kullanımı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 smtClean="0"/>
          </a:p>
          <a:p>
            <a:r>
              <a:rPr lang="tr-TR" sz="2400" dirty="0" smtClean="0"/>
              <a:t>Tablolar, verilerinizi görsel bir dille yansıtabileceğiniz araçlar değildir. Tabloları, ancak verilerinizin büyüklüğü birbirinden çok farklıysa kullanmalısınız. Örneğin; 10, 300, 50.000, 8.700.000 gibi.</a:t>
            </a:r>
          </a:p>
          <a:p>
            <a:endParaRPr lang="tr-TR" sz="2400" dirty="0"/>
          </a:p>
          <a:p>
            <a:r>
              <a:rPr lang="tr-TR" sz="2400" dirty="0"/>
              <a:t>Tablolarda kullanılan renkler de aslında bir çeşit bilgidir. </a:t>
            </a:r>
            <a:r>
              <a:rPr lang="tr-TR" sz="2400" dirty="0" smtClean="0"/>
              <a:t>Renkleri süsleme </a:t>
            </a:r>
            <a:r>
              <a:rPr lang="tr-TR" sz="2400" dirty="0"/>
              <a:t>amaçlı değil, vurgulamak istediğiniz verilere dikkat çekmek </a:t>
            </a:r>
            <a:r>
              <a:rPr lang="tr-TR" sz="2400" dirty="0" smtClean="0"/>
              <a:t>için kullanmalısınız</a:t>
            </a:r>
            <a:r>
              <a:rPr lang="tr-T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2002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Sunumda Görsellerin Etkin Kullanımı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Klasik grafiklerin yanı sıra </a:t>
            </a:r>
            <a:r>
              <a:rPr lang="tr-TR" sz="2400" dirty="0" err="1"/>
              <a:t>infograflar</a:t>
            </a:r>
            <a:r>
              <a:rPr lang="tr-TR" sz="2400" dirty="0"/>
              <a:t>, özellikle yoğun bilgi içeren </a:t>
            </a:r>
            <a:r>
              <a:rPr lang="tr-TR" sz="2400" dirty="0" smtClean="0"/>
              <a:t>slaytların dinleyiciye </a:t>
            </a:r>
            <a:r>
              <a:rPr lang="tr-TR" sz="2400" dirty="0"/>
              <a:t>aktarımında etkilidir.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36912"/>
            <a:ext cx="1656184" cy="396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7611"/>
            <a:ext cx="3639518" cy="194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479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Sunumda Görsellerin Etkin Kullanımı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Dinleyiciler grafiği gördüğünde sizin açıklamanıza gerek </a:t>
            </a:r>
            <a:r>
              <a:rPr lang="tr-TR" sz="2400" dirty="0" smtClean="0"/>
              <a:t>duymadan anlayabilmelidir</a:t>
            </a:r>
            <a:r>
              <a:rPr lang="tr-TR" sz="2400" dirty="0"/>
              <a:t>. </a:t>
            </a:r>
            <a:endParaRPr lang="tr-TR" sz="2400" dirty="0" smtClean="0"/>
          </a:p>
          <a:p>
            <a:r>
              <a:rPr lang="tr-TR" sz="2400" dirty="0" smtClean="0"/>
              <a:t>Bu </a:t>
            </a:r>
            <a:r>
              <a:rPr lang="tr-TR" sz="2400" dirty="0"/>
              <a:t>da grafikte, hangi verinin neyi ifade ettiğinin </a:t>
            </a:r>
            <a:r>
              <a:rPr lang="tr-TR" sz="2400" dirty="0" smtClean="0"/>
              <a:t>açıkça yazılmasını </a:t>
            </a:r>
            <a:r>
              <a:rPr lang="tr-TR" sz="2400" dirty="0"/>
              <a:t>gerektirir. X-Y eksenlerinin hangi veriyi ifade ettiği, para </a:t>
            </a:r>
            <a:r>
              <a:rPr lang="tr-TR" sz="2400" dirty="0" smtClean="0"/>
              <a:t>birimleri, yıl </a:t>
            </a:r>
            <a:r>
              <a:rPr lang="tr-TR" sz="2400" dirty="0"/>
              <a:t>aralıkları gibi bilgiler net bir şekilde grafikte yer almalıdır</a:t>
            </a:r>
            <a:r>
              <a:rPr lang="tr-TR" sz="2400" dirty="0" smtClean="0"/>
              <a:t>.</a:t>
            </a:r>
          </a:p>
          <a:p>
            <a:r>
              <a:rPr lang="tr-TR" sz="2400" dirty="0" smtClean="0"/>
              <a:t>Hangi grafiği kullanırsanız kullanın, fonunuz tek renkten oluşmalı ve grafiğin okunabilirliğini kolaylaştıracak bir renk seçilmelidir. Okunabilirlik için en çok tercih edilen, açık renk fon ve koyu renk yazı kullanımıdır.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783812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43608" y="620688"/>
            <a:ext cx="7643192" cy="5760640"/>
          </a:xfrm>
        </p:spPr>
        <p:txBody>
          <a:bodyPr>
            <a:normAutofit/>
          </a:bodyPr>
          <a:lstStyle/>
          <a:p>
            <a:r>
              <a:rPr lang="tr-TR" sz="2400" dirty="0"/>
              <a:t>Grafik içeren slaytlar animasyon içermemeli; grafik </a:t>
            </a:r>
            <a:r>
              <a:rPr lang="tr-TR" sz="2400" dirty="0" smtClean="0"/>
              <a:t>slaytta oynamamalı </a:t>
            </a:r>
            <a:r>
              <a:rPr lang="tr-TR" sz="2400" dirty="0"/>
              <a:t>ya da parça parça gelmemeli, sabit durmalıdır.</a:t>
            </a:r>
          </a:p>
          <a:p>
            <a:r>
              <a:rPr lang="tr-TR" sz="2400" dirty="0" smtClean="0"/>
              <a:t>Kullandığınız </a:t>
            </a:r>
            <a:r>
              <a:rPr lang="tr-TR" sz="2400" dirty="0"/>
              <a:t>görseller, sunum yapacağınız salonun en </a:t>
            </a:r>
            <a:r>
              <a:rPr lang="tr-TR" sz="2400" dirty="0" smtClean="0"/>
              <a:t>arka sırasından </a:t>
            </a:r>
            <a:r>
              <a:rPr lang="tr-TR" sz="2400" dirty="0"/>
              <a:t>da rahatlıkça görülebilir büyüklük ve netlikte olmalıdır.</a:t>
            </a:r>
          </a:p>
          <a:p>
            <a:r>
              <a:rPr lang="tr-TR" sz="2400" dirty="0" smtClean="0"/>
              <a:t>Slaytlarınızdaki </a:t>
            </a:r>
            <a:r>
              <a:rPr lang="tr-TR" sz="2400" dirty="0"/>
              <a:t>boş alanları görsellerle doldurmaya çalışmayın, </a:t>
            </a:r>
            <a:r>
              <a:rPr lang="tr-TR" sz="2400" dirty="0" smtClean="0"/>
              <a:t>boş alanlar </a:t>
            </a:r>
            <a:r>
              <a:rPr lang="tr-TR" sz="2400" dirty="0"/>
              <a:t>mevcut içeriğin ön plana çıkmasına katkı sağlar.</a:t>
            </a:r>
          </a:p>
          <a:p>
            <a:r>
              <a:rPr lang="tr-TR" sz="2400" dirty="0" smtClean="0"/>
              <a:t>Animasyon</a:t>
            </a:r>
            <a:r>
              <a:rPr lang="tr-TR" sz="2400" dirty="0"/>
              <a:t>, video, film kullanımı sunum konunuza göre </a:t>
            </a:r>
            <a:r>
              <a:rPr lang="tr-TR" sz="2400" dirty="0" smtClean="0"/>
              <a:t>oldukça etkili </a:t>
            </a:r>
            <a:r>
              <a:rPr lang="tr-TR" sz="2400" dirty="0"/>
              <a:t>araçlardır. Ancak çok yoğun ya da konuyla ilgisiz </a:t>
            </a:r>
            <a:r>
              <a:rPr lang="tr-TR" sz="2400" dirty="0" smtClean="0"/>
              <a:t>kullanımları izleyicinin </a:t>
            </a:r>
            <a:r>
              <a:rPr lang="tr-TR" sz="2400" dirty="0"/>
              <a:t>dikkatini dağıtır.</a:t>
            </a:r>
          </a:p>
        </p:txBody>
      </p:sp>
    </p:spTree>
    <p:extLst>
      <p:ext uri="{BB962C8B-B14F-4D97-AF65-F5344CB8AC3E}">
        <p14:creationId xmlns:p14="http://schemas.microsoft.com/office/powerpoint/2010/main" val="4117046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Sunum Anı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43608" y="1412776"/>
            <a:ext cx="7643192" cy="4713387"/>
          </a:xfrm>
        </p:spPr>
        <p:txBody>
          <a:bodyPr>
            <a:normAutofit/>
          </a:bodyPr>
          <a:lstStyle/>
          <a:p>
            <a:r>
              <a:rPr lang="tr-TR" sz="2400" dirty="0" smtClean="0"/>
              <a:t>Konuşma, dinleyicinin ilgisini çekecek ve </a:t>
            </a:r>
            <a:r>
              <a:rPr lang="tr-TR" sz="2400" dirty="0" smtClean="0">
                <a:solidFill>
                  <a:srgbClr val="C00000"/>
                </a:solidFill>
              </a:rPr>
              <a:t>canlı</a:t>
            </a:r>
            <a:r>
              <a:rPr lang="tr-TR" sz="2400" dirty="0" smtClean="0"/>
              <a:t> tutacak şekilde kurgulanmalıdır.</a:t>
            </a:r>
          </a:p>
          <a:p>
            <a:r>
              <a:rPr lang="tr-TR" sz="2400" dirty="0" smtClean="0"/>
              <a:t>Dinleyicilerle </a:t>
            </a:r>
            <a:r>
              <a:rPr lang="tr-TR" sz="2400" dirty="0" smtClean="0">
                <a:solidFill>
                  <a:srgbClr val="C00000"/>
                </a:solidFill>
              </a:rPr>
              <a:t>göz teması </a:t>
            </a:r>
            <a:r>
              <a:rPr lang="tr-TR" sz="2400" dirty="0" smtClean="0"/>
              <a:t>kurmak önemlidir.</a:t>
            </a:r>
          </a:p>
          <a:p>
            <a:r>
              <a:rPr lang="tr-TR" sz="2400" dirty="0" smtClean="0">
                <a:solidFill>
                  <a:srgbClr val="C00000"/>
                </a:solidFill>
              </a:rPr>
              <a:t>Beden dili ve ses tonu </a:t>
            </a:r>
            <a:r>
              <a:rPr lang="tr-TR" sz="2400" dirty="0" smtClean="0"/>
              <a:t>önemlidir (bazen söylediklerinizden daha da fazla).</a:t>
            </a:r>
          </a:p>
          <a:p>
            <a:r>
              <a:rPr lang="tr-TR" sz="2400" dirty="0" smtClean="0">
                <a:solidFill>
                  <a:srgbClr val="C00000"/>
                </a:solidFill>
              </a:rPr>
              <a:t>Doğal olun</a:t>
            </a:r>
            <a:r>
              <a:rPr lang="tr-TR" sz="2400" dirty="0" smtClean="0"/>
              <a:t>, başkasını taklit etmeyin.</a:t>
            </a:r>
          </a:p>
          <a:p>
            <a:r>
              <a:rPr lang="tr-TR" sz="2400" dirty="0" smtClean="0"/>
              <a:t>Sunum yaparken </a:t>
            </a:r>
            <a:r>
              <a:rPr lang="tr-TR" sz="2400" dirty="0" smtClean="0">
                <a:solidFill>
                  <a:srgbClr val="C00000"/>
                </a:solidFill>
              </a:rPr>
              <a:t>nerede durduğunuz önemlidir</a:t>
            </a:r>
            <a:r>
              <a:rPr lang="tr-TR" sz="2400" dirty="0" smtClean="0"/>
              <a:t>.</a:t>
            </a:r>
          </a:p>
          <a:p>
            <a:r>
              <a:rPr lang="tr-TR" sz="2400" dirty="0" smtClean="0"/>
              <a:t>Soru – cevap bölümüne önceden </a:t>
            </a:r>
            <a:r>
              <a:rPr lang="tr-TR" sz="2400" dirty="0" smtClean="0">
                <a:solidFill>
                  <a:srgbClr val="C00000"/>
                </a:solidFill>
              </a:rPr>
              <a:t>hazırlanılmalı</a:t>
            </a:r>
            <a:r>
              <a:rPr lang="tr-TR" sz="2400" dirty="0" smtClean="0"/>
              <a:t>dır.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25515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71450"/>
            <a:ext cx="8677275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1208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8410" cy="638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2129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78" y="620688"/>
            <a:ext cx="741716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494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79"/>
            <a:ext cx="7992888" cy="576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039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15616" y="2420888"/>
            <a:ext cx="8229600" cy="1143000"/>
          </a:xfrm>
        </p:spPr>
        <p:txBody>
          <a:bodyPr/>
          <a:lstStyle/>
          <a:p>
            <a:r>
              <a:rPr lang="tr-TR" dirty="0" smtClean="0"/>
              <a:t>Teşekkürler….</a:t>
            </a:r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1112868" y="5787227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*** Kaynak olarak TÜBİTAK tarafından hazırlanan </a:t>
            </a:r>
            <a:r>
              <a:rPr lang="tr-TR" i="1" dirty="0" smtClean="0"/>
              <a:t>«Etkili Sunumlar El Kitabı» </a:t>
            </a:r>
            <a:r>
              <a:rPr lang="tr-TR" dirty="0" smtClean="0"/>
              <a:t>kullanılmıştır.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85922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88832" cy="706090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Sunuma Hazırlık</a:t>
            </a:r>
            <a:endParaRPr lang="tr-TR" sz="3200" b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25" y="1562100"/>
            <a:ext cx="4762500" cy="4572000"/>
          </a:xfrm>
        </p:spPr>
      </p:pic>
      <p:sp>
        <p:nvSpPr>
          <p:cNvPr id="7" name="Oval 6"/>
          <p:cNvSpPr/>
          <p:nvPr/>
        </p:nvSpPr>
        <p:spPr>
          <a:xfrm>
            <a:off x="4540331" y="4229230"/>
            <a:ext cx="618606" cy="3518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00" dirty="0" smtClean="0"/>
              <a:t>P</a:t>
            </a:r>
            <a:endParaRPr lang="tr-TR" sz="900" dirty="0"/>
          </a:p>
        </p:txBody>
      </p:sp>
      <p:sp>
        <p:nvSpPr>
          <p:cNvPr id="8" name="Metin kutusu 7"/>
          <p:cNvSpPr txBox="1"/>
          <p:nvPr/>
        </p:nvSpPr>
        <p:spPr>
          <a:xfrm>
            <a:off x="395536" y="234888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0" name="Metin kutusu 9"/>
          <p:cNvSpPr txBox="1"/>
          <p:nvPr/>
        </p:nvSpPr>
        <p:spPr>
          <a:xfrm>
            <a:off x="1115616" y="958596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/>
              <a:t>Heyecanlanmak normaldir! </a:t>
            </a:r>
            <a:r>
              <a:rPr lang="tr-TR" sz="3200" dirty="0" smtClean="0">
                <a:sym typeface="Wingdings" panose="05000000000000000000" pitchFamily="2" charset="2"/>
              </a:rPr>
              <a:t>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09515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Sunuma Hazırlık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>Sunum yapacağınız gerçeğiyle </a:t>
            </a:r>
            <a:r>
              <a:rPr lang="tr-TR" sz="2800" dirty="0" smtClean="0">
                <a:solidFill>
                  <a:srgbClr val="C00000"/>
                </a:solidFill>
              </a:rPr>
              <a:t>yüzleş</a:t>
            </a:r>
            <a:r>
              <a:rPr lang="tr-TR" sz="2800" dirty="0" smtClean="0"/>
              <a:t>in!</a:t>
            </a:r>
          </a:p>
          <a:p>
            <a:r>
              <a:rPr lang="tr-TR" sz="2800" dirty="0" smtClean="0"/>
              <a:t>Heyecanlanacağınız gerçeğiyle </a:t>
            </a:r>
            <a:r>
              <a:rPr lang="tr-TR" sz="2800" dirty="0" smtClean="0">
                <a:solidFill>
                  <a:srgbClr val="C00000"/>
                </a:solidFill>
              </a:rPr>
              <a:t>yüzleş</a:t>
            </a:r>
            <a:r>
              <a:rPr lang="tr-TR" sz="2800" dirty="0" smtClean="0"/>
              <a:t>in!</a:t>
            </a:r>
          </a:p>
          <a:p>
            <a:r>
              <a:rPr lang="tr-TR" sz="2800" dirty="0" smtClean="0"/>
              <a:t>Sunumu yapmanıza engel olacak gerginlik ile kalabalık karşısına çıkmanın getirdiği hafif dozlu heyecanı </a:t>
            </a:r>
            <a:r>
              <a:rPr lang="tr-TR" sz="2800" dirty="0" smtClean="0">
                <a:solidFill>
                  <a:srgbClr val="C00000"/>
                </a:solidFill>
              </a:rPr>
              <a:t>karıştırma</a:t>
            </a:r>
            <a:r>
              <a:rPr lang="tr-TR" sz="2800" dirty="0" smtClean="0"/>
              <a:t>yın!</a:t>
            </a:r>
            <a:endParaRPr lang="tr-TR" sz="2800" dirty="0"/>
          </a:p>
          <a:p>
            <a:r>
              <a:rPr lang="tr-TR" sz="2800" dirty="0" smtClean="0"/>
              <a:t>İyi bir sunumun nasıl olması gerektiğine dair </a:t>
            </a:r>
            <a:r>
              <a:rPr lang="tr-TR" sz="2800" dirty="0" smtClean="0">
                <a:solidFill>
                  <a:srgbClr val="C00000"/>
                </a:solidFill>
              </a:rPr>
              <a:t>önyargılar</a:t>
            </a:r>
            <a:r>
              <a:rPr lang="tr-TR" sz="2800" dirty="0" smtClean="0"/>
              <a:t>ınızdan kurtulun.</a:t>
            </a:r>
            <a:endParaRPr lang="tr-TR" sz="2800" dirty="0"/>
          </a:p>
          <a:p>
            <a:r>
              <a:rPr lang="tr-TR" sz="2800" dirty="0" smtClean="0"/>
              <a:t>Her sunumun kendine has bir yapısı vardır, standartlaştırmadan </a:t>
            </a:r>
            <a:r>
              <a:rPr lang="tr-TR" sz="2800" dirty="0" smtClean="0">
                <a:solidFill>
                  <a:srgbClr val="C00000"/>
                </a:solidFill>
              </a:rPr>
              <a:t>kaçın</a:t>
            </a:r>
            <a:r>
              <a:rPr lang="tr-TR" sz="2800" dirty="0" smtClean="0"/>
              <a:t>ın.</a:t>
            </a:r>
          </a:p>
          <a:p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427070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Sunuma Hazırlık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>Ortamda yabancıysanız, sunum öncesi dinleyicilerden birkaçı ile </a:t>
            </a:r>
            <a:r>
              <a:rPr lang="tr-TR" sz="2800" dirty="0" smtClean="0">
                <a:solidFill>
                  <a:srgbClr val="C00000"/>
                </a:solidFill>
              </a:rPr>
              <a:t>kısa sohbet</a:t>
            </a:r>
            <a:r>
              <a:rPr lang="tr-TR" sz="2800" dirty="0" smtClean="0"/>
              <a:t>ler gerçekleştirin.</a:t>
            </a:r>
            <a:endParaRPr lang="tr-TR" sz="2800" dirty="0"/>
          </a:p>
          <a:p>
            <a:r>
              <a:rPr lang="tr-TR" sz="2800" dirty="0" smtClean="0"/>
              <a:t>Sunum öncesi </a:t>
            </a:r>
            <a:r>
              <a:rPr lang="tr-TR" sz="2800" dirty="0" smtClean="0">
                <a:solidFill>
                  <a:srgbClr val="C00000"/>
                </a:solidFill>
              </a:rPr>
              <a:t>prova</a:t>
            </a:r>
            <a:r>
              <a:rPr lang="tr-TR" sz="2800" dirty="0" smtClean="0"/>
              <a:t> yapın, mümkünse provanızı kayıt altına alın ve kendinizi eleştirin.</a:t>
            </a:r>
            <a:endParaRPr lang="tr-TR" sz="2800" dirty="0"/>
          </a:p>
          <a:p>
            <a:r>
              <a:rPr lang="tr-TR" sz="2800" dirty="0" smtClean="0"/>
              <a:t>Sunumun ilk birkaç dakikası ile </a:t>
            </a:r>
            <a:r>
              <a:rPr lang="tr-TR" sz="2800" dirty="0" smtClean="0">
                <a:solidFill>
                  <a:srgbClr val="C00000"/>
                </a:solidFill>
              </a:rPr>
              <a:t>son aşama</a:t>
            </a:r>
            <a:r>
              <a:rPr lang="tr-TR" sz="2800" dirty="0" smtClean="0"/>
              <a:t>sı en çok dikkat gerektiren zaman dilimleridir (gerekirse bu aşamada söyleyeceklerinizi ezberleyin)</a:t>
            </a:r>
          </a:p>
          <a:p>
            <a:endParaRPr lang="tr-TR" sz="2800" dirty="0"/>
          </a:p>
          <a:p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89794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Sunuma Hazırlık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>Sunum alanını, ses ve ışık düzenini, ekipmanların çalışıp çalışmadığını önceden </a:t>
            </a:r>
            <a:r>
              <a:rPr lang="tr-TR" sz="2800" dirty="0" smtClean="0">
                <a:solidFill>
                  <a:srgbClr val="C00000"/>
                </a:solidFill>
              </a:rPr>
              <a:t>kontrol</a:t>
            </a:r>
            <a:r>
              <a:rPr lang="tr-TR" sz="2800" dirty="0" smtClean="0"/>
              <a:t> edin!</a:t>
            </a:r>
            <a:endParaRPr lang="tr-TR" sz="2800" dirty="0"/>
          </a:p>
          <a:p>
            <a:r>
              <a:rPr lang="tr-TR" sz="2800" dirty="0" smtClean="0"/>
              <a:t>Sunumunuz için kullanacağınız slaytların, videoların, vb. çalışıp çalışmadığını </a:t>
            </a:r>
            <a:r>
              <a:rPr lang="tr-TR" sz="2800" dirty="0" smtClean="0">
                <a:solidFill>
                  <a:srgbClr val="C00000"/>
                </a:solidFill>
              </a:rPr>
              <a:t>kontrol</a:t>
            </a:r>
            <a:r>
              <a:rPr lang="tr-TR" sz="2800" dirty="0" smtClean="0"/>
              <a:t> edin!</a:t>
            </a:r>
            <a:endParaRPr lang="tr-TR" sz="2800" dirty="0"/>
          </a:p>
          <a:p>
            <a:r>
              <a:rPr lang="tr-TR" sz="2800" dirty="0" smtClean="0"/>
              <a:t>Sunum öncesi yapacağınız birkaç nefes </a:t>
            </a:r>
            <a:r>
              <a:rPr lang="tr-TR" sz="2800" dirty="0" smtClean="0">
                <a:solidFill>
                  <a:srgbClr val="C00000"/>
                </a:solidFill>
              </a:rPr>
              <a:t>egzersiz</a:t>
            </a:r>
            <a:r>
              <a:rPr lang="tr-TR" sz="2800" dirty="0" smtClean="0"/>
              <a:t>i gerginliğinizi azaltacaktır.</a:t>
            </a:r>
            <a:endParaRPr lang="tr-TR" sz="2800" dirty="0"/>
          </a:p>
          <a:p>
            <a:r>
              <a:rPr lang="tr-TR" sz="2800" dirty="0" smtClean="0"/>
              <a:t>Sunum yapacağınız alan sizin </a:t>
            </a:r>
            <a:r>
              <a:rPr lang="tr-TR" sz="2800" dirty="0" smtClean="0">
                <a:solidFill>
                  <a:srgbClr val="C00000"/>
                </a:solidFill>
              </a:rPr>
              <a:t>hakimiyetiniz</a:t>
            </a:r>
            <a:r>
              <a:rPr lang="tr-TR" sz="2800" dirty="0" smtClean="0"/>
              <a:t> altında olmalıdır, unutmayın o an otorite sizsiniz!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27260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İçerik Oluşturma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tr-TR" sz="2800" dirty="0" smtClean="0"/>
              <a:t>Sunum dinleyici odaklı olmalıdır.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dirty="0" smtClean="0"/>
              <a:t>Dinleyici kitle </a:t>
            </a:r>
            <a:r>
              <a:rPr lang="tr-TR" sz="2400" dirty="0" smtClean="0">
                <a:solidFill>
                  <a:srgbClr val="C00000"/>
                </a:solidFill>
              </a:rPr>
              <a:t>kimler</a:t>
            </a:r>
            <a:r>
              <a:rPr lang="tr-TR" sz="2400" dirty="0" smtClean="0"/>
              <a:t>den oluşuyor?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C00000"/>
                </a:solidFill>
              </a:rPr>
              <a:t>Konu</a:t>
            </a:r>
            <a:r>
              <a:rPr lang="tr-TR" sz="2400" dirty="0" smtClean="0"/>
              <a:t> dinleyiciler için gerçekten önemli mi?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dirty="0" smtClean="0"/>
              <a:t>Sunum dinleyiciye nasıl bir </a:t>
            </a:r>
            <a:r>
              <a:rPr lang="tr-TR" sz="2400" dirty="0" smtClean="0">
                <a:solidFill>
                  <a:srgbClr val="C00000"/>
                </a:solidFill>
              </a:rPr>
              <a:t>de</a:t>
            </a:r>
            <a:r>
              <a:rPr lang="tr-TR" sz="2000" dirty="0" smtClean="0">
                <a:solidFill>
                  <a:srgbClr val="C00000"/>
                </a:solidFill>
              </a:rPr>
              <a:t>ğ</a:t>
            </a:r>
            <a:r>
              <a:rPr lang="tr-TR" sz="2400" dirty="0" smtClean="0">
                <a:solidFill>
                  <a:srgbClr val="C00000"/>
                </a:solidFill>
              </a:rPr>
              <a:t>er</a:t>
            </a:r>
            <a:r>
              <a:rPr lang="tr-TR" sz="2400" dirty="0" smtClean="0"/>
              <a:t> katacak?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dirty="0" smtClean="0"/>
              <a:t>Dinleyicinin konuyla ilgili temel sorunları, </a:t>
            </a:r>
            <a:r>
              <a:rPr lang="tr-TR" sz="2400" dirty="0" smtClean="0">
                <a:solidFill>
                  <a:srgbClr val="C00000"/>
                </a:solidFill>
              </a:rPr>
              <a:t>merak</a:t>
            </a:r>
            <a:r>
              <a:rPr lang="tr-TR" sz="2400" dirty="0">
                <a:solidFill>
                  <a:srgbClr val="C00000"/>
                </a:solidFill>
              </a:rPr>
              <a:t> </a:t>
            </a:r>
            <a:r>
              <a:rPr lang="tr-TR" sz="2400" dirty="0" smtClean="0"/>
              <a:t>ettikleri neler? </a:t>
            </a:r>
          </a:p>
        </p:txBody>
      </p:sp>
    </p:spTree>
    <p:extLst>
      <p:ext uri="{BB962C8B-B14F-4D97-AF65-F5344CB8AC3E}">
        <p14:creationId xmlns:p14="http://schemas.microsoft.com/office/powerpoint/2010/main" val="267788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71600" y="161565"/>
            <a:ext cx="8172400" cy="5289451"/>
          </a:xfrm>
        </p:spPr>
        <p:txBody>
          <a:bodyPr/>
          <a:lstStyle/>
          <a:p>
            <a:pPr marL="0" indent="0" algn="ctr">
              <a:buNone/>
            </a:pPr>
            <a:endParaRPr lang="tr-TR" dirty="0"/>
          </a:p>
          <a:p>
            <a:pPr marL="0" indent="0" algn="ctr">
              <a:buNone/>
            </a:pPr>
            <a:r>
              <a:rPr lang="tr-TR" dirty="0" smtClean="0"/>
              <a:t>Sorulması gereken temel soru:</a:t>
            </a:r>
          </a:p>
          <a:p>
            <a:pPr marL="0" indent="0" algn="ctr">
              <a:buNone/>
            </a:pPr>
            <a:r>
              <a:rPr lang="tr-TR" sz="2400" dirty="0" smtClean="0"/>
              <a:t>«Bu sunum benim ilgimi çeker miydi?»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42" y="2132856"/>
            <a:ext cx="6192688" cy="348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ündönümü">
  <a:themeElements>
    <a:clrScheme name="Gündönümü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Gündönümü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ündönümü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532</TotalTime>
  <Words>1094</Words>
  <Application>Microsoft Office PowerPoint</Application>
  <PresentationFormat>Ekran Gösterisi (4:3)</PresentationFormat>
  <Paragraphs>156</Paragraphs>
  <Slides>39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45" baseType="lpstr">
      <vt:lpstr>Arial</vt:lpstr>
      <vt:lpstr>Gill Sans MT</vt:lpstr>
      <vt:lpstr>Verdana</vt:lpstr>
      <vt:lpstr>Wingdings</vt:lpstr>
      <vt:lpstr>Wingdings 2</vt:lpstr>
      <vt:lpstr>Gündönümü</vt:lpstr>
      <vt:lpstr>Etkili Sunum Teknikleri</vt:lpstr>
      <vt:lpstr>PowerPoint Sunusu</vt:lpstr>
      <vt:lpstr>PowerPoint Sunusu</vt:lpstr>
      <vt:lpstr>Sunuma Hazırlık</vt:lpstr>
      <vt:lpstr>Sunuma Hazırlık</vt:lpstr>
      <vt:lpstr>Sunuma Hazırlık</vt:lpstr>
      <vt:lpstr>Sunuma Hazırlık</vt:lpstr>
      <vt:lpstr>İçerik Oluşturma</vt:lpstr>
      <vt:lpstr>PowerPoint Sunusu</vt:lpstr>
      <vt:lpstr>İçerik Oluşturma</vt:lpstr>
      <vt:lpstr>Sunum Akışının Hazırlanması</vt:lpstr>
      <vt:lpstr>Örnek Bir Sunum Akışı</vt:lpstr>
      <vt:lpstr>Sunumda Sıklıkla Yapılan Hatalar</vt:lpstr>
      <vt:lpstr>Son Dakika Sunumları</vt:lpstr>
      <vt:lpstr>Sunumun Biçimsel Özellikleri</vt:lpstr>
      <vt:lpstr>Başlık En Fazla 32 Punto Olmalı</vt:lpstr>
      <vt:lpstr>Başlık</vt:lpstr>
      <vt:lpstr>Slayt Metni</vt:lpstr>
      <vt:lpstr>Slayt Metni </vt:lpstr>
      <vt:lpstr>Slayt Metni</vt:lpstr>
      <vt:lpstr>Slayt Metni Hazırlamada Doğru Uygulama</vt:lpstr>
      <vt:lpstr>Slayt Metni Hazırlamada Yanlış Uygulama</vt:lpstr>
      <vt:lpstr>Slayt Metni Hazırlamada Doğru Uygulama</vt:lpstr>
      <vt:lpstr>Slayt Metni Hazırlamada Yanlış Uygulama</vt:lpstr>
      <vt:lpstr>Slayt Metni Hazırlamada Doğru Uygulama</vt:lpstr>
      <vt:lpstr>Slayt Metni Hazırlamada Yanlış Uygulama</vt:lpstr>
      <vt:lpstr>Sunumda Görsellerin Etkin Kullanımı</vt:lpstr>
      <vt:lpstr>Sunumda Görsellerin Etkin Kullanımı</vt:lpstr>
      <vt:lpstr>PowerPoint Sunusu</vt:lpstr>
      <vt:lpstr>Sunumda Görsellerin Etkin Kullanımı</vt:lpstr>
      <vt:lpstr>Sunumda Görsellerin Etkin Kullanımı</vt:lpstr>
      <vt:lpstr>Sunumda Görsellerin Etkin Kullanımı</vt:lpstr>
      <vt:lpstr>PowerPoint Sunusu</vt:lpstr>
      <vt:lpstr>Sunum Anı</vt:lpstr>
      <vt:lpstr>PowerPoint Sunusu</vt:lpstr>
      <vt:lpstr>PowerPoint Sunusu</vt:lpstr>
      <vt:lpstr>PowerPoint Sunusu</vt:lpstr>
      <vt:lpstr>PowerPoint Sunusu</vt:lpstr>
      <vt:lpstr>Teşekkürler….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ETKİLİ SUNUM TEKNİKLERİ</dc:title>
  <dc:creator>Lenovo-pc</dc:creator>
  <cp:lastModifiedBy>berill</cp:lastModifiedBy>
  <cp:revision>89</cp:revision>
  <dcterms:created xsi:type="dcterms:W3CDTF">2017-10-08T08:47:28Z</dcterms:created>
  <dcterms:modified xsi:type="dcterms:W3CDTF">2018-04-05T08:25:17Z</dcterms:modified>
</cp:coreProperties>
</file>