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1A05"/>
    <a:srgbClr val="EAF2FA"/>
    <a:srgbClr val="380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3D8539-C8FF-4F05-8369-25EA7A8BC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C82EE1B-F0DF-49EC-AFE3-E323C0419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EF44EA-94C7-4A9D-99C0-BC79B877D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18ED62A-21CF-40B3-863A-E1C6A286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733783-8FCD-4EEB-86ED-48252EC4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49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958F14-6BD3-4AD4-A78A-205E16FB6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85E08D5-999C-4B20-8DAE-8CD18120B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BE2813-EF8B-49E2-95FD-B6AF6EC59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3432AB-FF24-42EC-A607-DF4943D4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F0A691-D273-42A9-9F0D-7DB12ABF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13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B33D569-0290-483C-84EC-A696F17D7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198C114-3803-45A9-AB78-864035841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5E196E-383B-4620-A1D9-ED964EE85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21C3E7-D812-489E-BA39-E432C875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B023C5-1379-4510-A3B9-3456B25E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41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04D638-E561-419E-8A09-950F94067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D94FDF-F5BC-4729-BBC9-E19AEE4FC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389008-4013-40C8-B85B-163230EC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0C426A-A1B8-49AE-BF34-D52B5911E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06E808-DBE1-4D34-9872-35A1F3BBD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75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2E486C-1173-48CC-AD21-F9434832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380E2B-8716-47CD-B777-FD5206B39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F727999-9270-49FD-81FD-C5804E84B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8AF81B2-743F-4B44-BD93-31B50BDD4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0028770-79C6-49FF-86E4-D7A45AAE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5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947A42-E05A-4F00-BAEE-35C5007D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0A5C38-7CEB-438E-BEE3-9B70AABAD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27F7E2E-147F-4130-9FF7-EADB15AE8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798343F-4484-498C-862E-D5BF20D59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03A94C4-58BD-4F31-AA1C-5BE7C77E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B35CE11-18EF-4BEE-BA1D-ED2A3DCB4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24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7AF25B-8B49-42F4-A94E-DD4E643D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ACAF59F-B537-4F55-931F-95E0A5207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738CC15-7E7B-4E1D-BDA8-C0D1323A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9AFD2AA-1411-42C0-91D0-4F59894AB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B4FE460-4C1F-4430-B5FC-2F216E691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717A6D9-F651-4BC7-8BB4-DE8B398FD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1DAC4B3-26C3-4667-9A6D-A0193C6FA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C657261-5249-409C-BE96-443D8D6D7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43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B737ED3-8A2D-442D-88F4-F671BDD84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569B476-92A3-4F43-9210-32679A79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41DEA7A-80F2-45F1-A8D3-6DF5660B1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951C95B-DBBD-4C3A-B87E-5DF8F487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68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297FE7C-52E8-41F5-BA18-CBD79C46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99DD0AD-A7F6-4A44-A397-3C1883B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B48F00A-2D64-44BB-A415-7241E943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02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1B4102-9C6F-45B9-888E-E0BD84CCC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964B05-928B-46B2-8C13-B3CF30DE3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6CCAC3B-DC20-472C-A671-6157A000E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29C390D-4895-4E70-BAA8-B92368B3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F91DBA8-7AB4-4E37-8860-9598176B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E575124-57C0-4044-9995-4EC4AE62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87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E0C571-713E-4285-BBF0-E9103EC59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9CA976B-C0D6-45D5-9B1B-73FAC8296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811994C-86E1-478E-8FC1-0B4015727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CB1A27E-C8BE-4F6E-999F-411847EA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6E3D73C-3BF6-4DEA-BCF4-09A7DF521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2F364AD-B46E-48DB-9269-CBA98061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002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78DA1B8-0581-47BA-894E-9D4D1AD6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4E1C7A5-0B73-4EEF-8885-B1B5633C2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238A81-F65B-4B76-8F5B-280A6931A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7327-C9AF-4BBE-93DA-92CBB0103B57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5D322D-5E95-4504-A909-D085AA288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ABC20B-9C67-4FAA-8B26-38E2551E0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AA5-B823-435D-BC44-D2773B1C0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81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javascript:newWindow('http://static.ideefixe.com/resim.asp?uid=41545',%20400,%20400,%201);" TargetMode="External"/><Relationship Id="rId18" Type="http://schemas.openxmlformats.org/officeDocument/2006/relationships/image" Target="../media/image12.jpeg"/><Relationship Id="rId26" Type="http://schemas.openxmlformats.org/officeDocument/2006/relationships/hyperlink" Target="javascript:newWindow('http://static.ideefixe.com/resim.asp?uid=27484',%20400,%20400,%201);" TargetMode="External"/><Relationship Id="rId3" Type="http://schemas.openxmlformats.org/officeDocument/2006/relationships/image" Target="../media/image2.jpeg"/><Relationship Id="rId21" Type="http://schemas.openxmlformats.org/officeDocument/2006/relationships/hyperlink" Target="javascript:newWindow('http://static.ideefixe.com/resim.asp?uid=148266',%20400,%20400,%201);" TargetMode="External"/><Relationship Id="rId7" Type="http://schemas.openxmlformats.org/officeDocument/2006/relationships/image" Target="../media/image6.jpeg"/><Relationship Id="rId12" Type="http://schemas.openxmlformats.org/officeDocument/2006/relationships/image" Target="../media/image9.jpeg"/><Relationship Id="rId17" Type="http://schemas.openxmlformats.org/officeDocument/2006/relationships/hyperlink" Target="javascript:newWindow('http://static.ideefixe.com/resim.asp?uid=36783',%20400,%20400,%201);" TargetMode="External"/><Relationship Id="rId25" Type="http://schemas.openxmlformats.org/officeDocument/2006/relationships/image" Target="../media/image16.jpeg"/><Relationship Id="rId33" Type="http://schemas.openxmlformats.org/officeDocument/2006/relationships/image" Target="../media/image22.jpeg"/><Relationship Id="rId2" Type="http://schemas.openxmlformats.org/officeDocument/2006/relationships/image" Target="../media/image1.png"/><Relationship Id="rId16" Type="http://schemas.openxmlformats.org/officeDocument/2006/relationships/image" Target="../media/image11.jpeg"/><Relationship Id="rId20" Type="http://schemas.openxmlformats.org/officeDocument/2006/relationships/image" Target="../media/image13.jpeg"/><Relationship Id="rId29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hyperlink" Target="javascript:newWindow('http://static.ideefixe.com/resim.asp?uid=55492',%20400,%20400,%201);" TargetMode="External"/><Relationship Id="rId24" Type="http://schemas.openxmlformats.org/officeDocument/2006/relationships/image" Target="../media/image15.jpeg"/><Relationship Id="rId32" Type="http://schemas.openxmlformats.org/officeDocument/2006/relationships/image" Target="../media/image21.png"/><Relationship Id="rId5" Type="http://schemas.openxmlformats.org/officeDocument/2006/relationships/image" Target="../media/image4.jpeg"/><Relationship Id="rId15" Type="http://schemas.openxmlformats.org/officeDocument/2006/relationships/hyperlink" Target="javascript:newWindow('http://static.ideefixe.com/resim.asp?uid=27247',%20400,%20400,%201);" TargetMode="External"/><Relationship Id="rId23" Type="http://schemas.openxmlformats.org/officeDocument/2006/relationships/hyperlink" Target="javascript:newWindow('http://static.ideefixe.com/resim.asp?uid=68758',%20400,%20400,%201);" TargetMode="External"/><Relationship Id="rId28" Type="http://schemas.openxmlformats.org/officeDocument/2006/relationships/hyperlink" Target="javascript:newWindow('http://static.ideefixe.com/resim.asp?uid=100969',%20400,%20400,%201);" TargetMode="External"/><Relationship Id="rId10" Type="http://schemas.openxmlformats.org/officeDocument/2006/relationships/image" Target="../media/image8.jpeg"/><Relationship Id="rId19" Type="http://schemas.openxmlformats.org/officeDocument/2006/relationships/hyperlink" Target="javascript:newWindow('http://static.ideefixe.com/resim.asp?uid=41359',%20400,%20400,%201);" TargetMode="External"/><Relationship Id="rId31" Type="http://schemas.openxmlformats.org/officeDocument/2006/relationships/image" Target="../media/image20.jpeg"/><Relationship Id="rId4" Type="http://schemas.openxmlformats.org/officeDocument/2006/relationships/image" Target="../media/image3.jpeg"/><Relationship Id="rId9" Type="http://schemas.openxmlformats.org/officeDocument/2006/relationships/hyperlink" Target="javascript:newWindow('http://static.ideefixe.com/resim.asp?uid=57534',%20400,%20400,%201);" TargetMode="External"/><Relationship Id="rId14" Type="http://schemas.openxmlformats.org/officeDocument/2006/relationships/image" Target="../media/image10.jpeg"/><Relationship Id="rId22" Type="http://schemas.openxmlformats.org/officeDocument/2006/relationships/image" Target="../media/image14.jpeg"/><Relationship Id="rId27" Type="http://schemas.openxmlformats.org/officeDocument/2006/relationships/image" Target="../media/image17.jpeg"/><Relationship Id="rId30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>
            <a:extLst>
              <a:ext uri="{FF2B5EF4-FFF2-40B4-BE49-F238E27FC236}">
                <a16:creationId xmlns:a16="http://schemas.microsoft.com/office/drawing/2014/main" id="{2D1628FC-015F-4A07-8633-29672B97474C}"/>
              </a:ext>
            </a:extLst>
          </p:cNvPr>
          <p:cNvSpPr txBox="1">
            <a:spLocks/>
          </p:cNvSpPr>
          <p:nvPr/>
        </p:nvSpPr>
        <p:spPr>
          <a:xfrm>
            <a:off x="1963644" y="1883999"/>
            <a:ext cx="9102461" cy="2685293"/>
          </a:xfrm>
          <a:prstGeom prst="rect">
            <a:avLst/>
          </a:prstGeom>
          <a:solidFill>
            <a:srgbClr val="EAF2FA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b="1">
                <a:solidFill>
                  <a:srgbClr val="391A05"/>
                </a:solidFill>
                <a:latin typeface="+mn-lt"/>
              </a:rPr>
              <a:t>Resmî Yazışmalar ve Türkçe Anlatım</a:t>
            </a:r>
            <a:endParaRPr lang="tr-TR" b="1" dirty="0">
              <a:solidFill>
                <a:srgbClr val="391A05"/>
              </a:solidFill>
              <a:latin typeface="+mn-l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rgbClr val="391A05"/>
                </a:solidFill>
                <a:latin typeface="+mn-lt"/>
              </a:rPr>
              <a:t>[Prof.Dr.Yavuz Bayram]</a:t>
            </a:r>
          </a:p>
        </p:txBody>
      </p:sp>
    </p:spTree>
    <p:extLst>
      <p:ext uri="{BB962C8B-B14F-4D97-AF65-F5344CB8AC3E}">
        <p14:creationId xmlns:p14="http://schemas.microsoft.com/office/powerpoint/2010/main" val="295430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C5B247C5-5867-47D5-AC13-CCA8A4B99272}"/>
              </a:ext>
            </a:extLst>
          </p:cNvPr>
          <p:cNvSpPr/>
          <p:nvPr/>
        </p:nvSpPr>
        <p:spPr>
          <a:xfrm>
            <a:off x="890943" y="4662306"/>
            <a:ext cx="3838279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1200" u="sng" dirty="0">
                <a:solidFill>
                  <a:schemeClr val="tx1"/>
                </a:solidFill>
              </a:rPr>
              <a:t>Okuma-konuşma ilişkisi</a:t>
            </a:r>
            <a:br>
              <a:rPr lang="tr-TR" sz="1200" u="sng" dirty="0">
                <a:solidFill>
                  <a:schemeClr val="tx1"/>
                </a:solidFill>
              </a:rPr>
            </a:br>
            <a:r>
              <a:rPr lang="tr-TR" sz="1200" dirty="0">
                <a:solidFill>
                  <a:schemeClr val="tx1"/>
                </a:solidFill>
              </a:rPr>
              <a:t>Çok konuşmanın okuma üzerindeki etkisi.</a:t>
            </a:r>
            <a:br>
              <a:rPr lang="tr-TR" sz="1200" dirty="0">
                <a:solidFill>
                  <a:schemeClr val="tx1"/>
                </a:solidFill>
              </a:rPr>
            </a:br>
            <a:r>
              <a:rPr lang="tr-TR" sz="1200" dirty="0">
                <a:solidFill>
                  <a:schemeClr val="tx1"/>
                </a:solidFill>
              </a:rPr>
              <a:t>Okumanın konuşma üzerindeki etkisi.</a:t>
            </a:r>
          </a:p>
          <a:p>
            <a:r>
              <a:rPr lang="tr-TR" sz="1200" dirty="0">
                <a:solidFill>
                  <a:schemeClr val="tx1"/>
                </a:solidFill>
              </a:rPr>
              <a:t>Okuma-telaffuz/diksiyon ilişkisi.</a:t>
            </a:r>
          </a:p>
          <a:p>
            <a:r>
              <a:rPr lang="tr-TR" sz="1200" dirty="0">
                <a:solidFill>
                  <a:schemeClr val="tx1"/>
                </a:solidFill>
              </a:rPr>
              <a:t>Okuma (manzum-mensur)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DA2A428-DCBE-4EA9-AF53-312DF1D26BD0}"/>
              </a:ext>
            </a:extLst>
          </p:cNvPr>
          <p:cNvSpPr/>
          <p:nvPr/>
        </p:nvSpPr>
        <p:spPr>
          <a:xfrm>
            <a:off x="5070022" y="1948231"/>
            <a:ext cx="471549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1200" u="sng">
                <a:solidFill>
                  <a:schemeClr val="tx1"/>
                </a:solidFill>
              </a:rPr>
              <a:t>Anlatım</a:t>
            </a:r>
          </a:p>
          <a:p>
            <a:r>
              <a:rPr lang="tr-TR" sz="1200">
                <a:solidFill>
                  <a:schemeClr val="tx1"/>
                </a:solidFill>
              </a:rPr>
              <a:t>doğru, güzel-akıcı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986E4C6A-7E72-4307-BBA1-BA60595DB000}"/>
              </a:ext>
            </a:extLst>
          </p:cNvPr>
          <p:cNvSpPr/>
          <p:nvPr/>
        </p:nvSpPr>
        <p:spPr>
          <a:xfrm>
            <a:off x="890944" y="3514341"/>
            <a:ext cx="383827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1200" u="sng">
                <a:solidFill>
                  <a:schemeClr val="tx1"/>
                </a:solidFill>
              </a:rPr>
              <a:t>İyi niyet</a:t>
            </a:r>
          </a:p>
          <a:p>
            <a:r>
              <a:rPr lang="tr-TR" sz="1200" u="sng">
                <a:solidFill>
                  <a:schemeClr val="tx1"/>
                </a:solidFill>
              </a:rPr>
              <a:t>İlgi</a:t>
            </a:r>
          </a:p>
          <a:p>
            <a:r>
              <a:rPr lang="tr-TR" sz="1200" u="sng">
                <a:solidFill>
                  <a:schemeClr val="tx1"/>
                </a:solidFill>
              </a:rPr>
              <a:t>İletişim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71B31FD8-A3DC-4957-9D00-E30AF673BDF1}"/>
              </a:ext>
            </a:extLst>
          </p:cNvPr>
          <p:cNvSpPr/>
          <p:nvPr/>
        </p:nvSpPr>
        <p:spPr>
          <a:xfrm>
            <a:off x="871307" y="301294"/>
            <a:ext cx="378553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1200" u="sng">
                <a:solidFill>
                  <a:schemeClr val="tx1"/>
                </a:solidFill>
              </a:rPr>
              <a:t>Resmî Yazışmalar Yönetmeliği</a:t>
            </a:r>
          </a:p>
          <a:p>
            <a:r>
              <a:rPr lang="tr-TR" sz="1200">
                <a:solidFill>
                  <a:schemeClr val="tx1"/>
                </a:solidFill>
              </a:rPr>
              <a:t>Resmî Gazete: 2.2.2015/29255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0065170A-DBC9-436F-81CC-6D13719E363C}"/>
              </a:ext>
            </a:extLst>
          </p:cNvPr>
          <p:cNvSpPr/>
          <p:nvPr/>
        </p:nvSpPr>
        <p:spPr>
          <a:xfrm>
            <a:off x="871307" y="2735708"/>
            <a:ext cx="3818642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1200">
                <a:solidFill>
                  <a:schemeClr val="tx1"/>
                </a:solidFill>
              </a:rPr>
              <a:t>Sorun üreticisi değil sorun tüketicisi olmak…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15" name="Unvan 1">
            <a:extLst>
              <a:ext uri="{FF2B5EF4-FFF2-40B4-BE49-F238E27FC236}">
                <a16:creationId xmlns:a16="http://schemas.microsoft.com/office/drawing/2014/main" id="{77EB0297-F9B8-4D82-A6EC-1D7BE19FD128}"/>
              </a:ext>
            </a:extLst>
          </p:cNvPr>
          <p:cNvSpPr txBox="1">
            <a:spLocks/>
          </p:cNvSpPr>
          <p:nvPr/>
        </p:nvSpPr>
        <p:spPr>
          <a:xfrm rot="16200000">
            <a:off x="-3199937" y="3199941"/>
            <a:ext cx="6858002" cy="4581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1400" b="1">
                <a:solidFill>
                  <a:srgbClr val="391A05"/>
                </a:solidFill>
              </a:rPr>
              <a:t>Resmî Yazışmalar ve Türkçe Anlatım </a:t>
            </a:r>
            <a:r>
              <a:rPr lang="tr-TR" sz="1400">
                <a:latin typeface="+mn-lt"/>
              </a:rPr>
              <a:t>[</a:t>
            </a:r>
            <a:r>
              <a:rPr lang="tr-TR" sz="1400" dirty="0"/>
              <a:t>Prof.Dr.Yavuz Bayram]</a:t>
            </a:r>
            <a:endParaRPr lang="tr-TR" sz="1400" dirty="0">
              <a:latin typeface="+mn-lt"/>
            </a:endParaRPr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id="{5012F766-1615-4852-9C15-F0D474743FD3}"/>
              </a:ext>
            </a:extLst>
          </p:cNvPr>
          <p:cNvSpPr/>
          <p:nvPr/>
        </p:nvSpPr>
        <p:spPr>
          <a:xfrm>
            <a:off x="5070022" y="301294"/>
            <a:ext cx="475050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1200" u="sng">
                <a:solidFill>
                  <a:schemeClr val="tx1"/>
                </a:solidFill>
              </a:rPr>
              <a:t>Türkçe</a:t>
            </a:r>
          </a:p>
          <a:p>
            <a:r>
              <a:rPr lang="tr-TR" sz="1200">
                <a:solidFill>
                  <a:schemeClr val="tx1"/>
                </a:solidFill>
              </a:rPr>
              <a:t>Türkçesi varken…</a:t>
            </a:r>
          </a:p>
          <a:p>
            <a:r>
              <a:rPr lang="tr-TR" sz="1200">
                <a:solidFill>
                  <a:schemeClr val="tx1"/>
                </a:solidFill>
              </a:rPr>
              <a:t>İstikrarlı olmak, tutarlı olmak, gerçekçi olmak…</a:t>
            </a:r>
          </a:p>
          <a:p>
            <a:r>
              <a:rPr lang="tr-TR" sz="1200">
                <a:solidFill>
                  <a:schemeClr val="tx1"/>
                </a:solidFill>
              </a:rPr>
              <a:t>Türkçe sevgisi ve bilinci için ölçek…</a:t>
            </a:r>
          </a:p>
          <a:p>
            <a:r>
              <a:rPr lang="tr-TR" sz="1200">
                <a:solidFill>
                  <a:schemeClr val="tx1"/>
                </a:solidFill>
              </a:rPr>
              <a:t>«merhaba» «computer»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192F65B5-55AC-4620-8A6A-8B243193216B}"/>
              </a:ext>
            </a:extLst>
          </p:cNvPr>
          <p:cNvSpPr/>
          <p:nvPr/>
        </p:nvSpPr>
        <p:spPr>
          <a:xfrm>
            <a:off x="5070022" y="3012707"/>
            <a:ext cx="471549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1200" u="sng">
                <a:solidFill>
                  <a:schemeClr val="tx1"/>
                </a:solidFill>
              </a:rPr>
              <a:t>İmlâ/Yazım</a:t>
            </a:r>
          </a:p>
          <a:p>
            <a:r>
              <a:rPr lang="tr-TR" sz="1200">
                <a:solidFill>
                  <a:schemeClr val="tx1"/>
                </a:solidFill>
              </a:rPr>
              <a:t>TDK</a:t>
            </a:r>
          </a:p>
          <a:p>
            <a:r>
              <a:rPr lang="tr-TR" sz="1200">
                <a:solidFill>
                  <a:schemeClr val="tx1"/>
                </a:solidFill>
              </a:rPr>
              <a:t>(kâğıt, kâr, hâlâ, imkân, meskûn, dükkân, domates, nergis, …)</a:t>
            </a:r>
          </a:p>
          <a:p>
            <a:r>
              <a:rPr lang="tr-TR" sz="1200">
                <a:solidFill>
                  <a:schemeClr val="tx1"/>
                </a:solidFill>
              </a:rPr>
              <a:t>Dil adlarına eklenen çekim ekleri.</a:t>
            </a:r>
          </a:p>
          <a:p>
            <a:r>
              <a:rPr lang="tr-TR" sz="1200">
                <a:solidFill>
                  <a:schemeClr val="tx1"/>
                </a:solidFill>
              </a:rPr>
              <a:t>De, da ve -de,-da.</a:t>
            </a:r>
          </a:p>
          <a:p>
            <a:r>
              <a:rPr lang="tr-TR" sz="1200">
                <a:solidFill>
                  <a:schemeClr val="tx1"/>
                </a:solidFill>
              </a:rPr>
              <a:t>Soru eki.</a:t>
            </a:r>
          </a:p>
          <a:p>
            <a:r>
              <a:rPr lang="tr-TR" sz="1200">
                <a:solidFill>
                  <a:schemeClr val="tx1"/>
                </a:solidFill>
              </a:rPr>
              <a:t>Ki</a:t>
            </a:r>
          </a:p>
          <a:p>
            <a:r>
              <a:rPr lang="tr-TR" sz="1200">
                <a:solidFill>
                  <a:schemeClr val="tx1"/>
                </a:solidFill>
              </a:rPr>
              <a:t>Ne….. ne de</a:t>
            </a:r>
          </a:p>
          <a:p>
            <a:r>
              <a:rPr lang="tr-TR" sz="1200">
                <a:solidFill>
                  <a:schemeClr val="tx1"/>
                </a:solidFill>
              </a:rPr>
              <a:t>Kuzey-kuzey</a:t>
            </a:r>
          </a:p>
          <a:p>
            <a:r>
              <a:rPr lang="tr-TR" sz="1200">
                <a:solidFill>
                  <a:schemeClr val="tx1"/>
                </a:solidFill>
              </a:rPr>
              <a:t>Amca-amca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id="{EBAB575A-C3AC-4629-A1C3-C7799D056B7B}"/>
              </a:ext>
            </a:extLst>
          </p:cNvPr>
          <p:cNvSpPr/>
          <p:nvPr/>
        </p:nvSpPr>
        <p:spPr>
          <a:xfrm>
            <a:off x="871307" y="1080558"/>
            <a:ext cx="381864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1200">
                <a:solidFill>
                  <a:schemeClr val="tx1"/>
                </a:solidFill>
              </a:rPr>
              <a:t>Neden özen göstermeliyiz?</a:t>
            </a:r>
          </a:p>
          <a:p>
            <a:r>
              <a:rPr lang="tr-TR" sz="1200">
                <a:solidFill>
                  <a:schemeClr val="tx1"/>
                </a:solidFill>
              </a:rPr>
              <a:t>Zamandan tasarruf</a:t>
            </a:r>
          </a:p>
          <a:p>
            <a:r>
              <a:rPr lang="tr-TR" sz="1200">
                <a:solidFill>
                  <a:schemeClr val="tx1"/>
                </a:solidFill>
              </a:rPr>
              <a:t>Emekten tasarruf</a:t>
            </a:r>
          </a:p>
          <a:p>
            <a:r>
              <a:rPr lang="tr-TR" sz="1200">
                <a:solidFill>
                  <a:schemeClr val="tx1"/>
                </a:solidFill>
              </a:rPr>
              <a:t>İşlerde düzen</a:t>
            </a:r>
          </a:p>
          <a:p>
            <a:r>
              <a:rPr lang="tr-TR" sz="1200">
                <a:solidFill>
                  <a:schemeClr val="tx1"/>
                </a:solidFill>
              </a:rPr>
              <a:t>Mutlu ve huzurlu çalışan</a:t>
            </a:r>
          </a:p>
          <a:p>
            <a:r>
              <a:rPr lang="tr-TR" sz="1200">
                <a:solidFill>
                  <a:schemeClr val="tx1"/>
                </a:solidFill>
              </a:rPr>
              <a:t>Güvenli iş</a:t>
            </a:r>
            <a:endParaRPr lang="tr-T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8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5D65C6D5-345E-41BE-A44A-A23B62D01EC9}"/>
              </a:ext>
            </a:extLst>
          </p:cNvPr>
          <p:cNvSpPr/>
          <p:nvPr/>
        </p:nvSpPr>
        <p:spPr>
          <a:xfrm>
            <a:off x="2290713" y="1006588"/>
            <a:ext cx="69381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b="1">
                <a:latin typeface="Book Antiqua" panose="02040602050305030304" pitchFamily="18" charset="0"/>
                <a:cs typeface="Times New Roman" panose="02020603050405020304" pitchFamily="18" charset="0"/>
              </a:rPr>
              <a:t> Sağlıklı İletişim İçin</a:t>
            </a:r>
          </a:p>
          <a:p>
            <a:r>
              <a:rPr lang="tr-TR" altLang="tr-TR" b="1">
                <a:latin typeface="Book Antiqua" panose="02040602050305030304" pitchFamily="18" charset="0"/>
                <a:cs typeface="Times New Roman" panose="02020603050405020304" pitchFamily="18" charset="0"/>
              </a:rPr>
              <a:t>  (aile, toplum, mesai arkadaşları, vatandaş)</a:t>
            </a:r>
          </a:p>
          <a:p>
            <a:endParaRPr lang="tr-TR" altLang="tr-TR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tr-TR" altLang="tr-TR">
                <a:latin typeface="Book Antiqua" panose="02040602050305030304" pitchFamily="18" charset="0"/>
                <a:cs typeface="Times New Roman" panose="02020603050405020304" pitchFamily="18" charset="0"/>
              </a:rPr>
              <a:t> Amaca uygun konuşma.</a:t>
            </a:r>
          </a:p>
          <a:p>
            <a:pPr>
              <a:buFontTx/>
              <a:buChar char="-"/>
            </a:pPr>
            <a:r>
              <a:rPr lang="tr-TR" altLang="tr-TR">
                <a:latin typeface="Book Antiqua" panose="02040602050305030304" pitchFamily="18" charset="0"/>
                <a:cs typeface="Times New Roman" panose="02020603050405020304" pitchFamily="18" charset="0"/>
              </a:rPr>
              <a:t> Doğru konuşma.</a:t>
            </a:r>
          </a:p>
          <a:p>
            <a:pPr>
              <a:buFontTx/>
              <a:buChar char="-"/>
            </a:pPr>
            <a:r>
              <a:rPr lang="tr-TR" altLang="tr-TR">
                <a:latin typeface="Book Antiqua" panose="02040602050305030304" pitchFamily="18" charset="0"/>
                <a:cs typeface="Times New Roman" panose="02020603050405020304" pitchFamily="18" charset="0"/>
              </a:rPr>
              <a:t> Güzel ve etkileyici konuşma.</a:t>
            </a:r>
          </a:p>
          <a:p>
            <a:pPr>
              <a:buFontTx/>
              <a:buChar char="-"/>
            </a:pPr>
            <a:endParaRPr lang="tr-TR" altLang="tr-TR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r>
              <a:rPr lang="tr-TR" altLang="tr-TR">
                <a:latin typeface="Book Antiqua" panose="02040602050305030304" pitchFamily="18" charset="0"/>
                <a:cs typeface="Times New Roman" panose="02020603050405020304" pitchFamily="18" charset="0"/>
              </a:rPr>
              <a:t>“Sağlıklı ilişkiler için sağlıklı iletişim; sağlıklı iletişim için doğru ve güzel konuşma.”</a:t>
            </a:r>
          </a:p>
          <a:p>
            <a:endParaRPr lang="tr-TR" altLang="tr-TR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r>
              <a:rPr lang="tr-TR" altLang="tr-TR">
                <a:latin typeface="Book Antiqua" panose="02040602050305030304" pitchFamily="18" charset="0"/>
                <a:cs typeface="Times New Roman" panose="02020603050405020304" pitchFamily="18" charset="0"/>
              </a:rPr>
              <a:t>“Yanlış anlamalar , yanlış anlatmalar”</a:t>
            </a:r>
          </a:p>
          <a:p>
            <a:endParaRPr lang="tr-TR" altLang="tr-TR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r>
              <a:rPr lang="tr-TR" altLang="tr-TR">
                <a:latin typeface="Book Antiqua" panose="02040602050305030304" pitchFamily="18" charset="0"/>
                <a:cs typeface="Times New Roman" panose="02020603050405020304" pitchFamily="18" charset="0"/>
              </a:rPr>
              <a:t>Konuşma becerisi: manevra yeteneği.</a:t>
            </a:r>
          </a:p>
          <a:p>
            <a:endParaRPr lang="tr-TR" altLang="tr-TR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r>
              <a:rPr lang="tr-TR" altLang="tr-TR">
                <a:latin typeface="Book Antiqua" panose="02040602050305030304" pitchFamily="18" charset="0"/>
                <a:cs typeface="Times New Roman" panose="02020603050405020304" pitchFamily="18" charset="0"/>
              </a:rPr>
              <a:t>Okuma kültürü: geniş bakış açısı, bilgi, birikim, deneyim, hoşgörü, etkili ve güzel konuşma ve yazma.</a:t>
            </a:r>
            <a:endParaRPr lang="tr-TR"/>
          </a:p>
        </p:txBody>
      </p:sp>
      <p:sp>
        <p:nvSpPr>
          <p:cNvPr id="7" name="Unvan 1">
            <a:extLst>
              <a:ext uri="{FF2B5EF4-FFF2-40B4-BE49-F238E27FC236}">
                <a16:creationId xmlns:a16="http://schemas.microsoft.com/office/drawing/2014/main" id="{082D46EB-2627-41A9-9DEF-4E5C3A0A75A7}"/>
              </a:ext>
            </a:extLst>
          </p:cNvPr>
          <p:cNvSpPr txBox="1">
            <a:spLocks/>
          </p:cNvSpPr>
          <p:nvPr/>
        </p:nvSpPr>
        <p:spPr>
          <a:xfrm rot="16200000">
            <a:off x="-3199937" y="3199941"/>
            <a:ext cx="6858002" cy="4581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1400" b="1">
                <a:solidFill>
                  <a:srgbClr val="391A05"/>
                </a:solidFill>
              </a:rPr>
              <a:t>Resmî Yazışmalar ve Türkçe Anlatım </a:t>
            </a:r>
            <a:r>
              <a:rPr lang="tr-TR" sz="1400">
                <a:latin typeface="+mn-lt"/>
              </a:rPr>
              <a:t>[</a:t>
            </a:r>
            <a:r>
              <a:rPr lang="tr-TR" sz="1400" dirty="0"/>
              <a:t>Prof.Dr.Yavuz Bayram]</a:t>
            </a:r>
            <a:endParaRPr lang="tr-T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508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6737737E-6371-411F-89E3-BBA3B83FF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150" y="3020497"/>
            <a:ext cx="6489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endParaRPr lang="tr-TR" altLang="tr-TR">
              <a:solidFill>
                <a:srgbClr val="CCFFFF"/>
              </a:solidFill>
            </a:endParaRPr>
          </a:p>
        </p:txBody>
      </p:sp>
      <p:sp>
        <p:nvSpPr>
          <p:cNvPr id="40963" name="Rectangle 4">
            <a:extLst>
              <a:ext uri="{FF2B5EF4-FFF2-40B4-BE49-F238E27FC236}">
                <a16:creationId xmlns:a16="http://schemas.microsoft.com/office/drawing/2014/main" id="{D9399A38-9B5B-4641-83B0-F2771F0E8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244334"/>
            <a:ext cx="8496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endParaRPr lang="tr-TR" altLang="tr-TR">
              <a:solidFill>
                <a:srgbClr val="CCFFFF"/>
              </a:solidFill>
            </a:endParaRPr>
          </a:p>
        </p:txBody>
      </p:sp>
      <p:sp>
        <p:nvSpPr>
          <p:cNvPr id="40964" name="Rectangle 5">
            <a:extLst>
              <a:ext uri="{FF2B5EF4-FFF2-40B4-BE49-F238E27FC236}">
                <a16:creationId xmlns:a16="http://schemas.microsoft.com/office/drawing/2014/main" id="{58DDAF2B-04D8-418C-907B-349294010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3141147"/>
            <a:ext cx="8351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endParaRPr lang="tr-TR" altLang="tr-TR">
              <a:solidFill>
                <a:srgbClr val="CCFFFF"/>
              </a:solidFill>
            </a:endParaRPr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B6958D41-3EC3-4658-A23B-2926FB83C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" name="5 Dikdörtgen">
            <a:extLst>
              <a:ext uri="{FF2B5EF4-FFF2-40B4-BE49-F238E27FC236}">
                <a16:creationId xmlns:a16="http://schemas.microsoft.com/office/drawing/2014/main" id="{645C5FDD-4F4C-48F5-9321-A6D48BE6FEDF}"/>
              </a:ext>
            </a:extLst>
          </p:cNvPr>
          <p:cNvSpPr/>
          <p:nvPr/>
        </p:nvSpPr>
        <p:spPr>
          <a:xfrm>
            <a:off x="2809876" y="1143001"/>
            <a:ext cx="7102475" cy="4246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b="1" u="sng" dirty="0">
                <a:latin typeface="Book Antiqua" pitchFamily="18" charset="0"/>
                <a:cs typeface="Times New Roman" pitchFamily="18" charset="0"/>
              </a:rPr>
              <a:t>Değerlendirme </a:t>
            </a:r>
          </a:p>
          <a:p>
            <a:pPr>
              <a:defRPr/>
            </a:pPr>
            <a:endParaRPr lang="tr-TR" b="1" dirty="0">
              <a:latin typeface="Book Antiqua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Nezâket 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(ölçülü).</a:t>
            </a: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Mesâfe 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(</a:t>
            </a:r>
            <a:r>
              <a:rPr lang="tr-TR" b="1" dirty="0" err="1">
                <a:latin typeface="Book Antiqua" pitchFamily="18" charset="0"/>
                <a:cs typeface="Times New Roman" pitchFamily="18" charset="0"/>
              </a:rPr>
              <a:t>lâubâli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 değil samimi).</a:t>
            </a: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Baştan </a:t>
            </a:r>
            <a:r>
              <a:rPr lang="tr-TR" b="1" dirty="0" err="1">
                <a:latin typeface="Book Antiqua" pitchFamily="18" charset="0"/>
                <a:cs typeface="Times New Roman" pitchFamily="18" charset="0"/>
              </a:rPr>
              <a:t>olmazcılar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Diksiyon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/telaffuz.</a:t>
            </a: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Bilgi 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ve birikim (genel kültür, alan bilgisi, mevzuat…).</a:t>
            </a: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Anlatım 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(cümleler, kelime seçimi…).</a:t>
            </a: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Konuşmada 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manevra kabiliyeti.</a:t>
            </a: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Yatıştırıcı 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örneklemeler.</a:t>
            </a: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Empati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Kişisel 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bakım (giyim, ağız ve diş sağlığı, genel görünüm, kilo…).</a:t>
            </a:r>
          </a:p>
          <a:p>
            <a:pPr>
              <a:buFontTx/>
              <a:buChar char="-"/>
              <a:defRPr/>
            </a:pPr>
            <a:r>
              <a:rPr lang="tr-TR" b="1">
                <a:latin typeface="Book Antiqua" pitchFamily="18" charset="0"/>
                <a:cs typeface="Times New Roman" pitchFamily="18" charset="0"/>
              </a:rPr>
              <a:t> Psikoloji</a:t>
            </a:r>
            <a:r>
              <a:rPr lang="tr-TR" b="1" dirty="0">
                <a:latin typeface="Book Antiqua" pitchFamily="18" charset="0"/>
                <a:cs typeface="Times New Roman" pitchFamily="18" charset="0"/>
              </a:rPr>
              <a:t>, hayata ve insana bakış açısı, meslek sevgisi.</a:t>
            </a:r>
          </a:p>
          <a:p>
            <a:pPr>
              <a:buFontTx/>
              <a:buChar char="-"/>
              <a:defRPr/>
            </a:pPr>
            <a:endParaRPr lang="tr-TR" b="1" dirty="0">
              <a:latin typeface="Book Antiqua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tr-TR" u="sng" dirty="0">
                <a:latin typeface="Book Antiqua" pitchFamily="18" charset="0"/>
                <a:cs typeface="Times New Roman" pitchFamily="18" charset="0"/>
              </a:rPr>
              <a:t>Uyarı</a:t>
            </a:r>
            <a:r>
              <a:rPr lang="tr-TR" dirty="0">
                <a:latin typeface="Book Antiqua" pitchFamily="18" charset="0"/>
                <a:cs typeface="Times New Roman" pitchFamily="18" charset="0"/>
              </a:rPr>
              <a:t>: Dolandırıcılar da etkili konuşur.</a:t>
            </a:r>
          </a:p>
        </p:txBody>
      </p:sp>
      <p:sp>
        <p:nvSpPr>
          <p:cNvPr id="7" name="Unvan 1">
            <a:extLst>
              <a:ext uri="{FF2B5EF4-FFF2-40B4-BE49-F238E27FC236}">
                <a16:creationId xmlns:a16="http://schemas.microsoft.com/office/drawing/2014/main" id="{6A2DE5E1-90B9-4B25-AEEC-888D56BE7D67}"/>
              </a:ext>
            </a:extLst>
          </p:cNvPr>
          <p:cNvSpPr txBox="1">
            <a:spLocks/>
          </p:cNvSpPr>
          <p:nvPr/>
        </p:nvSpPr>
        <p:spPr>
          <a:xfrm rot="16200000">
            <a:off x="-3199937" y="3199941"/>
            <a:ext cx="6858002" cy="4581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1400">
                <a:solidFill>
                  <a:schemeClr val="accent2">
                    <a:lumMod val="50000"/>
                  </a:schemeClr>
                </a:solidFill>
              </a:rPr>
              <a:t>Okuma Bilinci ve Konuşma Kültürü [Prof.Dr.Yavuz Bayram]</a:t>
            </a:r>
            <a:endParaRPr lang="tr-TR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2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4D35FCA-7B9A-4984-94DB-7F546C922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39939" name="Picture 2">
            <a:extLst>
              <a:ext uri="{FF2B5EF4-FFF2-40B4-BE49-F238E27FC236}">
                <a16:creationId xmlns:a16="http://schemas.microsoft.com/office/drawing/2014/main" id="{3049EC73-8C22-40E2-9385-F4097EF4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5" t="7111" r="13919" b="10393"/>
          <a:stretch>
            <a:fillRect/>
          </a:stretch>
        </p:blipFill>
        <p:spPr bwMode="auto">
          <a:xfrm>
            <a:off x="6738939" y="1857376"/>
            <a:ext cx="108902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3" descr="38350_k_3455">
            <a:extLst>
              <a:ext uri="{FF2B5EF4-FFF2-40B4-BE49-F238E27FC236}">
                <a16:creationId xmlns:a16="http://schemas.microsoft.com/office/drawing/2014/main" id="{04C341E0-4373-4D4C-B4FB-95A37D6AF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9" y="142876"/>
            <a:ext cx="10874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4" descr="9758890123">
            <a:extLst>
              <a:ext uri="{FF2B5EF4-FFF2-40B4-BE49-F238E27FC236}">
                <a16:creationId xmlns:a16="http://schemas.microsoft.com/office/drawing/2014/main" id="{5572C783-BFC6-4B2F-A3F2-4F299D897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4" y="142876"/>
            <a:ext cx="111918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 descr="978975678001">
            <a:extLst>
              <a:ext uri="{FF2B5EF4-FFF2-40B4-BE49-F238E27FC236}">
                <a16:creationId xmlns:a16="http://schemas.microsoft.com/office/drawing/2014/main" id="{4FEEF7C6-8120-44DD-B39D-3F2CB8562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4" y="4540251"/>
            <a:ext cx="1311275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roductImage" descr="OKULLARDA YAZI">
            <a:extLst>
              <a:ext uri="{FF2B5EF4-FFF2-40B4-BE49-F238E27FC236}">
                <a16:creationId xmlns:a16="http://schemas.microsoft.com/office/drawing/2014/main" id="{1D8AD563-6724-43B5-9327-4E4C817AB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3" y="3429001"/>
            <a:ext cx="11430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roductImage" descr="HIZLI OKUMA TEKNİKLERİ">
            <a:extLst>
              <a:ext uri="{FF2B5EF4-FFF2-40B4-BE49-F238E27FC236}">
                <a16:creationId xmlns:a16="http://schemas.microsoft.com/office/drawing/2014/main" id="{3E0CB0BA-B4B0-4B6B-B7A8-D36A84A6E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3429000"/>
            <a:ext cx="1081088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roductImage" descr="DÜŞÜNME ARAŞTIRMA YAZMA">
            <a:extLst>
              <a:ext uri="{FF2B5EF4-FFF2-40B4-BE49-F238E27FC236}">
                <a16:creationId xmlns:a16="http://schemas.microsoft.com/office/drawing/2014/main" id="{CE422EAD-B158-4371-A955-9A61828FB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2714625"/>
            <a:ext cx="13081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10" descr="57534_1">
            <a:hlinkClick r:id="rId9"/>
            <a:extLst>
              <a:ext uri="{FF2B5EF4-FFF2-40B4-BE49-F238E27FC236}">
                <a16:creationId xmlns:a16="http://schemas.microsoft.com/office/drawing/2014/main" id="{3ED109DB-C7DE-418C-BC48-965165C94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214313"/>
            <a:ext cx="11747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7" name="Picture 11" descr="55492_1">
            <a:hlinkClick r:id="rId11"/>
            <a:extLst>
              <a:ext uri="{FF2B5EF4-FFF2-40B4-BE49-F238E27FC236}">
                <a16:creationId xmlns:a16="http://schemas.microsoft.com/office/drawing/2014/main" id="{4698E0CA-5112-4E73-B33E-2049D0EEA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357188"/>
            <a:ext cx="122396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8" name="Picture 12" descr="41545_1">
            <a:hlinkClick r:id="rId13"/>
            <a:extLst>
              <a:ext uri="{FF2B5EF4-FFF2-40B4-BE49-F238E27FC236}">
                <a16:creationId xmlns:a16="http://schemas.microsoft.com/office/drawing/2014/main" id="{3B182DCB-76CD-4A3F-9375-33CF43069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1" y="4786313"/>
            <a:ext cx="12731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9" name="Picture 13" descr="27247_1">
            <a:hlinkClick r:id="rId15"/>
            <a:extLst>
              <a:ext uri="{FF2B5EF4-FFF2-40B4-BE49-F238E27FC236}">
                <a16:creationId xmlns:a16="http://schemas.microsoft.com/office/drawing/2014/main" id="{B1716170-D268-4213-B6E2-6DCB45140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214938"/>
            <a:ext cx="12573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0" name="Picture 14" descr="36783_1">
            <a:hlinkClick r:id="rId17"/>
            <a:extLst>
              <a:ext uri="{FF2B5EF4-FFF2-40B4-BE49-F238E27FC236}">
                <a16:creationId xmlns:a16="http://schemas.microsoft.com/office/drawing/2014/main" id="{A16211AA-0474-4184-9B3F-F9BA2AA1F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5357814"/>
            <a:ext cx="685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1" name="Picture 15" descr="41359_1">
            <a:hlinkClick r:id="rId19"/>
            <a:extLst>
              <a:ext uri="{FF2B5EF4-FFF2-40B4-BE49-F238E27FC236}">
                <a16:creationId xmlns:a16="http://schemas.microsoft.com/office/drawing/2014/main" id="{1AAE5D39-CF57-41D9-BAF4-0A44D7B89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439" y="2214564"/>
            <a:ext cx="809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2" name="Picture 16" descr="148266_1">
            <a:hlinkClick r:id="rId21"/>
            <a:extLst>
              <a:ext uri="{FF2B5EF4-FFF2-40B4-BE49-F238E27FC236}">
                <a16:creationId xmlns:a16="http://schemas.microsoft.com/office/drawing/2014/main" id="{D2421511-82A8-4D57-B0CA-5CD3D46B5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5429251"/>
            <a:ext cx="8636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3" name="Picture 17" descr="68758_1">
            <a:hlinkClick r:id="rId23"/>
            <a:extLst>
              <a:ext uri="{FF2B5EF4-FFF2-40B4-BE49-F238E27FC236}">
                <a16:creationId xmlns:a16="http://schemas.microsoft.com/office/drawing/2014/main" id="{AE4BF741-8D6B-41F5-A91F-69289F910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5084763"/>
            <a:ext cx="9715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4" name="Picture 18" descr="39778_k_9285">
            <a:extLst>
              <a:ext uri="{FF2B5EF4-FFF2-40B4-BE49-F238E27FC236}">
                <a16:creationId xmlns:a16="http://schemas.microsoft.com/office/drawing/2014/main" id="{306B6EA2-CBE7-4761-9C71-5D626DB40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1" y="2071689"/>
            <a:ext cx="1158875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5" name="Picture 19" descr="27484_1">
            <a:hlinkClick r:id="rId26"/>
            <a:extLst>
              <a:ext uri="{FF2B5EF4-FFF2-40B4-BE49-F238E27FC236}">
                <a16:creationId xmlns:a16="http://schemas.microsoft.com/office/drawing/2014/main" id="{B2C1C521-B3DC-46F0-AE80-FC91AA118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9064"/>
            <a:ext cx="11430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6" name="Picture 20" descr="100969_1">
            <a:hlinkClick r:id="rId28"/>
            <a:extLst>
              <a:ext uri="{FF2B5EF4-FFF2-40B4-BE49-F238E27FC236}">
                <a16:creationId xmlns:a16="http://schemas.microsoft.com/office/drawing/2014/main" id="{25DBFDB9-3F51-40C1-BE67-89A4E48A6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6" y="1819275"/>
            <a:ext cx="10001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7" name="Picture 21" descr="33723_k_9300">
            <a:extLst>
              <a:ext uri="{FF2B5EF4-FFF2-40B4-BE49-F238E27FC236}">
                <a16:creationId xmlns:a16="http://schemas.microsoft.com/office/drawing/2014/main" id="{A1E9A9F9-FFA7-4BC9-BBCA-ACF5A9AA8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1" y="214313"/>
            <a:ext cx="12350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8" name="Picture 22" descr="33722_k_1331">
            <a:extLst>
              <a:ext uri="{FF2B5EF4-FFF2-40B4-BE49-F238E27FC236}">
                <a16:creationId xmlns:a16="http://schemas.microsoft.com/office/drawing/2014/main" id="{63A3DF8D-C8CC-437C-B3E5-4977DC5EB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3857625"/>
            <a:ext cx="9334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9" name="Picture 23">
            <a:extLst>
              <a:ext uri="{FF2B5EF4-FFF2-40B4-BE49-F238E27FC236}">
                <a16:creationId xmlns:a16="http://schemas.microsoft.com/office/drawing/2014/main" id="{369B6AFA-0D86-4807-AE35-6F95F6C86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0" t="19284" r="42307" b="6754"/>
          <a:stretch>
            <a:fillRect/>
          </a:stretch>
        </p:blipFill>
        <p:spPr bwMode="auto">
          <a:xfrm>
            <a:off x="3381376" y="1928813"/>
            <a:ext cx="13001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0" name="Picture 24" descr="C:\Users\OMÜ Eğt. Fak\Desktop\YY-kitap-ön kapak.jpg">
            <a:extLst>
              <a:ext uri="{FF2B5EF4-FFF2-40B4-BE49-F238E27FC236}">
                <a16:creationId xmlns:a16="http://schemas.microsoft.com/office/drawing/2014/main" id="{9B8FBC24-0398-4D3D-94E8-F4852A137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6" y="1785938"/>
            <a:ext cx="13573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Unvan 1">
            <a:extLst>
              <a:ext uri="{FF2B5EF4-FFF2-40B4-BE49-F238E27FC236}">
                <a16:creationId xmlns:a16="http://schemas.microsoft.com/office/drawing/2014/main" id="{CE12A0FE-B583-410E-8D5A-26E42D628619}"/>
              </a:ext>
            </a:extLst>
          </p:cNvPr>
          <p:cNvSpPr txBox="1">
            <a:spLocks/>
          </p:cNvSpPr>
          <p:nvPr/>
        </p:nvSpPr>
        <p:spPr>
          <a:xfrm rot="16200000">
            <a:off x="-3199937" y="3199941"/>
            <a:ext cx="6858002" cy="4581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1400">
                <a:solidFill>
                  <a:schemeClr val="accent2">
                    <a:lumMod val="50000"/>
                  </a:schemeClr>
                </a:solidFill>
              </a:rPr>
              <a:t>Okuma Bilinci ve Konuşma Kültürü [Prof.Dr.Yavuz Bayram]</a:t>
            </a:r>
            <a:endParaRPr lang="tr-TR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0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348</Words>
  <Application>Microsoft Office PowerPoint</Application>
  <PresentationFormat>Geniş ekran</PresentationFormat>
  <Paragraphs>67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Tahoma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Okuma Bilinci ve Kültürü</dc:title>
  <dc:creator>User</dc:creator>
  <cp:lastModifiedBy>User</cp:lastModifiedBy>
  <cp:revision>30</cp:revision>
  <dcterms:created xsi:type="dcterms:W3CDTF">2017-12-27T20:01:36Z</dcterms:created>
  <dcterms:modified xsi:type="dcterms:W3CDTF">2018-03-12T18:08:41Z</dcterms:modified>
</cp:coreProperties>
</file>