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82" r:id="rId3"/>
    <p:sldId id="283" r:id="rId4"/>
    <p:sldId id="273" r:id="rId5"/>
    <p:sldId id="276" r:id="rId6"/>
    <p:sldId id="277" r:id="rId7"/>
    <p:sldId id="257" r:id="rId8"/>
    <p:sldId id="281" r:id="rId9"/>
    <p:sldId id="261" r:id="rId10"/>
    <p:sldId id="265" r:id="rId11"/>
    <p:sldId id="284" r:id="rId12"/>
    <p:sldId id="266" r:id="rId13"/>
    <p:sldId id="279" r:id="rId14"/>
    <p:sldId id="260" r:id="rId15"/>
    <p:sldId id="278" r:id="rId16"/>
    <p:sldId id="259" r:id="rId17"/>
    <p:sldId id="267" r:id="rId18"/>
    <p:sldId id="274" r:id="rId19"/>
    <p:sldId id="280" r:id="rId20"/>
    <p:sldId id="271" r:id="rId21"/>
    <p:sldId id="272" r:id="rId22"/>
    <p:sldId id="269" r:id="rId23"/>
    <p:sldId id="270" r:id="rId24"/>
    <p:sldId id="285"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p:cViewPr>
        <p:scale>
          <a:sx n="76" d="100"/>
          <a:sy n="76" d="100"/>
        </p:scale>
        <p:origin x="-121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325773" y="6117336"/>
            <a:ext cx="857473" cy="365125"/>
          </a:xfrm>
        </p:spPr>
        <p:txBody>
          <a:bodyPr/>
          <a:lstStyle/>
          <a:p>
            <a:fld id="{C6A21598-460C-4E68-A2F9-AD50924998CB}" type="datetimeFigureOut">
              <a:rPr lang="tr-TR" smtClean="0"/>
              <a:pPr/>
              <a:t>21.03.2017</a:t>
            </a:fld>
            <a:endParaRPr lang="tr-TR"/>
          </a:p>
        </p:txBody>
      </p:sp>
      <p:sp>
        <p:nvSpPr>
          <p:cNvPr id="5" name="Footer Placeholder 4"/>
          <p:cNvSpPr>
            <a:spLocks noGrp="1"/>
          </p:cNvSpPr>
          <p:nvPr>
            <p:ph type="ftr" sz="quarter" idx="11"/>
          </p:nvPr>
        </p:nvSpPr>
        <p:spPr>
          <a:xfrm>
            <a:off x="3623733" y="6117336"/>
            <a:ext cx="3609438" cy="365125"/>
          </a:xfrm>
        </p:spPr>
        <p:txBody>
          <a:bodyPr/>
          <a:lstStyle/>
          <a:p>
            <a:endParaRPr lang="tr-TR"/>
          </a:p>
        </p:txBody>
      </p:sp>
      <p:sp>
        <p:nvSpPr>
          <p:cNvPr id="6" name="Slide Number Placeholder 5"/>
          <p:cNvSpPr>
            <a:spLocks noGrp="1"/>
          </p:cNvSpPr>
          <p:nvPr>
            <p:ph type="sldNum" sz="quarter" idx="12"/>
          </p:nvPr>
        </p:nvSpPr>
        <p:spPr>
          <a:xfrm>
            <a:off x="8275320" y="6117336"/>
            <a:ext cx="411480" cy="365125"/>
          </a:xfrm>
        </p:spPr>
        <p:txBody>
          <a:bodyPr/>
          <a:lstStyle/>
          <a:p>
            <a:fld id="{DAD3F30B-2C2D-43A4-B902-3CE115365CD4}" type="slidenum">
              <a:rPr lang="tr-TR" smtClean="0"/>
              <a:pPr/>
              <a:t>‹#›</a:t>
            </a:fld>
            <a:endParaRPr lang="tr-TR"/>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83997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6A21598-460C-4E68-A2F9-AD50924998CB}" type="datetimeFigureOut">
              <a:rPr lang="tr-TR" smtClean="0"/>
              <a:pPr/>
              <a:t>21.03.2017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D3F30B-2C2D-43A4-B902-3CE115365CD4}" type="slidenum">
              <a:rPr lang="tr-TR" smtClean="0"/>
              <a:pPr/>
              <a:t>‹#›</a:t>
            </a:fld>
            <a:endParaRPr lang="tr-TR"/>
          </a:p>
        </p:txBody>
      </p:sp>
    </p:spTree>
    <p:extLst>
      <p:ext uri="{BB962C8B-B14F-4D97-AF65-F5344CB8AC3E}">
        <p14:creationId xmlns:p14="http://schemas.microsoft.com/office/powerpoint/2010/main" val="3134103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6A21598-460C-4E68-A2F9-AD50924998CB}" type="datetimeFigureOut">
              <a:rPr lang="tr-TR" smtClean="0"/>
              <a:pPr/>
              <a:t>21.03.2017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D3F30B-2C2D-43A4-B902-3CE115365CD4}" type="slidenum">
              <a:rPr lang="tr-TR" smtClean="0"/>
              <a:pPr/>
              <a:t>‹#›</a:t>
            </a:fld>
            <a:endParaRPr lang="tr-TR"/>
          </a:p>
        </p:txBody>
      </p:sp>
    </p:spTree>
    <p:extLst>
      <p:ext uri="{BB962C8B-B14F-4D97-AF65-F5344CB8AC3E}">
        <p14:creationId xmlns:p14="http://schemas.microsoft.com/office/powerpoint/2010/main" val="385874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6A21598-460C-4E68-A2F9-AD50924998CB}" type="datetimeFigureOut">
              <a:rPr lang="tr-TR" smtClean="0"/>
              <a:pPr/>
              <a:t>21.03.2017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D3F30B-2C2D-43A4-B902-3CE115365CD4}" type="slidenum">
              <a:rPr lang="tr-TR" smtClean="0"/>
              <a:pPr/>
              <a:t>‹#›</a:t>
            </a:fld>
            <a:endParaRPr lang="tr-TR"/>
          </a:p>
        </p:txBody>
      </p:sp>
    </p:spTree>
    <p:extLst>
      <p:ext uri="{BB962C8B-B14F-4D97-AF65-F5344CB8AC3E}">
        <p14:creationId xmlns:p14="http://schemas.microsoft.com/office/powerpoint/2010/main" val="3160386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6A21598-460C-4E68-A2F9-AD50924998CB}" type="datetimeFigureOut">
              <a:rPr lang="tr-TR" smtClean="0"/>
              <a:pPr/>
              <a:t>21.03.2017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D3F30B-2C2D-43A4-B902-3CE115365CD4}" type="slidenum">
              <a:rPr lang="tr-TR" smtClean="0"/>
              <a:pPr/>
              <a:t>‹#›</a:t>
            </a:fld>
            <a:endParaRPr lang="tr-TR"/>
          </a:p>
        </p:txBody>
      </p:sp>
    </p:spTree>
    <p:extLst>
      <p:ext uri="{BB962C8B-B14F-4D97-AF65-F5344CB8AC3E}">
        <p14:creationId xmlns:p14="http://schemas.microsoft.com/office/powerpoint/2010/main" val="3200338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6A21598-460C-4E68-A2F9-AD50924998CB}" type="datetimeFigureOut">
              <a:rPr lang="tr-TR" smtClean="0"/>
              <a:pPr/>
              <a:t>21.03.2017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D3F30B-2C2D-43A4-B902-3CE115365CD4}" type="slidenum">
              <a:rPr lang="tr-TR" smtClean="0"/>
              <a:pPr/>
              <a:t>‹#›</a:t>
            </a:fld>
            <a:endParaRPr lang="tr-TR"/>
          </a:p>
        </p:txBody>
      </p:sp>
    </p:spTree>
    <p:extLst>
      <p:ext uri="{BB962C8B-B14F-4D97-AF65-F5344CB8AC3E}">
        <p14:creationId xmlns:p14="http://schemas.microsoft.com/office/powerpoint/2010/main" val="3742600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6A21598-460C-4E68-A2F9-AD50924998CB}" type="datetimeFigureOut">
              <a:rPr lang="tr-TR" smtClean="0"/>
              <a:pPr/>
              <a:t>21.03.2017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D3F30B-2C2D-43A4-B902-3CE115365CD4}" type="slidenum">
              <a:rPr lang="tr-TR" smtClean="0"/>
              <a:pPr/>
              <a:t>‹#›</a:t>
            </a:fld>
            <a:endParaRPr lang="tr-TR"/>
          </a:p>
        </p:txBody>
      </p:sp>
    </p:spTree>
    <p:extLst>
      <p:ext uri="{BB962C8B-B14F-4D97-AF65-F5344CB8AC3E}">
        <p14:creationId xmlns:p14="http://schemas.microsoft.com/office/powerpoint/2010/main" val="2764888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6A21598-460C-4E68-A2F9-AD50924998CB}" type="datetimeFigureOut">
              <a:rPr lang="tr-TR" smtClean="0"/>
              <a:pPr/>
              <a:t>21.03.2017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D3F30B-2C2D-43A4-B902-3CE115365CD4}" type="slidenum">
              <a:rPr lang="tr-TR" smtClean="0"/>
              <a:pPr/>
              <a:t>‹#›</a:t>
            </a:fld>
            <a:endParaRPr lang="tr-TR"/>
          </a:p>
        </p:txBody>
      </p:sp>
    </p:spTree>
    <p:extLst>
      <p:ext uri="{BB962C8B-B14F-4D97-AF65-F5344CB8AC3E}">
        <p14:creationId xmlns:p14="http://schemas.microsoft.com/office/powerpoint/2010/main" val="2703346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6A21598-460C-4E68-A2F9-AD50924998CB}" type="datetimeFigureOut">
              <a:rPr lang="tr-TR" smtClean="0"/>
              <a:pPr/>
              <a:t>21.03.2017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D3F30B-2C2D-43A4-B902-3CE115365CD4}" type="slidenum">
              <a:rPr lang="tr-TR" smtClean="0"/>
              <a:pPr/>
              <a:t>‹#›</a:t>
            </a:fld>
            <a:endParaRPr lang="tr-TR"/>
          </a:p>
        </p:txBody>
      </p:sp>
    </p:spTree>
    <p:extLst>
      <p:ext uri="{BB962C8B-B14F-4D97-AF65-F5344CB8AC3E}">
        <p14:creationId xmlns:p14="http://schemas.microsoft.com/office/powerpoint/2010/main" val="2899468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344329" y="6108173"/>
            <a:ext cx="857473" cy="365125"/>
          </a:xfrm>
        </p:spPr>
        <p:txBody>
          <a:bodyPr/>
          <a:lstStyle/>
          <a:p>
            <a:fld id="{C6A21598-460C-4E68-A2F9-AD50924998CB}" type="datetimeFigureOut">
              <a:rPr lang="tr-TR" smtClean="0"/>
              <a:pPr/>
              <a:t>21.03.2017</a:t>
            </a:fld>
            <a:endParaRPr lang="tr-TR"/>
          </a:p>
        </p:txBody>
      </p:sp>
      <p:sp>
        <p:nvSpPr>
          <p:cNvPr id="5" name="Footer Placeholder 4"/>
          <p:cNvSpPr>
            <a:spLocks noGrp="1"/>
          </p:cNvSpPr>
          <p:nvPr>
            <p:ph type="ftr" sz="quarter" idx="11"/>
          </p:nvPr>
        </p:nvSpPr>
        <p:spPr>
          <a:xfrm>
            <a:off x="1972647" y="6108173"/>
            <a:ext cx="5314517" cy="365125"/>
          </a:xfrm>
        </p:spPr>
        <p:txBody>
          <a:bodyPr/>
          <a:lstStyle/>
          <a:p>
            <a:endParaRPr lang="tr-TR"/>
          </a:p>
        </p:txBody>
      </p:sp>
      <p:sp>
        <p:nvSpPr>
          <p:cNvPr id="6" name="Slide Number Placeholder 5"/>
          <p:cNvSpPr>
            <a:spLocks noGrp="1"/>
          </p:cNvSpPr>
          <p:nvPr>
            <p:ph type="sldNum" sz="quarter" idx="12"/>
          </p:nvPr>
        </p:nvSpPr>
        <p:spPr>
          <a:xfrm>
            <a:off x="8258967" y="6108173"/>
            <a:ext cx="427833" cy="365125"/>
          </a:xfrm>
        </p:spPr>
        <p:txBody>
          <a:bodyPr/>
          <a:lstStyle/>
          <a:p>
            <a:fld id="{DAD3F30B-2C2D-43A4-B902-3CE115365CD4}" type="slidenum">
              <a:rPr lang="tr-TR" smtClean="0"/>
              <a:pPr/>
              <a:t>‹#›</a:t>
            </a:fld>
            <a:endParaRPr lang="tr-TR"/>
          </a:p>
        </p:txBody>
      </p:sp>
    </p:spTree>
    <p:extLst>
      <p:ext uri="{BB962C8B-B14F-4D97-AF65-F5344CB8AC3E}">
        <p14:creationId xmlns:p14="http://schemas.microsoft.com/office/powerpoint/2010/main" val="2469382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6A21598-460C-4E68-A2F9-AD50924998CB}" type="datetimeFigureOut">
              <a:rPr lang="tr-TR" smtClean="0"/>
              <a:pPr/>
              <a:t>21.03.2017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8273317" y="6116070"/>
            <a:ext cx="413483" cy="365125"/>
          </a:xfrm>
        </p:spPr>
        <p:txBody>
          <a:bodyPr/>
          <a:lstStyle/>
          <a:p>
            <a:fld id="{DAD3F30B-2C2D-43A4-B902-3CE115365CD4}" type="slidenum">
              <a:rPr lang="tr-TR" smtClean="0"/>
              <a:pPr/>
              <a:t>‹#›</a:t>
            </a:fld>
            <a:endParaRPr lang="tr-TR"/>
          </a:p>
        </p:txBody>
      </p:sp>
    </p:spTree>
    <p:extLst>
      <p:ext uri="{BB962C8B-B14F-4D97-AF65-F5344CB8AC3E}">
        <p14:creationId xmlns:p14="http://schemas.microsoft.com/office/powerpoint/2010/main" val="86336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6A21598-460C-4E68-A2F9-AD50924998CB}" type="datetimeFigureOut">
              <a:rPr lang="tr-TR" smtClean="0"/>
              <a:pPr/>
              <a:t>21.03.2017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D3F30B-2C2D-43A4-B902-3CE115365CD4}" type="slidenum">
              <a:rPr lang="tr-TR" smtClean="0"/>
              <a:pPr/>
              <a:t>‹#›</a:t>
            </a:fld>
            <a:endParaRPr lang="tr-TR"/>
          </a:p>
        </p:txBody>
      </p:sp>
    </p:spTree>
    <p:extLst>
      <p:ext uri="{BB962C8B-B14F-4D97-AF65-F5344CB8AC3E}">
        <p14:creationId xmlns:p14="http://schemas.microsoft.com/office/powerpoint/2010/main" val="942184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6A21598-460C-4E68-A2F9-AD50924998CB}" type="datetimeFigureOut">
              <a:rPr lang="tr-TR" smtClean="0"/>
              <a:pPr/>
              <a:t>21.03.2017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AD3F30B-2C2D-43A4-B902-3CE115365CD4}" type="slidenum">
              <a:rPr lang="tr-TR" smtClean="0"/>
              <a:pPr/>
              <a:t>‹#›</a:t>
            </a:fld>
            <a:endParaRPr lang="tr-TR"/>
          </a:p>
        </p:txBody>
      </p:sp>
    </p:spTree>
    <p:extLst>
      <p:ext uri="{BB962C8B-B14F-4D97-AF65-F5344CB8AC3E}">
        <p14:creationId xmlns:p14="http://schemas.microsoft.com/office/powerpoint/2010/main" val="1220601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6A21598-460C-4E68-A2F9-AD50924998CB}" type="datetimeFigureOut">
              <a:rPr lang="tr-TR" smtClean="0"/>
              <a:pPr/>
              <a:t>21.03.2017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AD3F30B-2C2D-43A4-B902-3CE115365CD4}" type="slidenum">
              <a:rPr lang="tr-TR" smtClean="0"/>
              <a:pPr/>
              <a:t>‹#›</a:t>
            </a:fld>
            <a:endParaRPr lang="tr-TR"/>
          </a:p>
        </p:txBody>
      </p:sp>
    </p:spTree>
    <p:extLst>
      <p:ext uri="{BB962C8B-B14F-4D97-AF65-F5344CB8AC3E}">
        <p14:creationId xmlns:p14="http://schemas.microsoft.com/office/powerpoint/2010/main" val="2192677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A21598-460C-4E68-A2F9-AD50924998CB}" type="datetimeFigureOut">
              <a:rPr lang="tr-TR" smtClean="0"/>
              <a:pPr/>
              <a:t>21.03.2017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AD3F30B-2C2D-43A4-B902-3CE115365CD4}" type="slidenum">
              <a:rPr lang="tr-TR" smtClean="0"/>
              <a:pPr/>
              <a:t>‹#›</a:t>
            </a:fld>
            <a:endParaRPr lang="tr-TR"/>
          </a:p>
        </p:txBody>
      </p:sp>
    </p:spTree>
    <p:extLst>
      <p:ext uri="{BB962C8B-B14F-4D97-AF65-F5344CB8AC3E}">
        <p14:creationId xmlns:p14="http://schemas.microsoft.com/office/powerpoint/2010/main" val="957781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6A21598-460C-4E68-A2F9-AD50924998CB}" type="datetimeFigureOut">
              <a:rPr lang="tr-TR" smtClean="0"/>
              <a:pPr/>
              <a:t>21.03.2017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D3F30B-2C2D-43A4-B902-3CE115365CD4}" type="slidenum">
              <a:rPr lang="tr-TR" smtClean="0"/>
              <a:pPr/>
              <a:t>‹#›</a:t>
            </a:fld>
            <a:endParaRPr lang="tr-TR"/>
          </a:p>
        </p:txBody>
      </p:sp>
    </p:spTree>
    <p:extLst>
      <p:ext uri="{BB962C8B-B14F-4D97-AF65-F5344CB8AC3E}">
        <p14:creationId xmlns:p14="http://schemas.microsoft.com/office/powerpoint/2010/main" val="142353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6A21598-460C-4E68-A2F9-AD50924998CB}" type="datetimeFigureOut">
              <a:rPr lang="tr-TR" smtClean="0"/>
              <a:pPr/>
              <a:t>21.03.2017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D3F30B-2C2D-43A4-B902-3CE115365CD4}" type="slidenum">
              <a:rPr lang="tr-TR" smtClean="0"/>
              <a:pPr/>
              <a:t>‹#›</a:t>
            </a:fld>
            <a:endParaRPr lang="tr-TR"/>
          </a:p>
        </p:txBody>
      </p:sp>
    </p:spTree>
    <p:extLst>
      <p:ext uri="{BB962C8B-B14F-4D97-AF65-F5344CB8AC3E}">
        <p14:creationId xmlns:p14="http://schemas.microsoft.com/office/powerpoint/2010/main" val="2352461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6A21598-460C-4E68-A2F9-AD50924998CB}" type="datetimeFigureOut">
              <a:rPr lang="tr-TR" smtClean="0"/>
              <a:pPr/>
              <a:t>21.03.2017</a:t>
            </a:fld>
            <a:endParaRPr lang="tr-TR"/>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AD3F30B-2C2D-43A4-B902-3CE115365CD4}" type="slidenum">
              <a:rPr lang="tr-TR" smtClean="0"/>
              <a:pPr/>
              <a:t>‹#›</a:t>
            </a:fld>
            <a:endParaRPr lang="tr-TR"/>
          </a:p>
        </p:txBody>
      </p:sp>
    </p:spTree>
    <p:extLst>
      <p:ext uri="{BB962C8B-B14F-4D97-AF65-F5344CB8AC3E}">
        <p14:creationId xmlns:p14="http://schemas.microsoft.com/office/powerpoint/2010/main" val="11920416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5536" y="404664"/>
            <a:ext cx="8229600" cy="6192688"/>
          </a:xfrm>
        </p:spPr>
        <p:txBody>
          <a:bodyPr>
            <a:normAutofit/>
          </a:bodyPr>
          <a:lstStyle/>
          <a:p>
            <a:r>
              <a:rPr lang="tr-TR" sz="3600" dirty="0" smtClean="0">
                <a:latin typeface="Times New Roman" panose="02020603050405020304" pitchFamily="18" charset="0"/>
                <a:cs typeface="Times New Roman" panose="02020603050405020304" pitchFamily="18" charset="0"/>
              </a:rPr>
              <a:t>T.C.</a:t>
            </a:r>
            <a:br>
              <a:rPr lang="tr-TR" sz="3600" dirty="0" smtClean="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19 MAYIS ÜNİVERSİTESİ</a:t>
            </a:r>
            <a:br>
              <a:rPr lang="tr-TR" sz="3600" dirty="0" smtClean="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ÖĞRENCİ İŞLERİ DAİRE BAŞKANLIĞI</a:t>
            </a:r>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r>
              <a:rPr lang="tr-TR" dirty="0" smtClean="0">
                <a:solidFill>
                  <a:srgbClr val="FF0000"/>
                </a:solidFill>
                <a:latin typeface="Times New Roman" panose="02020603050405020304" pitchFamily="18" charset="0"/>
                <a:cs typeface="Times New Roman" panose="02020603050405020304" pitchFamily="18" charset="0"/>
              </a:rPr>
              <a:t>ULUSLARARASI ÖĞRENCİLER</a:t>
            </a:r>
            <a:r>
              <a:rPr lang="tr-TR" dirty="0"/>
              <a:t/>
            </a:r>
            <a:br>
              <a:rPr lang="tr-TR" dirty="0"/>
            </a:br>
            <a:r>
              <a:rPr lang="tr-TR" dirty="0"/>
              <a:t/>
            </a:r>
            <a:br>
              <a:rPr lang="tr-TR" dirty="0"/>
            </a:br>
            <a:endParaRPr lang="tr-TR" dirty="0"/>
          </a:p>
        </p:txBody>
      </p:sp>
    </p:spTree>
    <p:extLst>
      <p:ext uri="{BB962C8B-B14F-4D97-AF65-F5344CB8AC3E}">
        <p14:creationId xmlns:p14="http://schemas.microsoft.com/office/powerpoint/2010/main" val="3526364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txBody>
          <a:bodyPr>
            <a:normAutofit/>
          </a:bodyPr>
          <a:lstStyle/>
          <a:p>
            <a:r>
              <a:rPr lang="tr-TR" sz="3200" b="1" dirty="0">
                <a:latin typeface="Times New Roman" panose="02020603050405020304" pitchFamily="18" charset="0"/>
                <a:cs typeface="Times New Roman" panose="02020603050405020304" pitchFamily="18" charset="0"/>
              </a:rPr>
              <a:t>BURSLU ULUSLARARASI ÖĞRENCİLER</a:t>
            </a:r>
            <a:endParaRPr lang="tr-TR" sz="3200" b="1" dirty="0"/>
          </a:p>
        </p:txBody>
      </p:sp>
      <p:sp>
        <p:nvSpPr>
          <p:cNvPr id="3" name="İçerik Yer Tutucusu 2"/>
          <p:cNvSpPr>
            <a:spLocks noGrp="1"/>
          </p:cNvSpPr>
          <p:nvPr>
            <p:ph idx="1"/>
          </p:nvPr>
        </p:nvSpPr>
        <p:spPr>
          <a:xfrm>
            <a:off x="982132" y="2780928"/>
            <a:ext cx="7704667" cy="3332816"/>
          </a:xfrm>
        </p:spPr>
        <p:txBody>
          <a:bodyPr>
            <a:normAutofit/>
          </a:bodyPr>
          <a:lstStyle/>
          <a:p>
            <a:pPr algn="just">
              <a:lnSpc>
                <a:spcPct val="80000"/>
              </a:lnSpc>
            </a:pPr>
            <a:r>
              <a:rPr lang="tr-TR" sz="2800" dirty="0" smtClean="0">
                <a:latin typeface="Times New Roman" panose="02020603050405020304" pitchFamily="18" charset="0"/>
                <a:cs typeface="Times New Roman" panose="02020603050405020304" pitchFamily="18" charset="0"/>
              </a:rPr>
              <a:t>Türkiye-İslam Kalkınma Bankası İşbirliğiyle uygulanmakta olan ve Merkezi </a:t>
            </a:r>
            <a:r>
              <a:rPr lang="tr-TR" sz="2800" dirty="0">
                <a:latin typeface="Times New Roman" panose="02020603050405020304" pitchFamily="18" charset="0"/>
                <a:cs typeface="Times New Roman" panose="02020603050405020304" pitchFamily="18" charset="0"/>
              </a:rPr>
              <a:t>Cidde’de bulunan, Başbakanlık İslam Kalkınma Bankası Burslusu </a:t>
            </a:r>
            <a:r>
              <a:rPr lang="tr-TR" sz="2800" dirty="0" smtClean="0">
                <a:latin typeface="Times New Roman" panose="02020603050405020304" pitchFamily="18" charset="0"/>
                <a:cs typeface="Times New Roman" panose="02020603050405020304" pitchFamily="18" charset="0"/>
              </a:rPr>
              <a:t>olarak Üniversitemiz </a:t>
            </a:r>
            <a:r>
              <a:rPr lang="tr-TR" sz="2800" dirty="0">
                <a:latin typeface="Times New Roman" panose="02020603050405020304" pitchFamily="18" charset="0"/>
                <a:cs typeface="Times New Roman" panose="02020603050405020304" pitchFamily="18" charset="0"/>
              </a:rPr>
              <a:t>Tıp </a:t>
            </a:r>
            <a:r>
              <a:rPr lang="tr-TR" sz="2800" dirty="0" smtClean="0">
                <a:latin typeface="Times New Roman" panose="02020603050405020304" pitchFamily="18" charset="0"/>
                <a:cs typeface="Times New Roman" panose="02020603050405020304" pitchFamily="18" charset="0"/>
              </a:rPr>
              <a:t>Fakültesinde; Etiyopya (1)bir, Tanzanya:</a:t>
            </a:r>
            <a:r>
              <a:rPr lang="tr-TR" sz="2800" dirty="0" smtClean="0">
                <a:latin typeface="Times New Roman" panose="02020603050405020304" pitchFamily="18" charset="0"/>
                <a:cs typeface="Times New Roman" panose="02020603050405020304" pitchFamily="18" charset="0"/>
                <a:sym typeface="Wingdings" panose="05000000000000000000" pitchFamily="2" charset="2"/>
              </a:rPr>
              <a:t> (9)</a:t>
            </a:r>
            <a:r>
              <a:rPr lang="tr-TR" sz="2800" dirty="0" smtClean="0">
                <a:latin typeface="Times New Roman" panose="02020603050405020304" pitchFamily="18" charset="0"/>
                <a:cs typeface="Times New Roman" panose="02020603050405020304" pitchFamily="18" charset="0"/>
              </a:rPr>
              <a:t> dokuz, Kenya: (1) bir, Malawi: (3) üç  ve </a:t>
            </a:r>
            <a:r>
              <a:rPr lang="tr-TR" sz="2800" dirty="0">
                <a:latin typeface="Times New Roman" panose="02020603050405020304" pitchFamily="18" charset="0"/>
                <a:cs typeface="Times New Roman" panose="02020603050405020304" pitchFamily="18" charset="0"/>
              </a:rPr>
              <a:t>Mühendislik </a:t>
            </a:r>
            <a:r>
              <a:rPr lang="tr-TR" sz="2800" dirty="0" smtClean="0">
                <a:latin typeface="Times New Roman" panose="02020603050405020304" pitchFamily="18" charset="0"/>
                <a:cs typeface="Times New Roman" panose="02020603050405020304" pitchFamily="18" charset="0"/>
              </a:rPr>
              <a:t>Fakültesinde Tanzanya: (1) bir, Kenya: (2) iki olmak üzere toplamda   (17) On Yedi Uluslararası öğrenci öğrenim görmektedir. </a:t>
            </a:r>
            <a:endParaRPr lang="tr-TR" sz="2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267513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Yemen Hükümeti tarafından desteklenen «Yemen Hükümeti Burslusu» olarak yine Üniversitemiz Tıp Fakültesinde (4) Dört, Mühendislik Fakültesinde ise (1) bir öğrenci öğrenim görmektedir.</a:t>
            </a:r>
            <a:endParaRPr lang="tr-TR" dirty="0"/>
          </a:p>
        </p:txBody>
      </p:sp>
    </p:spTree>
    <p:extLst>
      <p:ext uri="{BB962C8B-B14F-4D97-AF65-F5344CB8AC3E}">
        <p14:creationId xmlns:p14="http://schemas.microsoft.com/office/powerpoint/2010/main" val="4214933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SURİYE UYRUKLU ÖĞRENCİLER</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82133" y="1700808"/>
            <a:ext cx="7838339" cy="4299008"/>
          </a:xfrm>
        </p:spPr>
        <p:txBody>
          <a:bodyPr>
            <a:normAutofit fontScale="92500" lnSpcReduction="20000"/>
          </a:bodyPr>
          <a:lstStyle/>
          <a:p>
            <a:pPr>
              <a:lnSpc>
                <a:spcPct val="80000"/>
              </a:lnSpc>
            </a:pPr>
            <a:endParaRPr lang="tr-TR" sz="2500" dirty="0" smtClean="0">
              <a:latin typeface="Times New Roman" panose="02020603050405020304" pitchFamily="18" charset="0"/>
              <a:cs typeface="Times New Roman" panose="02020603050405020304" pitchFamily="18" charset="0"/>
            </a:endParaRPr>
          </a:p>
          <a:p>
            <a:pPr algn="just">
              <a:lnSpc>
                <a:spcPct val="80000"/>
              </a:lnSpc>
            </a:pPr>
            <a:r>
              <a:rPr lang="tr-TR" sz="3000" dirty="0" smtClean="0">
                <a:latin typeface="Times New Roman" panose="02020603050405020304" pitchFamily="18" charset="0"/>
                <a:cs typeface="Times New Roman" panose="02020603050405020304" pitchFamily="18" charset="0"/>
              </a:rPr>
              <a:t>31.08.2013 </a:t>
            </a:r>
            <a:r>
              <a:rPr lang="tr-TR" sz="3000" dirty="0">
                <a:latin typeface="Times New Roman" panose="02020603050405020304" pitchFamily="18" charset="0"/>
                <a:cs typeface="Times New Roman" panose="02020603050405020304" pitchFamily="18" charset="0"/>
              </a:rPr>
              <a:t>tarih ve 28751 sayılı Resmi </a:t>
            </a:r>
            <a:r>
              <a:rPr lang="tr-TR" sz="3000" dirty="0" err="1">
                <a:latin typeface="Times New Roman" panose="02020603050405020304" pitchFamily="18" charset="0"/>
                <a:cs typeface="Times New Roman" panose="02020603050405020304" pitchFamily="18" charset="0"/>
              </a:rPr>
              <a:t>Gazete’de</a:t>
            </a:r>
            <a:r>
              <a:rPr lang="tr-TR" sz="3000" dirty="0">
                <a:latin typeface="Times New Roman" panose="02020603050405020304" pitchFamily="18" charset="0"/>
                <a:cs typeface="Times New Roman" panose="02020603050405020304" pitchFamily="18" charset="0"/>
              </a:rPr>
              <a:t> yayımlanan 2013/5172 sayılı Bakanlar Kurulu Kararının 4. maddesi 2. bendi uyarınca, Yükseköğretim Kurumlarında </a:t>
            </a:r>
            <a:r>
              <a:rPr lang="tr-TR" sz="3000" dirty="0" err="1">
                <a:latin typeface="Times New Roman" panose="02020603050405020304" pitchFamily="18" charset="0"/>
                <a:cs typeface="Times New Roman" panose="02020603050405020304" pitchFamily="18" charset="0"/>
              </a:rPr>
              <a:t>Önlisans</a:t>
            </a:r>
            <a:r>
              <a:rPr lang="tr-TR" sz="3000" dirty="0">
                <a:latin typeface="Times New Roman" panose="02020603050405020304" pitchFamily="18" charset="0"/>
                <a:cs typeface="Times New Roman" panose="02020603050405020304" pitchFamily="18" charset="0"/>
              </a:rPr>
              <a:t> ve Lisans Düzeyindeki Programlar Arasında Geçiş, Çift </a:t>
            </a:r>
            <a:r>
              <a:rPr lang="tr-TR" sz="3000" dirty="0" err="1">
                <a:latin typeface="Times New Roman" panose="02020603050405020304" pitchFamily="18" charset="0"/>
                <a:cs typeface="Times New Roman" panose="02020603050405020304" pitchFamily="18" charset="0"/>
              </a:rPr>
              <a:t>Anadal</a:t>
            </a:r>
            <a:r>
              <a:rPr lang="tr-TR" sz="3000" dirty="0">
                <a:latin typeface="Times New Roman" panose="02020603050405020304" pitchFamily="18" charset="0"/>
                <a:cs typeface="Times New Roman" panose="02020603050405020304" pitchFamily="18" charset="0"/>
              </a:rPr>
              <a:t>, Yan Dal ile Kurumlar Arası Kredi Transferi Yapılması Esaslarına İlişkin, şiddet olayları ve krizler nedeniyle eğitim öğretimin sürdürülemez olduğu </a:t>
            </a:r>
            <a:r>
              <a:rPr lang="tr-TR" sz="3000" dirty="0" smtClean="0">
                <a:latin typeface="Times New Roman" panose="02020603050405020304" pitchFamily="18" charset="0"/>
                <a:cs typeface="Times New Roman" panose="02020603050405020304" pitchFamily="18" charset="0"/>
              </a:rPr>
              <a:t>tespit </a:t>
            </a:r>
            <a:r>
              <a:rPr lang="tr-TR" sz="3000" dirty="0">
                <a:latin typeface="Times New Roman" panose="02020603050405020304" pitchFamily="18" charset="0"/>
                <a:cs typeface="Times New Roman" panose="02020603050405020304" pitchFamily="18" charset="0"/>
              </a:rPr>
              <a:t>edilen Suriye'den gelen </a:t>
            </a:r>
            <a:r>
              <a:rPr lang="tr-TR" sz="3000" dirty="0" smtClean="0">
                <a:latin typeface="Times New Roman" panose="02020603050405020304" pitchFamily="18" charset="0"/>
                <a:cs typeface="Times New Roman" panose="02020603050405020304" pitchFamily="18" charset="0"/>
              </a:rPr>
              <a:t>öğrencilerden öğrenim ücreti </a:t>
            </a:r>
            <a:r>
              <a:rPr lang="tr-TR" sz="3000" dirty="0">
                <a:latin typeface="Times New Roman" panose="02020603050405020304" pitchFamily="18" charset="0"/>
                <a:cs typeface="Times New Roman" panose="02020603050405020304" pitchFamily="18" charset="0"/>
              </a:rPr>
              <a:t>alınmamaktadır</a:t>
            </a:r>
            <a:r>
              <a:rPr lang="tr-TR" sz="3000" dirty="0" smtClean="0">
                <a:latin typeface="Times New Roman" panose="02020603050405020304" pitchFamily="18" charset="0"/>
                <a:cs typeface="Times New Roman" panose="02020603050405020304" pitchFamily="18" charset="0"/>
              </a:rPr>
              <a:t>. Üniversitemizde Türkiye Burslusu olarak 93 ve Kendi İmkanı ile öğrenim gören 147 Suriye uyruklu  Uluslararası öğrenci öğrenim görmektedir.</a:t>
            </a:r>
            <a:endParaRPr lang="tr-TR" sz="30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992211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latin typeface="Times New Roman" panose="02020603050405020304" pitchFamily="18" charset="0"/>
                <a:cs typeface="Times New Roman" panose="02020603050405020304" pitchFamily="18" charset="0"/>
              </a:rPr>
              <a:t>KENDİ İMKANIYLA GELEN</a:t>
            </a:r>
            <a:endParaRPr lang="tr-TR" sz="3200" b="1" dirty="0"/>
          </a:p>
        </p:txBody>
      </p:sp>
      <p:sp>
        <p:nvSpPr>
          <p:cNvPr id="3" name="İçerik Yer Tutucusu 2"/>
          <p:cNvSpPr>
            <a:spLocks noGrp="1"/>
          </p:cNvSpPr>
          <p:nvPr>
            <p:ph idx="1"/>
          </p:nvPr>
        </p:nvSpPr>
        <p:spPr>
          <a:xfrm>
            <a:off x="982133" y="1988840"/>
            <a:ext cx="7704667" cy="3528392"/>
          </a:xfrm>
        </p:spPr>
        <p:txBody>
          <a:bodyPr>
            <a:normAutofit/>
          </a:bodyPr>
          <a:lstStyle/>
          <a:p>
            <a:pPr marL="0" indent="0" algn="just">
              <a:buNone/>
            </a:pPr>
            <a:r>
              <a:rPr lang="tr-TR" sz="2800" dirty="0" smtClean="0">
                <a:latin typeface="Times New Roman" panose="02020603050405020304" pitchFamily="18" charset="0"/>
                <a:cs typeface="Times New Roman" panose="02020603050405020304" pitchFamily="18" charset="0"/>
              </a:rPr>
              <a:t>2010-2011 Eğitim-Öğretim yılına kadar yapılan merkezi YÖS (Yabancı Öğrenci Sınavı) ,2011-2012 Eğitim-Öğretim yılından itibaren her Üniversite kendi sınav koşullarını oluşturmuştur. 2012-2013 Eğitim-Öğretim yılından itibaren Üniversitemizde OMÜ-YÖS sınavı  uygulanmaya başlamıştır. </a:t>
            </a:r>
            <a:endParaRPr lang="tr-TR" sz="2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618265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a:xfrm>
            <a:off x="1187624" y="457201"/>
            <a:ext cx="7499176" cy="1171599"/>
          </a:xfrm>
        </p:spPr>
        <p:txBody>
          <a:bodyPr>
            <a:normAutofit/>
          </a:bodyPr>
          <a:lstStyle/>
          <a:p>
            <a:r>
              <a:rPr lang="tr-TR" sz="3200" b="1" dirty="0">
                <a:latin typeface="Times New Roman" panose="02020603050405020304" pitchFamily="18" charset="0"/>
                <a:cs typeface="Times New Roman" panose="02020603050405020304" pitchFamily="18" charset="0"/>
              </a:rPr>
              <a:t>KENDİ İMKANIYLA GELEN</a:t>
            </a:r>
            <a:endParaRPr lang="tr-TR" sz="3200" b="1" dirty="0"/>
          </a:p>
        </p:txBody>
      </p:sp>
      <p:sp>
        <p:nvSpPr>
          <p:cNvPr id="3" name="İçerik Yer Tutucusu 2"/>
          <p:cNvSpPr>
            <a:spLocks noGrp="1"/>
          </p:cNvSpPr>
          <p:nvPr>
            <p:ph idx="1"/>
          </p:nvPr>
        </p:nvSpPr>
        <p:spPr>
          <a:xfrm>
            <a:off x="1187624" y="1484784"/>
            <a:ext cx="7632659" cy="4824536"/>
          </a:xfrm>
        </p:spPr>
        <p:txBody>
          <a:bodyPr>
            <a:normAutofit fontScale="25000" lnSpcReduction="20000"/>
          </a:bodyPr>
          <a:lstStyle/>
          <a:p>
            <a:pPr algn="just"/>
            <a:r>
              <a:rPr lang="tr-TR" sz="9600" dirty="0">
                <a:latin typeface="Times New Roman" panose="02020603050405020304" pitchFamily="18" charset="0"/>
                <a:cs typeface="Times New Roman" panose="02020603050405020304" pitchFamily="18" charset="0"/>
              </a:rPr>
              <a:t>11.04.2012 tarih ve 28261 sayılı Resmi </a:t>
            </a:r>
            <a:r>
              <a:rPr lang="tr-TR" sz="9600" dirty="0" err="1">
                <a:latin typeface="Times New Roman" panose="02020603050405020304" pitchFamily="18" charset="0"/>
                <a:cs typeface="Times New Roman" panose="02020603050405020304" pitchFamily="18" charset="0"/>
              </a:rPr>
              <a:t>Gazete’de</a:t>
            </a:r>
            <a:r>
              <a:rPr lang="tr-TR" sz="9600" dirty="0">
                <a:latin typeface="Times New Roman" panose="02020603050405020304" pitchFamily="18" charset="0"/>
                <a:cs typeface="Times New Roman" panose="02020603050405020304" pitchFamily="18" charset="0"/>
              </a:rPr>
              <a:t> yayımlanan 6287 sayılı Kanun’un 14/f maddesi uyarınca, Yurtdışından Öğrenci Kabul Kontenjanı ile müracaat edecek Uluslararası öğrencilerin kabul şartları, akademik takvim ve kontenjanlar her yıl </a:t>
            </a:r>
            <a:r>
              <a:rPr lang="tr-TR" sz="9600" dirty="0" smtClean="0">
                <a:latin typeface="Times New Roman" panose="02020603050405020304" pitchFamily="18" charset="0"/>
                <a:cs typeface="Times New Roman" panose="02020603050405020304" pitchFamily="18" charset="0"/>
              </a:rPr>
              <a:t>Ocak </a:t>
            </a:r>
            <a:r>
              <a:rPr lang="tr-TR" sz="9600" dirty="0">
                <a:latin typeface="Times New Roman" panose="02020603050405020304" pitchFamily="18" charset="0"/>
                <a:cs typeface="Times New Roman" panose="02020603050405020304" pitchFamily="18" charset="0"/>
              </a:rPr>
              <a:t>ayındaki Senatoda alınan </a:t>
            </a:r>
            <a:r>
              <a:rPr lang="tr-TR" sz="9600" dirty="0" smtClean="0">
                <a:latin typeface="Times New Roman" panose="02020603050405020304" pitchFamily="18" charset="0"/>
                <a:cs typeface="Times New Roman" panose="02020603050405020304" pitchFamily="18" charset="0"/>
              </a:rPr>
              <a:t>Senato Kararı  </a:t>
            </a:r>
            <a:r>
              <a:rPr lang="tr-TR" sz="9600" dirty="0">
                <a:latin typeface="Times New Roman" panose="02020603050405020304" pitchFamily="18" charset="0"/>
                <a:cs typeface="Times New Roman" panose="02020603050405020304" pitchFamily="18" charset="0"/>
              </a:rPr>
              <a:t>ile </a:t>
            </a:r>
            <a:r>
              <a:rPr lang="tr-TR" sz="9600" dirty="0" smtClean="0">
                <a:latin typeface="Times New Roman" panose="02020603050405020304" pitchFamily="18" charset="0"/>
                <a:cs typeface="Times New Roman" panose="02020603050405020304" pitchFamily="18" charset="0"/>
              </a:rPr>
              <a:t>belirlenerek, YÖKSİS üzerinden kontenjanların girişi yapılmaktadır. Yükseköğretim </a:t>
            </a:r>
            <a:r>
              <a:rPr lang="tr-TR" sz="9600" dirty="0">
                <a:latin typeface="Times New Roman" panose="02020603050405020304" pitchFamily="18" charset="0"/>
                <a:cs typeface="Times New Roman" panose="02020603050405020304" pitchFamily="18" charset="0"/>
              </a:rPr>
              <a:t>Kurulunca onaylanan Uluslararası Öğrenci Kontenjanlara, Akademik Takvimde belirlenen sürelerde Uluslararası öğrencilerin başvurmaları sağlanarak, </a:t>
            </a:r>
            <a:r>
              <a:rPr lang="tr-TR" sz="9600" dirty="0" smtClean="0">
                <a:latin typeface="Times New Roman" panose="02020603050405020304" pitchFamily="18" charset="0"/>
                <a:cs typeface="Times New Roman" panose="02020603050405020304" pitchFamily="18" charset="0"/>
              </a:rPr>
              <a:t>yerleştirmeleri yapılmaktadır.</a:t>
            </a:r>
            <a:endParaRPr lang="tr-TR" sz="96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818240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87624" y="457201"/>
            <a:ext cx="7499176" cy="1142999"/>
          </a:xfrm>
        </p:spPr>
        <p:txBody>
          <a:bodyPr>
            <a:normAutofit/>
          </a:bodyPr>
          <a:lstStyle/>
          <a:p>
            <a:r>
              <a:rPr lang="tr-TR" sz="3200" b="1" dirty="0" smtClean="0">
                <a:latin typeface="Times New Roman" panose="02020603050405020304" pitchFamily="18" charset="0"/>
                <a:cs typeface="Times New Roman" panose="02020603050405020304" pitchFamily="18" charset="0"/>
              </a:rPr>
              <a:t>KENDİ İMKANIYLA GELEN</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27584" y="1600200"/>
            <a:ext cx="7859216" cy="4781128"/>
          </a:xfrm>
        </p:spPr>
        <p:txBody>
          <a:bodyPr>
            <a:noAutofit/>
          </a:bodyPr>
          <a:lstStyle/>
          <a:p>
            <a:pPr algn="just"/>
            <a:r>
              <a:rPr lang="tr-TR" sz="2800" dirty="0">
                <a:latin typeface="Times New Roman" panose="02020603050405020304" pitchFamily="18" charset="0"/>
                <a:cs typeface="Times New Roman" panose="02020603050405020304" pitchFamily="18" charset="0"/>
              </a:rPr>
              <a:t>Yurtdışından Öğrenci Kabul Kontenjanı ile başvuran adayların </a:t>
            </a:r>
            <a:r>
              <a:rPr lang="tr-TR" sz="2800" dirty="0" smtClean="0">
                <a:latin typeface="Times New Roman" panose="02020603050405020304" pitchFamily="18" charset="0"/>
                <a:cs typeface="Times New Roman" panose="02020603050405020304" pitchFamily="18" charset="0"/>
              </a:rPr>
              <a:t>yerleştirilmelerinde,Uluslararası Öğrenci Başvuru ve Kayıt Kabul Yönergesine göre,  </a:t>
            </a:r>
            <a:r>
              <a:rPr lang="tr-TR" sz="2800" dirty="0">
                <a:latin typeface="Times New Roman" panose="02020603050405020304" pitchFamily="18" charset="0"/>
                <a:cs typeface="Times New Roman" panose="02020603050405020304" pitchFamily="18" charset="0"/>
              </a:rPr>
              <a:t>Üniversitemizin yapmış olduğu OMÜ-YÖS sınav sonucu ile müracaat eden öğrencilere </a:t>
            </a:r>
            <a:r>
              <a:rPr lang="tr-TR" sz="2800" dirty="0" smtClean="0">
                <a:latin typeface="Times New Roman" panose="02020603050405020304" pitchFamily="18" charset="0"/>
                <a:cs typeface="Times New Roman" panose="02020603050405020304" pitchFamily="18" charset="0"/>
              </a:rPr>
              <a:t>kesin </a:t>
            </a:r>
            <a:r>
              <a:rPr lang="tr-TR" sz="2800" dirty="0">
                <a:latin typeface="Times New Roman" panose="02020603050405020304" pitchFamily="18" charset="0"/>
                <a:cs typeface="Times New Roman" panose="02020603050405020304" pitchFamily="18" charset="0"/>
              </a:rPr>
              <a:t>kayıt hakkı verilmesi ilk </a:t>
            </a:r>
            <a:r>
              <a:rPr lang="tr-TR" sz="2800" dirty="0" smtClean="0">
                <a:latin typeface="Times New Roman" panose="02020603050405020304" pitchFamily="18" charset="0"/>
                <a:cs typeface="Times New Roman" panose="02020603050405020304" pitchFamily="18" charset="0"/>
              </a:rPr>
              <a:t>önceliğimizdir. OMÜ-YÖS </a:t>
            </a:r>
            <a:r>
              <a:rPr lang="tr-TR" sz="2800" dirty="0">
                <a:latin typeface="Times New Roman" panose="02020603050405020304" pitchFamily="18" charset="0"/>
                <a:cs typeface="Times New Roman" panose="02020603050405020304" pitchFamily="18" charset="0"/>
              </a:rPr>
              <a:t>sonuçlarına göre yerleştirme işlemi yapıldıktan sonra kalan boş kontenjanlara diğer ulusal ve uluslararası sınav sonuç belgeleriyle başvuru yapan adaylar ve akabinde Orta Öğretim Not Ortalaması (ONO) sonuçlarına göre tercihleri alınarak </a:t>
            </a:r>
            <a:r>
              <a:rPr lang="tr-TR" sz="2800" dirty="0" smtClean="0">
                <a:latin typeface="Times New Roman" panose="02020603050405020304" pitchFamily="18" charset="0"/>
                <a:cs typeface="Times New Roman" panose="02020603050405020304" pitchFamily="18" charset="0"/>
              </a:rPr>
              <a:t>boş kalan  </a:t>
            </a:r>
            <a:r>
              <a:rPr lang="tr-TR" sz="2800" dirty="0">
                <a:latin typeface="Times New Roman" panose="02020603050405020304" pitchFamily="18" charset="0"/>
                <a:cs typeface="Times New Roman" panose="02020603050405020304" pitchFamily="18" charset="0"/>
              </a:rPr>
              <a:t>kontenjanlara yerleştirilmektedir.</a:t>
            </a:r>
          </a:p>
        </p:txBody>
      </p:sp>
    </p:spTree>
    <p:extLst>
      <p:ext uri="{BB962C8B-B14F-4D97-AF65-F5344CB8AC3E}">
        <p14:creationId xmlns:p14="http://schemas.microsoft.com/office/powerpoint/2010/main" val="319982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txBody>
          <a:bodyPr>
            <a:normAutofit/>
          </a:bodyPr>
          <a:lstStyle/>
          <a:p>
            <a:r>
              <a:rPr lang="tr-TR" sz="3200" b="1" dirty="0">
                <a:latin typeface="Times New Roman" panose="02020603050405020304" pitchFamily="18" charset="0"/>
                <a:cs typeface="Times New Roman" panose="02020603050405020304" pitchFamily="18" charset="0"/>
              </a:rPr>
              <a:t>KENDİ İMKANIYLA GELEN</a:t>
            </a:r>
            <a:endParaRPr lang="tr-TR" sz="3200" b="1" dirty="0"/>
          </a:p>
        </p:txBody>
      </p:sp>
      <p:sp>
        <p:nvSpPr>
          <p:cNvPr id="3" name="İçerik Yer Tutucusu 2"/>
          <p:cNvSpPr>
            <a:spLocks noGrp="1"/>
          </p:cNvSpPr>
          <p:nvPr>
            <p:ph idx="1"/>
          </p:nvPr>
        </p:nvSpPr>
        <p:spPr>
          <a:xfrm>
            <a:off x="457200" y="1600200"/>
            <a:ext cx="8291264" cy="4525963"/>
          </a:xfrm>
        </p:spPr>
        <p:txBody>
          <a:bodyPr>
            <a:normAutofit/>
          </a:bodyPr>
          <a:lstStyle/>
          <a:p>
            <a:pPr marL="0" indent="0" algn="just">
              <a:lnSpc>
                <a:spcPct val="80000"/>
              </a:lnSpc>
              <a:buNone/>
            </a:pPr>
            <a:r>
              <a:rPr lang="tr-TR" sz="2800" dirty="0" smtClean="0">
                <a:latin typeface="Times New Roman" panose="02020603050405020304" pitchFamily="18" charset="0"/>
                <a:cs typeface="Times New Roman" panose="02020603050405020304" pitchFamily="18" charset="0"/>
              </a:rPr>
              <a:t>Uluslararası </a:t>
            </a:r>
            <a:r>
              <a:rPr lang="tr-TR" sz="2800" dirty="0">
                <a:latin typeface="Times New Roman" panose="02020603050405020304" pitchFamily="18" charset="0"/>
                <a:cs typeface="Times New Roman" panose="02020603050405020304" pitchFamily="18" charset="0"/>
              </a:rPr>
              <a:t>Öğrenci Giriş Sınavı (OMU-YÖS), </a:t>
            </a:r>
            <a:r>
              <a:rPr lang="tr-TR" sz="2800" dirty="0" err="1">
                <a:latin typeface="Times New Roman" panose="02020603050405020304" pitchFamily="18" charset="0"/>
                <a:cs typeface="Times New Roman" panose="02020603050405020304" pitchFamily="18" charset="0"/>
              </a:rPr>
              <a:t>Ondokuz</a:t>
            </a:r>
            <a:r>
              <a:rPr lang="tr-TR" sz="2800" dirty="0">
                <a:latin typeface="Times New Roman" panose="02020603050405020304" pitchFamily="18" charset="0"/>
                <a:cs typeface="Times New Roman" panose="02020603050405020304" pitchFamily="18" charset="0"/>
              </a:rPr>
              <a:t> Mayıs Üniversitesinde eğitim görmek isteyen uluslararası öğrencilerin girecekleri ve sonuçlarını </a:t>
            </a:r>
            <a:r>
              <a:rPr lang="tr-TR" sz="2800" dirty="0" smtClean="0">
                <a:latin typeface="Times New Roman" panose="02020603050405020304" pitchFamily="18" charset="0"/>
                <a:cs typeface="Times New Roman" panose="02020603050405020304" pitchFamily="18" charset="0"/>
              </a:rPr>
              <a:t>73 Devlet ve 47 Vakıf üniversitesi olmak üzere toplamda 120 Üniversitenin kabul </a:t>
            </a:r>
            <a:r>
              <a:rPr lang="tr-TR" sz="2800" dirty="0">
                <a:latin typeface="Times New Roman" panose="02020603050405020304" pitchFamily="18" charset="0"/>
                <a:cs typeface="Times New Roman" panose="02020603050405020304" pitchFamily="18" charset="0"/>
              </a:rPr>
              <a:t>ettiği bir sınavdır. Bu sınav, OMU-YÖS Sınav Koordinatörlüğü tarafından yapılmakta, Türkçe, İngilizce, Rusça, Arapça, Fransızca, Almanca, Boşnakça ve Arnavutça olmak üzere 8 farklı dilde gerçekleştirilmektedir.</a:t>
            </a:r>
          </a:p>
        </p:txBody>
      </p:sp>
    </p:spTree>
    <p:extLst>
      <p:ext uri="{BB962C8B-B14F-4D97-AF65-F5344CB8AC3E}">
        <p14:creationId xmlns:p14="http://schemas.microsoft.com/office/powerpoint/2010/main" val="442955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smtClean="0">
                <a:latin typeface="Times New Roman" panose="02020603050405020304" pitchFamily="18" charset="0"/>
                <a:cs typeface="Times New Roman" panose="02020603050405020304" pitchFamily="18" charset="0"/>
              </a:rPr>
              <a:t>ADAY/KAYITLI ÖĞRENCİLERİMİZ</a:t>
            </a:r>
            <a:endParaRPr lang="tr-TR" sz="36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0" indent="0" algn="just">
              <a:buNone/>
            </a:pPr>
            <a:r>
              <a:rPr lang="tr-TR" sz="2800" dirty="0" smtClean="0">
                <a:latin typeface="Times New Roman" panose="02020603050405020304" pitchFamily="18" charset="0"/>
                <a:cs typeface="Times New Roman" panose="02020603050405020304" pitchFamily="18" charset="0"/>
              </a:rPr>
              <a:t>Türkçe </a:t>
            </a:r>
            <a:r>
              <a:rPr lang="tr-TR" sz="2800" dirty="0">
                <a:latin typeface="Times New Roman" panose="02020603050405020304" pitchFamily="18" charset="0"/>
                <a:cs typeface="Times New Roman" panose="02020603050405020304" pitchFamily="18" charset="0"/>
              </a:rPr>
              <a:t>bilmeyen uluslararası öğrencilerimize, </a:t>
            </a:r>
            <a:r>
              <a:rPr lang="tr-TR" sz="2800" dirty="0" err="1">
                <a:latin typeface="Times New Roman" panose="02020603050405020304" pitchFamily="18" charset="0"/>
                <a:cs typeface="Times New Roman" panose="02020603050405020304" pitchFamily="18" charset="0"/>
              </a:rPr>
              <a:t>Ondokuz</a:t>
            </a:r>
            <a:r>
              <a:rPr lang="tr-TR" sz="2800" dirty="0">
                <a:latin typeface="Times New Roman" panose="02020603050405020304" pitchFamily="18" charset="0"/>
                <a:cs typeface="Times New Roman" panose="02020603050405020304" pitchFamily="18" charset="0"/>
              </a:rPr>
              <a:t> Mayıs Üniversitesi Türkçe Öğretimi U</a:t>
            </a:r>
            <a:r>
              <a:rPr lang="tr-TR" sz="2800" dirty="0" smtClean="0">
                <a:latin typeface="Times New Roman" panose="02020603050405020304" pitchFamily="18" charset="0"/>
                <a:cs typeface="Times New Roman" panose="02020603050405020304" pitchFamily="18" charset="0"/>
              </a:rPr>
              <a:t>ygulama </a:t>
            </a:r>
            <a:r>
              <a:rPr lang="tr-TR" sz="2800" dirty="0">
                <a:latin typeface="Times New Roman" panose="02020603050405020304" pitchFamily="18" charset="0"/>
                <a:cs typeface="Times New Roman" panose="02020603050405020304" pitchFamily="18" charset="0"/>
              </a:rPr>
              <a:t>ve Araştırma Merkezinde </a:t>
            </a:r>
            <a:r>
              <a:rPr lang="tr-TR" sz="2800" dirty="0" smtClean="0">
                <a:latin typeface="Times New Roman" panose="02020603050405020304" pitchFamily="18" charset="0"/>
                <a:cs typeface="Times New Roman" panose="02020603050405020304" pitchFamily="18" charset="0"/>
              </a:rPr>
              <a:t>(OMÜ TÜRKÇE) Türkçe </a:t>
            </a:r>
            <a:r>
              <a:rPr lang="tr-TR" sz="2800" dirty="0">
                <a:latin typeface="Times New Roman" panose="02020603050405020304" pitchFamily="18" charset="0"/>
                <a:cs typeface="Times New Roman" panose="02020603050405020304" pitchFamily="18" charset="0"/>
              </a:rPr>
              <a:t>Yeterlik Sınavı </a:t>
            </a:r>
            <a:r>
              <a:rPr lang="tr-TR" sz="2800" dirty="0" smtClean="0">
                <a:latin typeface="Times New Roman" panose="02020603050405020304" pitchFamily="18" charset="0"/>
                <a:cs typeface="Times New Roman" panose="02020603050405020304" pitchFamily="18" charset="0"/>
              </a:rPr>
              <a:t>yapılmakta,  </a:t>
            </a:r>
            <a:r>
              <a:rPr lang="tr-TR" sz="2800" dirty="0">
                <a:latin typeface="Times New Roman" panose="02020603050405020304" pitchFamily="18" charset="0"/>
                <a:cs typeface="Times New Roman" panose="02020603050405020304" pitchFamily="18" charset="0"/>
              </a:rPr>
              <a:t>ya da 1 yıl süreyle Türkçe eğitimi verilmektedir.</a:t>
            </a:r>
          </a:p>
          <a:p>
            <a:pPr marL="0" indent="0">
              <a:buNone/>
            </a:pPr>
            <a:endParaRPr lang="tr-TR" dirty="0"/>
          </a:p>
        </p:txBody>
      </p:sp>
    </p:spTree>
    <p:extLst>
      <p:ext uri="{BB962C8B-B14F-4D97-AF65-F5344CB8AC3E}">
        <p14:creationId xmlns:p14="http://schemas.microsoft.com/office/powerpoint/2010/main" val="577640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txBody>
          <a:bodyPr>
            <a:noAutofit/>
          </a:bodyPr>
          <a:lstStyle/>
          <a:p>
            <a:r>
              <a:rPr lang="tr-TR" sz="2800" b="1" dirty="0" smtClean="0">
                <a:latin typeface="Times New Roman" panose="02020603050405020304" pitchFamily="18" charset="0"/>
                <a:cs typeface="Times New Roman" panose="02020603050405020304" pitchFamily="18" charset="0"/>
              </a:rPr>
              <a:t>KENDİ İMKANIYLA GELEN ULUSLARARASI ÖĞRENCİLER</a:t>
            </a:r>
            <a:endParaRPr lang="tr-TR" sz="28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0" indent="0" algn="just">
              <a:buNone/>
            </a:pPr>
            <a:r>
              <a:rPr lang="tr-TR" sz="2800" dirty="0" smtClean="0">
                <a:latin typeface="Times New Roman" panose="02020603050405020304" pitchFamily="18" charset="0"/>
                <a:cs typeface="Times New Roman" panose="02020603050405020304" pitchFamily="18" charset="0"/>
              </a:rPr>
              <a:t>Öğrencilerimizin </a:t>
            </a:r>
            <a:r>
              <a:rPr lang="tr-TR" sz="2800" dirty="0">
                <a:latin typeface="Times New Roman" panose="02020603050405020304" pitchFamily="18" charset="0"/>
                <a:cs typeface="Times New Roman" panose="02020603050405020304" pitchFamily="18" charset="0"/>
              </a:rPr>
              <a:t>Aday Başvuru aşamasından kesin kayıt olarak adlandırdığımız fakültelerine yerleşme sürecine değin yapılan bütün işlemler, Rektörlük Öğrenci İşleri Daire Başkanlığı bünyesinde </a:t>
            </a:r>
            <a:r>
              <a:rPr lang="tr-TR" sz="2800" dirty="0" smtClean="0">
                <a:latin typeface="Times New Roman" panose="02020603050405020304" pitchFamily="18" charset="0"/>
                <a:cs typeface="Times New Roman" panose="02020603050405020304" pitchFamily="18" charset="0"/>
              </a:rPr>
              <a:t>gerçekleştirilmektedir</a:t>
            </a:r>
            <a:r>
              <a:rPr lang="tr-TR" sz="2800" dirty="0">
                <a:latin typeface="Times New Roman" panose="02020603050405020304" pitchFamily="18" charset="0"/>
                <a:cs typeface="Times New Roman" panose="02020603050405020304" pitchFamily="18" charset="0"/>
              </a:rPr>
              <a:t>.</a:t>
            </a:r>
          </a:p>
          <a:p>
            <a:endParaRPr lang="tr-TR" dirty="0"/>
          </a:p>
        </p:txBody>
      </p:sp>
    </p:spTree>
    <p:extLst>
      <p:ext uri="{BB962C8B-B14F-4D97-AF65-F5344CB8AC3E}">
        <p14:creationId xmlns:p14="http://schemas.microsoft.com/office/powerpoint/2010/main" val="1203284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1007322" y="2060848"/>
            <a:ext cx="7704667" cy="3332816"/>
          </a:xfrm>
        </p:spPr>
        <p:txBody>
          <a:bodyPr>
            <a:normAutofit/>
          </a:bodyPr>
          <a:lstStyle/>
          <a:p>
            <a:pPr marL="0" indent="0" algn="just">
              <a:buNone/>
            </a:pPr>
            <a:r>
              <a:rPr lang="tr-TR" sz="2800" dirty="0">
                <a:latin typeface="Times New Roman" panose="02020603050405020304" pitchFamily="18" charset="0"/>
                <a:cs typeface="Times New Roman" panose="02020603050405020304" pitchFamily="18" charset="0"/>
              </a:rPr>
              <a:t>Uluslararası evrak yoğunluğu oldukça fazla olan bu sürecin Akademik Takvimde belirtilen tarihler </a:t>
            </a:r>
            <a:r>
              <a:rPr lang="tr-TR" sz="2800" dirty="0" smtClean="0">
                <a:latin typeface="Times New Roman" panose="02020603050405020304" pitchFamily="18" charset="0"/>
                <a:cs typeface="Times New Roman" panose="02020603050405020304" pitchFamily="18" charset="0"/>
              </a:rPr>
              <a:t>arasında tamamlanması, b</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aşvuru evraklarının güvenli bir şekilde alınıp kendi ülkesinin resmi dilinden </a:t>
            </a:r>
            <a:r>
              <a:rPr lang="tr-TR" sz="2800" dirty="0" err="1" smtClean="0">
                <a:latin typeface="Times New Roman" panose="02020603050405020304" pitchFamily="18" charset="0"/>
                <a:ea typeface="Calibri" panose="020F0502020204030204" pitchFamily="34" charset="0"/>
                <a:cs typeface="Times New Roman" panose="02020603050405020304" pitchFamily="18" charset="0"/>
              </a:rPr>
              <a:t>Türkçe’ye</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800" dirty="0">
                <a:latin typeface="Times New Roman" panose="02020603050405020304" pitchFamily="18" charset="0"/>
                <a:ea typeface="Calibri" panose="020F0502020204030204" pitchFamily="34" charset="0"/>
                <a:cs typeface="Times New Roman" panose="02020603050405020304" pitchFamily="18" charset="0"/>
              </a:rPr>
              <a:t>yapılan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tercümelerin kontrolünün sağlanması</a:t>
            </a:r>
            <a:r>
              <a:rPr lang="tr-TR" sz="2800" dirty="0" smtClean="0">
                <a:latin typeface="Times New Roman" panose="02020603050405020304" pitchFamily="18" charset="0"/>
                <a:cs typeface="Times New Roman" panose="02020603050405020304" pitchFamily="18" charset="0"/>
              </a:rPr>
              <a:t> gerekmektedir</a:t>
            </a:r>
            <a:r>
              <a:rPr lang="tr-TR" sz="2800" dirty="0">
                <a:latin typeface="Times New Roman" panose="02020603050405020304" pitchFamily="18" charset="0"/>
                <a:cs typeface="Times New Roman" panose="02020603050405020304" pitchFamily="18" charset="0"/>
              </a:rPr>
              <a:t>. </a:t>
            </a:r>
            <a:endParaRPr lang="tr-TR" sz="2800" dirty="0" smtClean="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953370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 </a:t>
            </a:r>
          </a:p>
          <a:p>
            <a:pPr marL="0" indent="0">
              <a:buNone/>
            </a:pPr>
            <a:r>
              <a:rPr lang="tr-TR" dirty="0" smtClean="0"/>
              <a:t>	Dünyada </a:t>
            </a:r>
            <a:r>
              <a:rPr lang="tr-TR" dirty="0"/>
              <a:t>meydana gelen hızlı değişim, birçok alanda olduğu gibi Eğitim-Öğretim sisteminde de kendini göstermiştir. Gelişmekte olan ülkelerin nitelikli ve meslek sahibi yetişmiş insan ihtiyacı, uluslararası öğrenci hareketliliğini ön plana çıkarmış, ülkelerarası yapılan akademik protokoller, eğitim anlaşmaları ve bu alanda yapılan çalışmalar uluslararası öğrenci alımına ya da öğrenci değişimine yönelik olmuştur.</a:t>
            </a:r>
          </a:p>
          <a:p>
            <a:endParaRPr lang="tr-TR" dirty="0"/>
          </a:p>
        </p:txBody>
      </p:sp>
    </p:spTree>
    <p:extLst>
      <p:ext uri="{BB962C8B-B14F-4D97-AF65-F5344CB8AC3E}">
        <p14:creationId xmlns:p14="http://schemas.microsoft.com/office/powerpoint/2010/main" val="3524816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82133" y="457201"/>
            <a:ext cx="7704667" cy="1603647"/>
          </a:xfrm>
        </p:spPr>
        <p:txBody>
          <a:bodyPr>
            <a:normAutofit/>
          </a:bodyPr>
          <a:lstStyle/>
          <a:p>
            <a:r>
              <a:rPr lang="tr-TR" sz="3200" b="1" dirty="0" smtClean="0">
                <a:latin typeface="Times New Roman" panose="02020603050405020304" pitchFamily="18" charset="0"/>
                <a:cs typeface="Times New Roman" panose="02020603050405020304" pitchFamily="18" charset="0"/>
              </a:rPr>
              <a:t>İKAMET İŞLEMLERİ</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62745" y="2078083"/>
            <a:ext cx="7704667" cy="3332816"/>
          </a:xfrm>
        </p:spPr>
        <p:txBody>
          <a:bodyPr>
            <a:normAutofit fontScale="92500" lnSpcReduction="10000"/>
          </a:bodyPr>
          <a:lstStyle/>
          <a:p>
            <a:pPr marL="0" indent="0">
              <a:buNone/>
            </a:pPr>
            <a:endParaRPr lang="tr-TR" sz="2200" dirty="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Üniversitemize </a:t>
            </a:r>
            <a:r>
              <a:rPr lang="tr-TR" sz="2800" dirty="0">
                <a:latin typeface="Times New Roman" panose="02020603050405020304" pitchFamily="18" charset="0"/>
                <a:cs typeface="Times New Roman" panose="02020603050405020304" pitchFamily="18" charset="0"/>
              </a:rPr>
              <a:t>kayıtlanan </a:t>
            </a:r>
            <a:r>
              <a:rPr lang="tr-TR" sz="2800" dirty="0" smtClean="0">
                <a:latin typeface="Times New Roman" panose="02020603050405020304" pitchFamily="18" charset="0"/>
                <a:cs typeface="Times New Roman" panose="02020603050405020304" pitchFamily="18" charset="0"/>
              </a:rPr>
              <a:t>Uluslararası öğrencilerin  </a:t>
            </a:r>
            <a:r>
              <a:rPr lang="tr-TR" sz="2800" dirty="0" err="1">
                <a:latin typeface="Times New Roman" panose="02020603050405020304" pitchFamily="18" charset="0"/>
                <a:cs typeface="Times New Roman" panose="02020603050405020304" pitchFamily="18" charset="0"/>
              </a:rPr>
              <a:t>ikâmetgâh</a:t>
            </a:r>
            <a:r>
              <a:rPr lang="tr-TR" sz="2800" dirty="0">
                <a:latin typeface="Times New Roman" panose="02020603050405020304" pitchFamily="18" charset="0"/>
                <a:cs typeface="Times New Roman" panose="02020603050405020304" pitchFamily="18" charset="0"/>
              </a:rPr>
              <a:t> izni alabilmesi </a:t>
            </a:r>
            <a:r>
              <a:rPr lang="tr-TR" sz="2800" dirty="0" smtClean="0">
                <a:latin typeface="Times New Roman" panose="02020603050405020304" pitchFamily="18" charset="0"/>
                <a:cs typeface="Times New Roman" panose="02020603050405020304" pitchFamily="18" charset="0"/>
              </a:rPr>
              <a:t>için, </a:t>
            </a:r>
            <a:r>
              <a:rPr lang="tr-TR" sz="2800" dirty="0">
                <a:latin typeface="Times New Roman" panose="02020603050405020304" pitchFamily="18" charset="0"/>
                <a:cs typeface="Times New Roman" panose="02020603050405020304" pitchFamily="18" charset="0"/>
              </a:rPr>
              <a:t>gerekli evraklar </a:t>
            </a:r>
            <a:r>
              <a:rPr lang="tr-TR" sz="2800" dirty="0" smtClean="0">
                <a:latin typeface="Times New Roman" panose="02020603050405020304" pitchFamily="18" charset="0"/>
                <a:cs typeface="Times New Roman" panose="02020603050405020304" pitchFamily="18" charset="0"/>
              </a:rPr>
              <a:t>hazırlanarak ilgili öğrenci Samsun Valiliği İl </a:t>
            </a:r>
            <a:r>
              <a:rPr lang="tr-TR" sz="2800" dirty="0">
                <a:latin typeface="Times New Roman" panose="02020603050405020304" pitchFamily="18" charset="0"/>
                <a:cs typeface="Times New Roman" panose="02020603050405020304" pitchFamily="18" charset="0"/>
              </a:rPr>
              <a:t>Göç İdaresine </a:t>
            </a:r>
            <a:r>
              <a:rPr lang="tr-TR" sz="2800" dirty="0">
                <a:latin typeface="+mj-lt"/>
                <a:cs typeface="Times New Roman" panose="02020603050405020304" pitchFamily="18" charset="0"/>
              </a:rPr>
              <a:t>yönlendirilmektedir</a:t>
            </a:r>
            <a:r>
              <a:rPr lang="tr-TR" sz="2800" dirty="0">
                <a:latin typeface="Times New Roman" panose="02020603050405020304" pitchFamily="18" charset="0"/>
                <a:cs typeface="Times New Roman" panose="02020603050405020304" pitchFamily="18" charset="0"/>
              </a:rPr>
              <a:t>.</a:t>
            </a:r>
          </a:p>
          <a:p>
            <a:pPr algn="just"/>
            <a:r>
              <a:rPr lang="tr-TR" sz="2800" dirty="0">
                <a:latin typeface="Times New Roman" panose="02020603050405020304" pitchFamily="18" charset="0"/>
                <a:cs typeface="Times New Roman" panose="02020603050405020304" pitchFamily="18" charset="0"/>
              </a:rPr>
              <a:t>Öğrencinin ikametgah tezkeresi alabilmesi için sigortalı olma zorunluluğu bulunmakta, sigorta özel ya da tüzel olabilmektedir.</a:t>
            </a:r>
          </a:p>
        </p:txBody>
      </p:sp>
    </p:spTree>
    <p:extLst>
      <p:ext uri="{BB962C8B-B14F-4D97-AF65-F5344CB8AC3E}">
        <p14:creationId xmlns:p14="http://schemas.microsoft.com/office/powerpoint/2010/main" val="2270951756"/>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Başlık 1"/>
          <p:cNvSpPr>
            <a:spLocks noGrp="1"/>
          </p:cNvSpPr>
          <p:nvPr>
            <p:ph type="title"/>
          </p:nvPr>
        </p:nvSpPr>
        <p:spPr/>
        <p:txBody>
          <a:bodyPr>
            <a:normAutofit/>
          </a:bodyPr>
          <a:lstStyle/>
          <a:p>
            <a:r>
              <a:rPr lang="tr-TR" sz="2800" b="1" dirty="0" smtClean="0">
                <a:latin typeface="Times New Roman" panose="02020603050405020304" pitchFamily="18" charset="0"/>
                <a:cs typeface="Times New Roman" panose="02020603050405020304" pitchFamily="18" charset="0"/>
              </a:rPr>
              <a:t>İKAMET İŞLEMLERİ İÇİN GEREKLİ BELGELER</a:t>
            </a:r>
            <a:endParaRPr lang="tr-TR" sz="28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r>
              <a:rPr lang="tr-TR" sz="2200" dirty="0">
                <a:latin typeface="Times New Roman" panose="02020603050405020304" pitchFamily="18" charset="0"/>
                <a:cs typeface="Times New Roman" panose="02020603050405020304" pitchFamily="18" charset="0"/>
              </a:rPr>
              <a:t>Pasaport</a:t>
            </a:r>
          </a:p>
          <a:p>
            <a:r>
              <a:rPr lang="tr-TR" sz="2200" dirty="0">
                <a:latin typeface="Times New Roman" panose="02020603050405020304" pitchFamily="18" charset="0"/>
                <a:cs typeface="Times New Roman" panose="02020603050405020304" pitchFamily="18" charset="0"/>
              </a:rPr>
              <a:t>Öğrenci Belgesi ve Eki</a:t>
            </a:r>
          </a:p>
          <a:p>
            <a:r>
              <a:rPr lang="tr-TR" sz="2200" dirty="0">
                <a:latin typeface="Times New Roman" panose="02020603050405020304" pitchFamily="18" charset="0"/>
                <a:cs typeface="Times New Roman" panose="02020603050405020304" pitchFamily="18" charset="0"/>
              </a:rPr>
              <a:t>Fotoğraf</a:t>
            </a:r>
          </a:p>
          <a:p>
            <a:r>
              <a:rPr lang="tr-TR" sz="2200" dirty="0">
                <a:latin typeface="Times New Roman" panose="02020603050405020304" pitchFamily="18" charset="0"/>
                <a:cs typeface="Times New Roman" panose="02020603050405020304" pitchFamily="18" charset="0"/>
              </a:rPr>
              <a:t>Gelir Belgesi</a:t>
            </a:r>
          </a:p>
          <a:p>
            <a:r>
              <a:rPr lang="tr-TR" sz="2200" dirty="0">
                <a:latin typeface="Times New Roman" panose="02020603050405020304" pitchFamily="18" charset="0"/>
                <a:cs typeface="Times New Roman" panose="02020603050405020304" pitchFamily="18" charset="0"/>
              </a:rPr>
              <a:t>Geçerli Sağlık Sigortası</a:t>
            </a:r>
          </a:p>
          <a:p>
            <a:r>
              <a:rPr lang="tr-TR" sz="2200" dirty="0">
                <a:latin typeface="Times New Roman" panose="02020603050405020304" pitchFamily="18" charset="0"/>
                <a:cs typeface="Times New Roman" panose="02020603050405020304" pitchFamily="18" charset="0"/>
              </a:rPr>
              <a:t>İkamet izin harcı ve belge bedeli</a:t>
            </a:r>
          </a:p>
        </p:txBody>
      </p:sp>
    </p:spTree>
    <p:extLst>
      <p:ext uri="{BB962C8B-B14F-4D97-AF65-F5344CB8AC3E}">
        <p14:creationId xmlns:p14="http://schemas.microsoft.com/office/powerpoint/2010/main" val="2918569824"/>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82133" y="457201"/>
            <a:ext cx="7704667" cy="1171599"/>
          </a:xfrm>
        </p:spPr>
        <p:txBody>
          <a:bodyPr>
            <a:normAutofit/>
          </a:bodyPr>
          <a:lstStyle/>
          <a:p>
            <a:r>
              <a:rPr lang="tr-TR" sz="2800" b="1" dirty="0" smtClean="0">
                <a:latin typeface="Times New Roman" panose="02020603050405020304" pitchFamily="18" charset="0"/>
                <a:cs typeface="Times New Roman" panose="02020603050405020304" pitchFamily="18" charset="0"/>
              </a:rPr>
              <a:t>KAYITLI ÖĞRENCİ İŞLEMLERİ</a:t>
            </a:r>
            <a:endParaRPr lang="tr-TR" sz="28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27585" y="1916833"/>
            <a:ext cx="7859216" cy="4176464"/>
          </a:xfrm>
        </p:spPr>
        <p:txBody>
          <a:bodyPr>
            <a:noAutofit/>
          </a:bodyPr>
          <a:lstStyle/>
          <a:p>
            <a:pPr algn="just"/>
            <a:r>
              <a:rPr lang="tr-TR" sz="2800" dirty="0">
                <a:latin typeface="Times New Roman" panose="02020603050405020304" pitchFamily="18" charset="0"/>
                <a:cs typeface="Times New Roman" panose="02020603050405020304" pitchFamily="18" charset="0"/>
              </a:rPr>
              <a:t>Uluslararası öğrencilerin öğrenci vizesi alabilmeleri, kabul mektubunun ulaştırılabilmesi,  ikamet izni ve vize işlemleri gibi konularda bürokratik işlemlerin kısaltılması ve karşılaşılan problemlerin önüne </a:t>
            </a:r>
            <a:r>
              <a:rPr lang="tr-TR" sz="2800" dirty="0" smtClean="0">
                <a:latin typeface="Times New Roman" panose="02020603050405020304" pitchFamily="18" charset="0"/>
                <a:cs typeface="Times New Roman" panose="02020603050405020304" pitchFamily="18" charset="0"/>
              </a:rPr>
              <a:t>geçilebilmesinde büyük  bir başarı sağlanmıştır.</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6708072"/>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Başlık 1"/>
          <p:cNvSpPr>
            <a:spLocks noGrp="1"/>
          </p:cNvSpPr>
          <p:nvPr>
            <p:ph type="title"/>
          </p:nvPr>
        </p:nvSpPr>
        <p:spPr/>
        <p:txBody>
          <a:bodyPr>
            <a:normAutofit/>
          </a:bodyPr>
          <a:lstStyle/>
          <a:p>
            <a:r>
              <a:rPr lang="tr-TR" sz="2800" b="1" dirty="0" smtClean="0">
                <a:latin typeface="Times New Roman" panose="02020603050405020304" pitchFamily="18" charset="0"/>
                <a:cs typeface="Times New Roman" panose="02020603050405020304" pitchFamily="18" charset="0"/>
              </a:rPr>
              <a:t>KAYITLI ÖĞRENCİ İŞLEMLERİ</a:t>
            </a:r>
            <a:endParaRPr lang="tr-TR" sz="28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755577" y="1700808"/>
            <a:ext cx="7931224" cy="4299008"/>
          </a:xfrm>
        </p:spPr>
        <p:txBody>
          <a:bodyPr>
            <a:normAutofit fontScale="70000" lnSpcReduction="20000"/>
          </a:bodyPr>
          <a:lstStyle/>
          <a:p>
            <a:pPr algn="just"/>
            <a:r>
              <a:rPr lang="tr-TR" sz="4000" dirty="0" smtClean="0">
                <a:latin typeface="Times New Roman" panose="02020603050405020304" pitchFamily="18" charset="0"/>
                <a:cs typeface="Times New Roman" panose="02020603050405020304" pitchFamily="18" charset="0"/>
              </a:rPr>
              <a:t>Uluslararası öğrencilerin </a:t>
            </a:r>
            <a:r>
              <a:rPr lang="tr-TR" sz="4000" dirty="0">
                <a:latin typeface="Times New Roman" panose="02020603050405020304" pitchFamily="18" charset="0"/>
                <a:cs typeface="Times New Roman" panose="02020603050405020304" pitchFamily="18" charset="0"/>
              </a:rPr>
              <a:t>ülkelerinden askerlik için istenen belgeler, sınır geçişleri ve ülkeler arası eğitim denklik kabulü için konsoloslukların kendi arşivinde öğrenci dosyası oluşturmasında farklı işlemler uygulaması sebebiyle, evrakların hazırlanması, öğrenciye verilmesi ve kendi dillerinde doküman sıkıntısı yaşamamaları için (İngilizce, Arapça, Farsça) belge arşivi </a:t>
            </a:r>
            <a:r>
              <a:rPr lang="tr-TR" sz="4000" dirty="0" smtClean="0">
                <a:latin typeface="Times New Roman" panose="02020603050405020304" pitchFamily="18" charset="0"/>
                <a:cs typeface="Times New Roman" panose="02020603050405020304" pitchFamily="18" charset="0"/>
              </a:rPr>
              <a:t>oluşturulmuş,  </a:t>
            </a:r>
            <a:r>
              <a:rPr lang="tr-TR" sz="4000" dirty="0">
                <a:latin typeface="Times New Roman" panose="02020603050405020304" pitchFamily="18" charset="0"/>
                <a:cs typeface="Times New Roman" panose="02020603050405020304" pitchFamily="18" charset="0"/>
              </a:rPr>
              <a:t>bu sayede talep edilen belgeler geciktirilmeden sonuçlandırılmıştır.</a:t>
            </a:r>
          </a:p>
          <a:p>
            <a:endParaRPr lang="tr-TR" dirty="0"/>
          </a:p>
        </p:txBody>
      </p:sp>
    </p:spTree>
    <p:extLst>
      <p:ext uri="{BB962C8B-B14F-4D97-AF65-F5344CB8AC3E}">
        <p14:creationId xmlns:p14="http://schemas.microsoft.com/office/powerpoint/2010/main" val="2722349359"/>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Katılımlarınızdan dolayı Teşekkür Ederiz…</a:t>
            </a:r>
            <a:endParaRPr lang="tr-TR" dirty="0"/>
          </a:p>
        </p:txBody>
      </p:sp>
    </p:spTree>
    <p:extLst>
      <p:ext uri="{BB962C8B-B14F-4D97-AF65-F5344CB8AC3E}">
        <p14:creationId xmlns:p14="http://schemas.microsoft.com/office/powerpoint/2010/main" val="3888324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982132" y="2780928"/>
            <a:ext cx="7704667" cy="3332816"/>
          </a:xfrm>
        </p:spPr>
        <p:txBody>
          <a:bodyPr>
            <a:normAutofit fontScale="92500"/>
          </a:bodyPr>
          <a:lstStyle/>
          <a:p>
            <a:r>
              <a:rPr lang="tr-TR" dirty="0"/>
              <a:t>Bu bağlamda Sovyetler Birliğinin 1991 yılında dağılması, Kafkasya’da Azerbaycan, Orta Asya’da Kazakistan, Kırgızistan, Özbekistan ve Türkmenistan’ın bağımsızlıklarını ilan etmesi ve Türkiye Cumhuriyeti devletinin 1992-1993 Eğitim-Öğretim yılından itibaren ilgili ülkelerle yaptığı ikili anlaşmalar ve “</a:t>
            </a:r>
            <a:r>
              <a:rPr lang="tr-TR" b="1" dirty="0"/>
              <a:t>Büyük Öğrenci Projesi</a:t>
            </a:r>
            <a:r>
              <a:rPr lang="tr-TR" dirty="0"/>
              <a:t>” kapsamında “</a:t>
            </a:r>
            <a:r>
              <a:rPr lang="tr-TR" b="1" dirty="0"/>
              <a:t>Devlet Burslusu</a:t>
            </a:r>
            <a:r>
              <a:rPr lang="tr-TR" dirty="0"/>
              <a:t>” olarak,  Türk Cumhuriyetleri ile Orta Asya ve Balkanlarda Yaşayan Türk ve Akraba Topluluklarından uluslararası öğrenci alımı başlamıştır. </a:t>
            </a:r>
          </a:p>
          <a:p>
            <a:endParaRPr lang="tr-TR" dirty="0"/>
          </a:p>
        </p:txBody>
      </p:sp>
    </p:spTree>
    <p:extLst>
      <p:ext uri="{BB962C8B-B14F-4D97-AF65-F5344CB8AC3E}">
        <p14:creationId xmlns:p14="http://schemas.microsoft.com/office/powerpoint/2010/main" val="3941241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24672"/>
            <a:ext cx="8229600" cy="4525963"/>
          </a:xfrm>
        </p:spPr>
        <p:txBody>
          <a:bodyPr>
            <a:normAutofit/>
          </a:bodyPr>
          <a:lstStyle/>
          <a:p>
            <a:pPr algn="just"/>
            <a:r>
              <a:rPr lang="tr-TR" sz="2800" dirty="0" smtClean="0">
                <a:latin typeface="Times New Roman" panose="02020603050405020304" pitchFamily="18" charset="0"/>
                <a:cs typeface="Times New Roman" panose="02020603050405020304" pitchFamily="18" charset="0"/>
              </a:rPr>
              <a:t>Üniversitemize </a:t>
            </a:r>
            <a:r>
              <a:rPr lang="tr-TR" sz="2800" b="1" dirty="0">
                <a:latin typeface="Times New Roman" panose="02020603050405020304" pitchFamily="18" charset="0"/>
                <a:cs typeface="Times New Roman" panose="02020603050405020304" pitchFamily="18" charset="0"/>
              </a:rPr>
              <a:t>ilk </a:t>
            </a:r>
            <a:r>
              <a:rPr lang="tr-TR" sz="2800" b="1" dirty="0" smtClean="0">
                <a:latin typeface="Times New Roman" panose="02020603050405020304" pitchFamily="18" charset="0"/>
                <a:cs typeface="Times New Roman" panose="02020603050405020304" pitchFamily="18" charset="0"/>
              </a:rPr>
              <a:t>uluslararası öğrenci alımı</a:t>
            </a:r>
            <a:r>
              <a:rPr lang="tr-TR" sz="2800" dirty="0" smtClean="0">
                <a:latin typeface="Times New Roman" panose="02020603050405020304" pitchFamily="18" charset="0"/>
                <a:cs typeface="Times New Roman" panose="02020603050405020304" pitchFamily="18" charset="0"/>
              </a:rPr>
              <a:t>, 1992-1993 </a:t>
            </a:r>
            <a:r>
              <a:rPr lang="tr-TR" sz="2800" dirty="0">
                <a:latin typeface="Times New Roman" panose="02020603050405020304" pitchFamily="18" charset="0"/>
                <a:cs typeface="Times New Roman" panose="02020603050405020304" pitchFamily="18" charset="0"/>
              </a:rPr>
              <a:t>Eğitim-Öğretim yılı Bahar yarıyılında Lisans ve </a:t>
            </a:r>
            <a:r>
              <a:rPr lang="tr-TR" sz="2800" dirty="0" err="1">
                <a:latin typeface="Times New Roman" panose="02020603050405020304" pitchFamily="18" charset="0"/>
                <a:cs typeface="Times New Roman" panose="02020603050405020304" pitchFamily="18" charset="0"/>
              </a:rPr>
              <a:t>Önlisans</a:t>
            </a:r>
            <a:r>
              <a:rPr lang="tr-TR" sz="2800" dirty="0">
                <a:latin typeface="Times New Roman" panose="02020603050405020304" pitchFamily="18" charset="0"/>
                <a:cs typeface="Times New Roman" panose="02020603050405020304" pitchFamily="18" charset="0"/>
              </a:rPr>
              <a:t> olmak üzere, 12 Devlet Burslusu ve 28 Kendi İmkanı </a:t>
            </a:r>
            <a:r>
              <a:rPr lang="tr-TR" sz="2800" dirty="0" smtClean="0">
                <a:latin typeface="Times New Roman" panose="02020603050405020304" pitchFamily="18" charset="0"/>
                <a:cs typeface="Times New Roman" panose="02020603050405020304" pitchFamily="18" charset="0"/>
              </a:rPr>
              <a:t>ile gelen </a:t>
            </a:r>
            <a:r>
              <a:rPr lang="tr-TR" sz="2800" dirty="0">
                <a:latin typeface="Times New Roman" panose="02020603050405020304" pitchFamily="18" charset="0"/>
                <a:cs typeface="Times New Roman" panose="02020603050405020304" pitchFamily="18" charset="0"/>
              </a:rPr>
              <a:t>toplam </a:t>
            </a:r>
            <a:r>
              <a:rPr lang="tr-TR" sz="2800" b="1" dirty="0" smtClean="0">
                <a:latin typeface="Times New Roman" panose="02020603050405020304" pitchFamily="18" charset="0"/>
                <a:cs typeface="Times New Roman" panose="02020603050405020304" pitchFamily="18" charset="0"/>
              </a:rPr>
              <a:t>5 </a:t>
            </a:r>
            <a:r>
              <a:rPr lang="tr-TR" sz="2800" b="1" dirty="0">
                <a:latin typeface="Times New Roman" panose="02020603050405020304" pitchFamily="18" charset="0"/>
                <a:cs typeface="Times New Roman" panose="02020603050405020304" pitchFamily="18" charset="0"/>
              </a:rPr>
              <a:t>ülkeden </a:t>
            </a:r>
            <a:r>
              <a:rPr lang="tr-TR" sz="2800" dirty="0">
                <a:latin typeface="Times New Roman" panose="02020603050405020304" pitchFamily="18" charset="0"/>
                <a:cs typeface="Times New Roman" panose="02020603050405020304" pitchFamily="18" charset="0"/>
              </a:rPr>
              <a:t>(Azerbaycan, Tataristan, Kazakistan, Uygur, Eski Yugoslavya) </a:t>
            </a:r>
            <a:r>
              <a:rPr lang="tr-TR" sz="2800" b="1" dirty="0">
                <a:latin typeface="Times New Roman" panose="02020603050405020304" pitchFamily="18" charset="0"/>
                <a:cs typeface="Times New Roman" panose="02020603050405020304" pitchFamily="18" charset="0"/>
              </a:rPr>
              <a:t>40</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Öğrenci </a:t>
            </a:r>
            <a:r>
              <a:rPr lang="tr-TR" sz="2800" dirty="0">
                <a:latin typeface="Times New Roman" panose="02020603050405020304" pitchFamily="18" charset="0"/>
                <a:cs typeface="Times New Roman" panose="02020603050405020304" pitchFamily="18" charset="0"/>
              </a:rPr>
              <a:t>ile </a:t>
            </a:r>
            <a:r>
              <a:rPr lang="tr-TR" sz="2800" dirty="0" smtClean="0">
                <a:latin typeface="Times New Roman" panose="02020603050405020304" pitchFamily="18" charset="0"/>
                <a:cs typeface="Times New Roman" panose="02020603050405020304" pitchFamily="18" charset="0"/>
              </a:rPr>
              <a:t>başlamış, 2016-2017 </a:t>
            </a:r>
            <a:r>
              <a:rPr lang="tr-TR" sz="2800" dirty="0">
                <a:latin typeface="Times New Roman" panose="02020603050405020304" pitchFamily="18" charset="0"/>
                <a:cs typeface="Times New Roman" panose="02020603050405020304" pitchFamily="18" charset="0"/>
              </a:rPr>
              <a:t>Eğitim – Öğretim yılı </a:t>
            </a:r>
            <a:r>
              <a:rPr lang="tr-TR" sz="2800" dirty="0" smtClean="0">
                <a:latin typeface="Times New Roman" panose="02020603050405020304" pitchFamily="18" charset="0"/>
                <a:cs typeface="Times New Roman" panose="02020603050405020304" pitchFamily="18" charset="0"/>
              </a:rPr>
              <a:t>itibariyle bu sayı oldukça dikkat çekici bir noktaya gelmiş, Üniversitemizin </a:t>
            </a:r>
            <a:r>
              <a:rPr lang="tr-TR" sz="2800" dirty="0">
                <a:latin typeface="Times New Roman" panose="02020603050405020304" pitchFamily="18" charset="0"/>
                <a:cs typeface="Times New Roman" panose="02020603050405020304" pitchFamily="18" charset="0"/>
              </a:rPr>
              <a:t>Uluslararası öğrenci sayısı </a:t>
            </a:r>
            <a:r>
              <a:rPr lang="tr-TR" sz="2800" b="1" dirty="0" smtClean="0">
                <a:latin typeface="Times New Roman" panose="02020603050405020304" pitchFamily="18" charset="0"/>
                <a:cs typeface="Times New Roman" panose="02020603050405020304" pitchFamily="18" charset="0"/>
              </a:rPr>
              <a:t>102</a:t>
            </a:r>
            <a:r>
              <a:rPr lang="tr-TR" sz="2800" dirty="0" smtClean="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ülkeden toplam </a:t>
            </a:r>
            <a:r>
              <a:rPr lang="tr-TR" sz="2800" b="1" dirty="0" smtClean="0">
                <a:latin typeface="Times New Roman" panose="02020603050405020304" pitchFamily="18" charset="0"/>
                <a:cs typeface="Times New Roman" panose="02020603050405020304" pitchFamily="18" charset="0"/>
              </a:rPr>
              <a:t>2.619</a:t>
            </a:r>
            <a:r>
              <a:rPr lang="tr-TR" sz="2800" dirty="0" smtClean="0">
                <a:latin typeface="Times New Roman" panose="02020603050405020304" pitchFamily="18" charset="0"/>
                <a:cs typeface="Times New Roman" panose="02020603050405020304" pitchFamily="18" charset="0"/>
              </a:rPr>
              <a:t> olmuştur.</a:t>
            </a:r>
          </a:p>
        </p:txBody>
      </p:sp>
    </p:spTree>
    <p:extLst>
      <p:ext uri="{BB962C8B-B14F-4D97-AF65-F5344CB8AC3E}">
        <p14:creationId xmlns:p14="http://schemas.microsoft.com/office/powerpoint/2010/main" val="1337029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latin typeface="Times New Roman" panose="02020603050405020304" pitchFamily="18" charset="0"/>
                <a:cs typeface="Times New Roman" panose="02020603050405020304" pitchFamily="18" charset="0"/>
              </a:rPr>
              <a:t>BURSLANDIRILMIŞ YA DA KENDİ İMKANIYLA GELEN </a:t>
            </a:r>
            <a:endParaRPr lang="tr-TR" sz="28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82133" y="2132856"/>
            <a:ext cx="7704667" cy="2736304"/>
          </a:xfrm>
        </p:spPr>
        <p:txBody>
          <a:bodyPr/>
          <a:lstStyle/>
          <a:p>
            <a:pPr marL="0" indent="0">
              <a:buNone/>
            </a:pPr>
            <a:r>
              <a:rPr lang="tr-TR" sz="2800" dirty="0" smtClean="0">
                <a:latin typeface="Times New Roman" panose="02020603050405020304" pitchFamily="18" charset="0"/>
                <a:cs typeface="Times New Roman" panose="02020603050405020304" pitchFamily="18" charset="0"/>
              </a:rPr>
              <a:t>Uluslararası öğrencilerimizi Üniversitemize geliş durumlarına göre </a:t>
            </a:r>
            <a:r>
              <a:rPr lang="tr-TR" sz="2800" b="1" dirty="0" smtClean="0">
                <a:latin typeface="Times New Roman" panose="02020603050405020304" pitchFamily="18" charset="0"/>
                <a:cs typeface="Times New Roman" panose="02020603050405020304" pitchFamily="18" charset="0"/>
              </a:rPr>
              <a:t>‘</a:t>
            </a:r>
            <a:r>
              <a:rPr lang="tr-TR" sz="2800" b="1" dirty="0" err="1" smtClean="0">
                <a:latin typeface="Times New Roman" panose="02020603050405020304" pitchFamily="18" charset="0"/>
                <a:cs typeface="Times New Roman" panose="02020603050405020304" pitchFamily="18" charset="0"/>
              </a:rPr>
              <a:t>burslandırılmış</a:t>
            </a:r>
            <a:r>
              <a:rPr lang="tr-TR" sz="2800" b="1" dirty="0" smtClean="0">
                <a:latin typeface="Times New Roman" panose="02020603050405020304" pitchFamily="18" charset="0"/>
                <a:cs typeface="Times New Roman" panose="02020603050405020304" pitchFamily="18" charset="0"/>
              </a:rPr>
              <a:t> ya da kendi imkanıyla gelen’ </a:t>
            </a:r>
            <a:r>
              <a:rPr lang="tr-TR" sz="2800" dirty="0" smtClean="0">
                <a:latin typeface="Times New Roman" panose="02020603050405020304" pitchFamily="18" charset="0"/>
                <a:cs typeface="Times New Roman" panose="02020603050405020304" pitchFamily="18" charset="0"/>
              </a:rPr>
              <a:t>olarak iki ana başlıkta ifade edebiliriz. </a:t>
            </a:r>
          </a:p>
          <a:p>
            <a:endParaRPr lang="tr-TR" dirty="0"/>
          </a:p>
        </p:txBody>
      </p:sp>
    </p:spTree>
    <p:extLst>
      <p:ext uri="{BB962C8B-B14F-4D97-AF65-F5344CB8AC3E}">
        <p14:creationId xmlns:p14="http://schemas.microsoft.com/office/powerpoint/2010/main" val="4120808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Times New Roman" panose="02020603050405020304" pitchFamily="18" charset="0"/>
                <a:cs typeface="Times New Roman" panose="02020603050405020304" pitchFamily="18" charset="0"/>
              </a:rPr>
              <a:t>TÜRKİYE BURSLARI</a:t>
            </a:r>
            <a:endParaRPr lang="tr-TR" sz="36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82133" y="2276872"/>
            <a:ext cx="7704667" cy="3332816"/>
          </a:xfrm>
        </p:spPr>
        <p:txBody>
          <a:bodyPr>
            <a:normAutofit/>
          </a:bodyPr>
          <a:lstStyle/>
          <a:p>
            <a:pPr marL="0" indent="0" algn="just">
              <a:buNone/>
            </a:pPr>
            <a:r>
              <a:rPr lang="tr-TR" sz="2800" dirty="0" smtClean="0">
                <a:latin typeface="Times New Roman" panose="02020603050405020304" pitchFamily="18" charset="0"/>
                <a:cs typeface="Times New Roman" panose="02020603050405020304" pitchFamily="18" charset="0"/>
              </a:rPr>
              <a:t>Türkiye </a:t>
            </a:r>
            <a:r>
              <a:rPr lang="tr-TR" sz="2800" dirty="0">
                <a:latin typeface="Times New Roman" panose="02020603050405020304" pitchFamily="18" charset="0"/>
                <a:cs typeface="Times New Roman" panose="02020603050405020304" pitchFamily="18" charset="0"/>
              </a:rPr>
              <a:t>Bursları, ülkemizde yükseköğretim seviyesinde öğrenim görecek öğrencilere verilen karşılıksız burs programlarından oluşmaktadır. Türkiye Burslusu olmaya hak kazanan uluslararası öğrenciler, ülkemizdeki üniversitelerde akademik geçmişlerine uygun bir bölümde öğrenim gördükleri süre boyunca burslandırılırlar. </a:t>
            </a:r>
          </a:p>
          <a:p>
            <a:endParaRPr lang="tr-TR" dirty="0"/>
          </a:p>
        </p:txBody>
      </p:sp>
    </p:spTree>
    <p:extLst>
      <p:ext uri="{BB962C8B-B14F-4D97-AF65-F5344CB8AC3E}">
        <p14:creationId xmlns:p14="http://schemas.microsoft.com/office/powerpoint/2010/main" val="2427789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a:xfrm>
            <a:off x="457200" y="274638"/>
            <a:ext cx="8003232" cy="1143000"/>
          </a:xfrm>
        </p:spPr>
        <p:txBody>
          <a:bodyPr>
            <a:normAutofit/>
          </a:bodyPr>
          <a:lstStyle/>
          <a:p>
            <a:r>
              <a:rPr lang="tr-TR" sz="3200" b="1" dirty="0">
                <a:latin typeface="Times New Roman" panose="02020603050405020304" pitchFamily="18" charset="0"/>
                <a:cs typeface="Times New Roman" panose="02020603050405020304" pitchFamily="18" charset="0"/>
              </a:rPr>
              <a:t>BURSLU ULUSLARARASI ÖĞRENCİLER</a:t>
            </a:r>
          </a:p>
        </p:txBody>
      </p:sp>
      <p:sp>
        <p:nvSpPr>
          <p:cNvPr id="3" name="İçerik Yer Tutucusu 2"/>
          <p:cNvSpPr>
            <a:spLocks noGrp="1"/>
          </p:cNvSpPr>
          <p:nvPr>
            <p:ph idx="1"/>
          </p:nvPr>
        </p:nvSpPr>
        <p:spPr>
          <a:xfrm>
            <a:off x="457200" y="1417638"/>
            <a:ext cx="8229600" cy="4708525"/>
          </a:xfrm>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Lisans </a:t>
            </a:r>
            <a:r>
              <a:rPr lang="tr-TR" sz="3600" b="1" dirty="0">
                <a:latin typeface="Times New Roman" panose="02020603050405020304" pitchFamily="18" charset="0"/>
                <a:cs typeface="Times New Roman" panose="02020603050405020304" pitchFamily="18" charset="0"/>
              </a:rPr>
              <a:t>Bursları</a:t>
            </a:r>
            <a:r>
              <a:rPr lang="tr-TR" sz="3600" dirty="0">
                <a:latin typeface="Times New Roman" panose="02020603050405020304" pitchFamily="18" charset="0"/>
                <a:cs typeface="Times New Roman" panose="02020603050405020304" pitchFamily="18" charset="0"/>
              </a:rPr>
              <a:t>; Türk Dili Konuşan Ülkeler Burs Programı, Balkanlar Burs Programı, Karadeniz Burs Programı, Harran Burs Programı, Türkiye-Afrika Burs Programı ve Boğaziçi Burs programı </a:t>
            </a:r>
            <a:endParaRPr lang="tr-TR" dirty="0"/>
          </a:p>
        </p:txBody>
      </p:sp>
    </p:spTree>
    <p:extLst>
      <p:ext uri="{BB962C8B-B14F-4D97-AF65-F5344CB8AC3E}">
        <p14:creationId xmlns:p14="http://schemas.microsoft.com/office/powerpoint/2010/main" val="804612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latin typeface="Times New Roman" panose="02020603050405020304" pitchFamily="18" charset="0"/>
                <a:cs typeface="Times New Roman" panose="02020603050405020304" pitchFamily="18" charset="0"/>
              </a:rPr>
              <a:t>BURSLU ULUSLARARASI ÖĞRENCİLER</a:t>
            </a:r>
            <a:endParaRPr lang="tr-TR" sz="3200" dirty="0"/>
          </a:p>
        </p:txBody>
      </p:sp>
      <p:sp>
        <p:nvSpPr>
          <p:cNvPr id="3" name="İçerik Yer Tutucusu 2"/>
          <p:cNvSpPr>
            <a:spLocks noGrp="1"/>
          </p:cNvSpPr>
          <p:nvPr>
            <p:ph idx="1"/>
          </p:nvPr>
        </p:nvSpPr>
        <p:spPr/>
        <p:txBody>
          <a:bodyPr>
            <a:normAutofit fontScale="92500" lnSpcReduction="20000"/>
          </a:bodyPr>
          <a:lstStyle/>
          <a:p>
            <a:r>
              <a:rPr lang="tr-TR" sz="3000" b="1" dirty="0">
                <a:latin typeface="Times New Roman" panose="02020603050405020304" pitchFamily="18" charset="0"/>
                <a:cs typeface="Times New Roman" panose="02020603050405020304" pitchFamily="18" charset="0"/>
              </a:rPr>
              <a:t>Lisansüstü Burslar</a:t>
            </a:r>
            <a:r>
              <a:rPr lang="tr-TR" sz="3000" dirty="0">
                <a:latin typeface="Times New Roman" panose="02020603050405020304" pitchFamily="18" charset="0"/>
                <a:cs typeface="Times New Roman" panose="02020603050405020304" pitchFamily="18" charset="0"/>
              </a:rPr>
              <a:t>; Ali Kuşçu Bilim </a:t>
            </a:r>
            <a:r>
              <a:rPr lang="tr-TR" sz="3000" dirty="0" smtClean="0">
                <a:latin typeface="Times New Roman" panose="02020603050405020304" pitchFamily="18" charset="0"/>
                <a:cs typeface="Times New Roman" panose="02020603050405020304" pitchFamily="18" charset="0"/>
              </a:rPr>
              <a:t>Teknoloji </a:t>
            </a:r>
            <a:r>
              <a:rPr lang="tr-TR" sz="3000" dirty="0">
                <a:latin typeface="Times New Roman" panose="02020603050405020304" pitchFamily="18" charset="0"/>
                <a:cs typeface="Times New Roman" panose="02020603050405020304" pitchFamily="18" charset="0"/>
              </a:rPr>
              <a:t>Burs Programı ve İbni Haldun Sosyal Bilimler Burs Programı şeklinde,  </a:t>
            </a:r>
            <a:r>
              <a:rPr lang="tr-TR" sz="3000" b="1" dirty="0">
                <a:latin typeface="Times New Roman" panose="02020603050405020304" pitchFamily="18" charset="0"/>
                <a:cs typeface="Times New Roman" panose="02020603050405020304" pitchFamily="18" charset="0"/>
              </a:rPr>
              <a:t>Branş Bursları</a:t>
            </a:r>
            <a:r>
              <a:rPr lang="tr-TR" sz="3000" dirty="0">
                <a:latin typeface="Times New Roman" panose="02020603050405020304" pitchFamily="18" charset="0"/>
                <a:cs typeface="Times New Roman" panose="02020603050405020304" pitchFamily="18" charset="0"/>
              </a:rPr>
              <a:t>;  İbni Sina Sağlık Bilimleri Burs Programı, İlahiyat Burs Programı ve Yunus Emre Türk Dili Burs Programı şeklinde, </a:t>
            </a:r>
            <a:r>
              <a:rPr lang="tr-TR" sz="3000" b="1" dirty="0">
                <a:latin typeface="Times New Roman" panose="02020603050405020304" pitchFamily="18" charset="0"/>
                <a:cs typeface="Times New Roman" panose="02020603050405020304" pitchFamily="18" charset="0"/>
              </a:rPr>
              <a:t>Kısa Dönemli Burslar </a:t>
            </a:r>
            <a:r>
              <a:rPr lang="tr-TR" sz="3000" dirty="0">
                <a:latin typeface="Times New Roman" panose="02020603050405020304" pitchFamily="18" charset="0"/>
                <a:cs typeface="Times New Roman" panose="02020603050405020304" pitchFamily="18" charset="0"/>
              </a:rPr>
              <a:t>ise;  Araştırma Bursları, Başarı Burs Programı ve Destek Burs Programı olarak Uluslararası Öğrencilere verilmektedir. </a:t>
            </a:r>
          </a:p>
          <a:p>
            <a:endParaRPr lang="tr-TR" dirty="0"/>
          </a:p>
        </p:txBody>
      </p:sp>
    </p:spTree>
    <p:extLst>
      <p:ext uri="{BB962C8B-B14F-4D97-AF65-F5344CB8AC3E}">
        <p14:creationId xmlns:p14="http://schemas.microsoft.com/office/powerpoint/2010/main" val="2844376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BURSLU ULUSLARARASI ÖĞRENCİLER</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600201"/>
            <a:ext cx="8003232" cy="3845023"/>
          </a:xfrm>
        </p:spPr>
        <p:txBody>
          <a:bodyPr>
            <a:normAutofit lnSpcReduction="10000"/>
          </a:bodyPr>
          <a:lstStyle/>
          <a:p>
            <a:pPr>
              <a:lnSpc>
                <a:spcPct val="80000"/>
              </a:lnSpc>
            </a:pPr>
            <a:endParaRPr lang="tr-TR" sz="2500" dirty="0" smtClean="0">
              <a:latin typeface="Times New Roman" panose="02020603050405020304" pitchFamily="18" charset="0"/>
              <a:cs typeface="Times New Roman" panose="02020603050405020304" pitchFamily="18" charset="0"/>
            </a:endParaRPr>
          </a:p>
          <a:p>
            <a:pPr>
              <a:lnSpc>
                <a:spcPct val="80000"/>
              </a:lnSpc>
            </a:pPr>
            <a:endParaRPr lang="tr-TR" sz="2500" dirty="0">
              <a:latin typeface="Times New Roman" panose="02020603050405020304" pitchFamily="18" charset="0"/>
              <a:cs typeface="Times New Roman" panose="02020603050405020304" pitchFamily="18" charset="0"/>
            </a:endParaRPr>
          </a:p>
          <a:p>
            <a:pPr algn="just">
              <a:lnSpc>
                <a:spcPct val="80000"/>
              </a:lnSpc>
            </a:pPr>
            <a:r>
              <a:rPr lang="tr-TR" sz="2800" dirty="0" smtClean="0">
                <a:latin typeface="Times New Roman" panose="02020603050405020304" pitchFamily="18" charset="0"/>
                <a:cs typeface="Times New Roman" panose="02020603050405020304" pitchFamily="18" charset="0"/>
              </a:rPr>
              <a:t>2012-2013 Eğitim-Öğretim </a:t>
            </a:r>
            <a:r>
              <a:rPr lang="tr-TR" sz="2800" dirty="0">
                <a:latin typeface="Times New Roman" panose="02020603050405020304" pitchFamily="18" charset="0"/>
                <a:cs typeface="Times New Roman" panose="02020603050405020304" pitchFamily="18" charset="0"/>
              </a:rPr>
              <a:t>yılından </a:t>
            </a:r>
            <a:r>
              <a:rPr lang="tr-TR" sz="2800" dirty="0" smtClean="0">
                <a:latin typeface="Times New Roman" panose="02020603050405020304" pitchFamily="18" charset="0"/>
                <a:cs typeface="Times New Roman" panose="02020603050405020304" pitchFamily="18" charset="0"/>
              </a:rPr>
              <a:t>itibaren Afganistan </a:t>
            </a:r>
            <a:r>
              <a:rPr lang="tr-TR" sz="2800" dirty="0">
                <a:latin typeface="Times New Roman" panose="02020603050405020304" pitchFamily="18" charset="0"/>
                <a:cs typeface="Times New Roman" panose="02020603050405020304" pitchFamily="18" charset="0"/>
              </a:rPr>
              <a:t>İslam Cumhuriyeti ve Türkiye Cumhuriyeti Milli Eğitim Bakanlıklarınca imzalanan </a:t>
            </a:r>
            <a:r>
              <a:rPr lang="tr-TR" sz="2800" dirty="0" smtClean="0">
                <a:latin typeface="Times New Roman" panose="02020603050405020304" pitchFamily="18" charset="0"/>
                <a:cs typeface="Times New Roman" panose="02020603050405020304" pitchFamily="18" charset="0"/>
              </a:rPr>
              <a:t>Mutabakat Zaptı gereğince</a:t>
            </a:r>
            <a:r>
              <a:rPr lang="tr-TR" sz="2800" dirty="0">
                <a:latin typeface="Times New Roman" panose="02020603050405020304" pitchFamily="18" charset="0"/>
                <a:cs typeface="Times New Roman" panose="02020603050405020304" pitchFamily="18" charset="0"/>
              </a:rPr>
              <a:t>, Uluslararası öğrencilerin tüm masraflarının Afganistan Hükümeti tarafından karşılandığı “</a:t>
            </a:r>
            <a:r>
              <a:rPr lang="tr-TR" sz="2800" b="1" dirty="0">
                <a:latin typeface="Times New Roman" panose="02020603050405020304" pitchFamily="18" charset="0"/>
                <a:cs typeface="Times New Roman" panose="02020603050405020304" pitchFamily="18" charset="0"/>
              </a:rPr>
              <a:t>Afganistan Hükümeti Burslusu</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Tıp Fakültesinde (16) On altı, Mühendislik Fakültesinde ise  (8) Sekiz Afganistan uyruklu öğrenci öğrenim görmektedir. </a:t>
            </a:r>
            <a:endParaRPr lang="tr-TR" sz="2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547705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TM03457496[[fn=Paralaks]]</Template>
  <TotalTime>333</TotalTime>
  <Words>1052</Words>
  <Application>Microsoft Office PowerPoint</Application>
  <PresentationFormat>Ekran Gösterisi (4:3)</PresentationFormat>
  <Paragraphs>52</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Paralaks</vt:lpstr>
      <vt:lpstr>T.C. 19 MAYIS ÜNİVERSİTESİ ÖĞRENCİ İŞLERİ DAİRE BAŞKANLIĞI  ULUSLARARASI ÖĞRENCİLER  </vt:lpstr>
      <vt:lpstr>PowerPoint Sunusu</vt:lpstr>
      <vt:lpstr>PowerPoint Sunusu</vt:lpstr>
      <vt:lpstr>PowerPoint Sunusu</vt:lpstr>
      <vt:lpstr>BURSLANDIRILMIŞ YA DA KENDİ İMKANIYLA GELEN </vt:lpstr>
      <vt:lpstr>TÜRKİYE BURSLARI</vt:lpstr>
      <vt:lpstr>BURSLU ULUSLARARASI ÖĞRENCİLER</vt:lpstr>
      <vt:lpstr>BURSLU ULUSLARARASI ÖĞRENCİLER</vt:lpstr>
      <vt:lpstr>BURSLU ULUSLARARASI ÖĞRENCİLER</vt:lpstr>
      <vt:lpstr>BURSLU ULUSLARARASI ÖĞRENCİLER</vt:lpstr>
      <vt:lpstr>PowerPoint Sunusu</vt:lpstr>
      <vt:lpstr>SURİYE UYRUKLU ÖĞRENCİLER</vt:lpstr>
      <vt:lpstr>KENDİ İMKANIYLA GELEN</vt:lpstr>
      <vt:lpstr>KENDİ İMKANIYLA GELEN</vt:lpstr>
      <vt:lpstr>KENDİ İMKANIYLA GELEN</vt:lpstr>
      <vt:lpstr>KENDİ İMKANIYLA GELEN</vt:lpstr>
      <vt:lpstr>ADAY/KAYITLI ÖĞRENCİLERİMİZ</vt:lpstr>
      <vt:lpstr>KENDİ İMKANIYLA GELEN ULUSLARARASI ÖĞRENCİLER</vt:lpstr>
      <vt:lpstr>PowerPoint Sunusu</vt:lpstr>
      <vt:lpstr>İKAMET İŞLEMLERİ</vt:lpstr>
      <vt:lpstr>İKAMET İŞLEMLERİ İÇİN GEREKLİ BELGELER</vt:lpstr>
      <vt:lpstr>KAYITLI ÖĞRENCİ İŞLEMLERİ</vt:lpstr>
      <vt:lpstr>KAYITLI ÖĞRENCİ İŞLEMLERİ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Elif Gümüş</dc:creator>
  <cp:lastModifiedBy>seval</cp:lastModifiedBy>
  <cp:revision>49</cp:revision>
  <dcterms:created xsi:type="dcterms:W3CDTF">2017-03-08T13:19:44Z</dcterms:created>
  <dcterms:modified xsi:type="dcterms:W3CDTF">2017-03-21T08:51:00Z</dcterms:modified>
</cp:coreProperties>
</file>