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3" r:id="rId3"/>
    <p:sldId id="258" r:id="rId4"/>
    <p:sldId id="265" r:id="rId5"/>
    <p:sldId id="261" r:id="rId6"/>
    <p:sldId id="262" r:id="rId7"/>
    <p:sldId id="266" r:id="rId8"/>
    <p:sldId id="267" r:id="rId9"/>
    <p:sldId id="268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D15F2F9-2A34-496B-B7C9-D35919459C3E}">
          <p14:sldIdLst>
            <p14:sldId id="257"/>
            <p14:sldId id="263"/>
            <p14:sldId id="258"/>
            <p14:sldId id="265"/>
            <p14:sldId id="261"/>
            <p14:sldId id="262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F997CA-AF7D-40E0-892A-148F13FDE679}" type="datetimeFigureOut">
              <a:rPr lang="tr-TR" smtClean="0"/>
              <a:t>28.3.2018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121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28.3.2018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323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28.3.2018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564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28.3.2018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8934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28.3.2018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418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28.3.2018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8533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28.3.2018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1821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28.3.2018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7011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28.3.2018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863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28.3.2018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557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28.3.2018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480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28.3.2018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317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28.3.2018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81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28.3.2018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48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28.3.2018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391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28.3.2018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09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97CA-AF7D-40E0-892A-148F13FDE679}" type="datetimeFigureOut">
              <a:rPr lang="tr-TR" smtClean="0"/>
              <a:t>28.3.2018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407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F997CA-AF7D-40E0-892A-148F13FDE679}" type="datetimeFigureOut">
              <a:rPr lang="tr-TR" smtClean="0"/>
              <a:t>28.3.2018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08F77A-E3F0-4D02-9357-EA762BE11F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5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>
            <a:extLst>
              <a:ext uri="{FF2B5EF4-FFF2-40B4-BE49-F238E27FC236}">
                <a16:creationId xmlns:a16="http://schemas.microsoft.com/office/drawing/2014/main" id="{C6496FEB-2E1D-408B-9D79-93016F28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505"/>
            <a:ext cx="11719420" cy="5100506"/>
          </a:xfrm>
        </p:spPr>
        <p:txBody>
          <a:bodyPr>
            <a:noAutofit/>
          </a:bodyPr>
          <a:lstStyle/>
          <a:p>
            <a:pPr algn="ctr"/>
            <a:br>
              <a:rPr lang="tr-TR" sz="3200" b="1" dirty="0">
                <a:latin typeface="Adobe Caslon Pro" panose="0205050205050A020403" pitchFamily="18" charset="-94"/>
                <a:ea typeface="Adobe Fangsong Std R" panose="02020400000000000000" pitchFamily="18" charset="-128"/>
              </a:rPr>
            </a:br>
            <a:r>
              <a:rPr lang="tr-TR" sz="4400" b="1" dirty="0">
                <a:latin typeface="Adobe Caslon Pro Bold"/>
                <a:ea typeface="Adobe Fangsong Std R" panose="02020400000000000000" pitchFamily="18" charset="-128"/>
              </a:rPr>
              <a:t>T.C.</a:t>
            </a:r>
            <a:br>
              <a:rPr lang="tr-TR" sz="4400" b="1" dirty="0">
                <a:latin typeface="Adobe Caslon Pro Bold"/>
                <a:ea typeface="Adobe Fangsong Std R" panose="02020400000000000000" pitchFamily="18" charset="-128"/>
              </a:rPr>
            </a:br>
            <a:br>
              <a:rPr lang="tr-TR" sz="4400" b="1" dirty="0">
                <a:latin typeface="Adobe Caslon Pro Bold"/>
                <a:ea typeface="Adobe Fangsong Std R" panose="02020400000000000000" pitchFamily="18" charset="-128"/>
              </a:rPr>
            </a:br>
            <a:r>
              <a:rPr lang="tr-TR" sz="4400" b="1" dirty="0">
                <a:latin typeface="Adobe Caslon Pro Bold"/>
                <a:ea typeface="Adobe Fangsong Std R" panose="02020400000000000000" pitchFamily="18" charset="-128"/>
              </a:rPr>
              <a:t>ONDOKUZ MAYIS ÜNİVERSİTESİ</a:t>
            </a:r>
            <a:br>
              <a:rPr lang="tr-TR" sz="3200" b="1" dirty="0">
                <a:latin typeface="Adobe Caslon Pro Bold"/>
                <a:ea typeface="Adobe Fangsong Std R" panose="02020400000000000000" pitchFamily="18" charset="-128"/>
              </a:rPr>
            </a:br>
            <a:br>
              <a:rPr lang="tr-TR" sz="3200" b="1" dirty="0">
                <a:latin typeface="Adobe Caslon Pro Bold"/>
                <a:ea typeface="Adobe Fangsong Std R" panose="02020400000000000000" pitchFamily="18" charset="-128"/>
              </a:rPr>
            </a:br>
            <a:r>
              <a:rPr lang="tr-TR" sz="3200" b="1" dirty="0">
                <a:solidFill>
                  <a:srgbClr val="002060"/>
                </a:solidFill>
                <a:latin typeface="Adobe Caslon Pro Bold"/>
                <a:ea typeface="Adobe Fangsong Std R" panose="02020400000000000000" pitchFamily="18" charset="-128"/>
              </a:rPr>
              <a:t>ELEKTRONİK BELGE YÖNETİM SİSTEMİ</a:t>
            </a:r>
            <a:br>
              <a:rPr lang="tr-TR" sz="3200" b="1" dirty="0">
                <a:solidFill>
                  <a:srgbClr val="002060"/>
                </a:solidFill>
                <a:latin typeface="Adobe Caslon Pro Bold"/>
                <a:ea typeface="Adobe Fangsong Std R" panose="02020400000000000000" pitchFamily="18" charset="-128"/>
              </a:rPr>
            </a:br>
            <a:br>
              <a:rPr lang="tr-TR" sz="3200" b="1" dirty="0">
                <a:solidFill>
                  <a:srgbClr val="002060"/>
                </a:solidFill>
                <a:latin typeface="Adobe Caslon Pro Bold"/>
                <a:ea typeface="Adobe Fangsong Std R" panose="02020400000000000000" pitchFamily="18" charset="-128"/>
              </a:rPr>
            </a:br>
            <a:r>
              <a:rPr lang="tr-TR" sz="3200" b="1" dirty="0">
                <a:solidFill>
                  <a:srgbClr val="002060"/>
                </a:solidFill>
                <a:latin typeface="Adobe Caslon Pro Bold"/>
                <a:ea typeface="Adobe Fangsong Std R" panose="02020400000000000000" pitchFamily="18" charset="-128"/>
              </a:rPr>
              <a:t>(</a:t>
            </a:r>
            <a:r>
              <a:rPr lang="tr-TR" sz="3200" b="1" dirty="0" err="1">
                <a:solidFill>
                  <a:srgbClr val="002060"/>
                </a:solidFill>
                <a:latin typeface="Adobe Caslon Pro Bold"/>
                <a:ea typeface="Adobe Fangsong Std R" panose="02020400000000000000" pitchFamily="18" charset="-128"/>
              </a:rPr>
              <a:t>ebys</a:t>
            </a:r>
            <a:r>
              <a:rPr lang="tr-TR" sz="3200" b="1" dirty="0">
                <a:solidFill>
                  <a:srgbClr val="002060"/>
                </a:solidFill>
                <a:latin typeface="Adobe Caslon Pro Bold"/>
                <a:ea typeface="Adobe Fangsong Std R" panose="02020400000000000000" pitchFamily="18" charset="-128"/>
              </a:rPr>
              <a:t>)</a:t>
            </a:r>
            <a:br>
              <a:rPr lang="tr-TR" sz="3200" b="1" dirty="0">
                <a:solidFill>
                  <a:srgbClr val="002060"/>
                </a:solidFill>
                <a:latin typeface="Adobe Caslon Pro Bold"/>
                <a:ea typeface="Adobe Fangsong Std R" panose="02020400000000000000" pitchFamily="18" charset="-128"/>
              </a:rPr>
            </a:br>
            <a:br>
              <a:rPr lang="tr-TR" sz="3600" b="1" dirty="0">
                <a:latin typeface="Adobe Caslon Pro Bold"/>
                <a:ea typeface="Adobe Fangsong Std R" panose="02020400000000000000" pitchFamily="18" charset="-128"/>
              </a:rPr>
            </a:br>
            <a:r>
              <a:rPr lang="tr-TR" sz="1800" b="1" dirty="0">
                <a:latin typeface="Adobe Caslon Pro Bold"/>
                <a:ea typeface="Adobe Fangsong Std R" panose="02020400000000000000" pitchFamily="18" charset="-128"/>
              </a:rPr>
              <a:t>HÜSEYİN ERİŞGİN				        Gökhan göçmez</a:t>
            </a:r>
            <a:br>
              <a:rPr lang="tr-TR" sz="1800" b="1" dirty="0">
                <a:latin typeface="Adobe Caslon Pro Bold"/>
                <a:ea typeface="Adobe Fangsong Std R" panose="02020400000000000000" pitchFamily="18" charset="-128"/>
              </a:rPr>
            </a:br>
            <a:r>
              <a:rPr lang="tr-TR" sz="1400" b="1" dirty="0">
                <a:latin typeface="Adobe Caslon Pro Bold"/>
                <a:ea typeface="Adobe Fangsong Std R" panose="02020400000000000000" pitchFamily="18" charset="-128"/>
              </a:rPr>
              <a:t>sistem yöneticisi      </a:t>
            </a:r>
            <a:r>
              <a:rPr lang="tr-TR" sz="1800" b="1" dirty="0">
                <a:latin typeface="Adobe Caslon Pro Bold"/>
                <a:ea typeface="Adobe Fangsong Std R" panose="02020400000000000000" pitchFamily="18" charset="-128"/>
              </a:rPr>
              <a:t>		         		          </a:t>
            </a:r>
            <a:r>
              <a:rPr lang="tr-TR" sz="1400" b="1" dirty="0">
                <a:latin typeface="Adobe Caslon Pro Bold"/>
                <a:ea typeface="Adobe Fangsong Std R" panose="02020400000000000000" pitchFamily="18" charset="-128"/>
              </a:rPr>
              <a:t>sistem yöneticisi  </a:t>
            </a:r>
            <a:br>
              <a:rPr lang="tr-TR" sz="1400" b="1" dirty="0">
                <a:latin typeface="Adobe Caslon Pro Bold"/>
                <a:ea typeface="Adobe Fangsong Std R" panose="02020400000000000000" pitchFamily="18" charset="-128"/>
              </a:rPr>
            </a:br>
            <a:br>
              <a:rPr lang="tr-TR" sz="1800" b="1" dirty="0">
                <a:latin typeface="Adobe Caslon Pro Bold"/>
                <a:ea typeface="Adobe Fangsong Std R" panose="02020400000000000000" pitchFamily="18" charset="-128"/>
              </a:rPr>
            </a:br>
            <a:br>
              <a:rPr lang="tr-TR" sz="2800" b="1" dirty="0">
                <a:latin typeface="Adobe Caslon Pro" panose="0205050205050A020403" pitchFamily="18" charset="-94"/>
                <a:ea typeface="Adobe Fangsong Std R" panose="02020400000000000000" pitchFamily="18" charset="-128"/>
              </a:rPr>
            </a:br>
            <a:endParaRPr lang="tr-TR" sz="2800" b="1" dirty="0">
              <a:latin typeface="Adobe Caslon Pro" panose="0205050205050A020403" pitchFamily="18" charset="-94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A9D083A-C39A-4E61-AFEA-DD1A0259A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98" y="235125"/>
            <a:ext cx="840049" cy="81484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1E293D7-736D-41E4-AA5E-DA7829EA7D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50" y="201569"/>
            <a:ext cx="1107346" cy="99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3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A9D083A-C39A-4E61-AFEA-DD1A0259A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98" y="235125"/>
            <a:ext cx="840049" cy="81484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1E293D7-736D-41E4-AA5E-DA7829EA7D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50" y="201569"/>
            <a:ext cx="1107346" cy="998057"/>
          </a:xfrm>
          <a:prstGeom prst="rect">
            <a:avLst/>
          </a:prstGeom>
        </p:spPr>
      </p:pic>
      <p:sp>
        <p:nvSpPr>
          <p:cNvPr id="6" name="Unvan 4">
            <a:extLst>
              <a:ext uri="{FF2B5EF4-FFF2-40B4-BE49-F238E27FC236}">
                <a16:creationId xmlns:a16="http://schemas.microsoft.com/office/drawing/2014/main" id="{D5396CEA-0F3C-40FD-9352-0088EFE7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253" y="124614"/>
            <a:ext cx="5858314" cy="1151965"/>
          </a:xfrm>
        </p:spPr>
        <p:txBody>
          <a:bodyPr>
            <a:normAutofit/>
          </a:bodyPr>
          <a:lstStyle/>
          <a:p>
            <a:r>
              <a:rPr lang="tr-TR" sz="4800" dirty="0">
                <a:latin typeface="Adobe Garamond Pro Bold" panose="02020702060506020403" pitchFamily="18" charset="-94"/>
              </a:rPr>
              <a:t>Genel tanım</a:t>
            </a:r>
          </a:p>
        </p:txBody>
      </p:sp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651DAA28-44CC-4F31-9D10-8A10C1C40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25460" y="1756856"/>
            <a:ext cx="2265028" cy="576262"/>
          </a:xfrm>
        </p:spPr>
        <p:txBody>
          <a:bodyPr/>
          <a:lstStyle/>
          <a:p>
            <a:r>
              <a:rPr lang="tr-TR" u="sng" dirty="0" err="1"/>
              <a:t>ÜsT</a:t>
            </a:r>
            <a:r>
              <a:rPr lang="tr-TR" u="sng" dirty="0"/>
              <a:t> menü</a:t>
            </a:r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273FE4FF-B890-421B-A538-C6A89DB2CB7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1325460" y="2530601"/>
            <a:ext cx="3310128" cy="2734928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 Narrow" panose="020B0606020202030204" pitchFamily="34" charset="0"/>
              </a:rPr>
              <a:t>Bekleyen işler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 Narrow" panose="020B0606020202030204" pitchFamily="34" charset="0"/>
              </a:rPr>
              <a:t>Belge arama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 Narrow" panose="020B0606020202030204" pitchFamily="34" charset="0"/>
              </a:rPr>
              <a:t>Yeni iç yazı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 Narrow" panose="020B0606020202030204" pitchFamily="34" charset="0"/>
              </a:rPr>
              <a:t>Yeni dış yazı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 Narrow" panose="020B0606020202030204" pitchFamily="34" charset="0"/>
              </a:rPr>
              <a:t>Yeni onay/ olur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 Narrow" panose="020B0606020202030204" pitchFamily="34" charset="0"/>
              </a:rPr>
              <a:t>Yeni vekalet</a:t>
            </a:r>
          </a:p>
          <a:p>
            <a:endParaRPr lang="tr-TR" dirty="0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6F79DC4-9F8C-40E9-AE33-F05FFFA5DE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7878" y="1775701"/>
            <a:ext cx="2791359" cy="576262"/>
          </a:xfrm>
        </p:spPr>
        <p:txBody>
          <a:bodyPr/>
          <a:lstStyle/>
          <a:p>
            <a:r>
              <a:rPr lang="tr-TR" u="sng" dirty="0"/>
              <a:t>Gezinme alanı</a:t>
            </a:r>
          </a:p>
        </p:txBody>
      </p:sp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D8346395-2C5C-4B86-8B87-D6BEE65D66A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687064" y="2449354"/>
            <a:ext cx="4179475" cy="2734928"/>
          </a:xfrm>
        </p:spPr>
        <p:txBody>
          <a:bodyPr>
            <a:normAutofit fontScale="85000" lnSpcReduction="20000"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 Narrow" panose="020B0606020202030204" pitchFamily="34" charset="0"/>
              </a:rPr>
              <a:t>Kullanıcı bilgileri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 Narrow" panose="020B0606020202030204" pitchFamily="34" charset="0"/>
              </a:rPr>
              <a:t>Yönetim paneli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 Narrow" panose="020B0606020202030204" pitchFamily="34" charset="0"/>
              </a:rPr>
              <a:t>Genel panel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tr-TR" sz="1600" b="1" dirty="0">
                <a:latin typeface="Arial Narrow" panose="020B0606020202030204" pitchFamily="34" charset="0"/>
              </a:rPr>
              <a:t>Havale dağıtım grup  tanım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 Narrow" panose="020B0606020202030204" pitchFamily="34" charset="0"/>
              </a:rPr>
              <a:t>Kişiye özel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tr-TR" sz="1600" b="1" dirty="0">
                <a:latin typeface="Arial Narrow" panose="020B0606020202030204" pitchFamily="34" charset="0"/>
              </a:rPr>
              <a:t>Belge klasörleri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tr-TR" sz="1600" b="1" dirty="0">
                <a:latin typeface="Arial Narrow" panose="020B0606020202030204" pitchFamily="34" charset="0"/>
              </a:rPr>
              <a:t>Klasördeki belgeyi kopyalama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tr-TR" sz="1600" b="1" dirty="0">
                <a:latin typeface="Arial Narrow" panose="020B0606020202030204" pitchFamily="34" charset="0"/>
              </a:rPr>
              <a:t>Klasördeki belgeyi taşıma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 Narrow" panose="020B0606020202030204" pitchFamily="34" charset="0"/>
              </a:rPr>
              <a:t>formlar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tr-TR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3636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A9D083A-C39A-4E61-AFEA-DD1A0259A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98" y="235125"/>
            <a:ext cx="840049" cy="81484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1E293D7-736D-41E4-AA5E-DA7829EA7D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50" y="201569"/>
            <a:ext cx="1107346" cy="998057"/>
          </a:xfrm>
          <a:prstGeom prst="rect">
            <a:avLst/>
          </a:prstGeom>
        </p:spPr>
      </p:pic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B744A804-DD02-4C4E-B41A-F65643DF36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25460" y="1199626"/>
            <a:ext cx="9278223" cy="4045042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 Narrow" panose="020B0606020202030204" pitchFamily="34" charset="0"/>
              </a:rPr>
              <a:t>Evrak kayıt yetkilisi</a:t>
            </a:r>
          </a:p>
          <a:p>
            <a:pPr marL="457200" lvl="1" indent="0">
              <a:buNone/>
            </a:pPr>
            <a:endParaRPr lang="tr-TR" dirty="0">
              <a:latin typeface="Arial Narrow" panose="020B0606020202030204" pitchFamily="34" charset="0"/>
            </a:endParaRPr>
          </a:p>
          <a:p>
            <a:r>
              <a:rPr lang="tr-TR" b="1" dirty="0">
                <a:latin typeface="Arial Narrow" panose="020B0606020202030204" pitchFamily="34" charset="0"/>
              </a:rPr>
              <a:t>Birim amiri</a:t>
            </a:r>
          </a:p>
          <a:p>
            <a:pPr lvl="1"/>
            <a:endParaRPr lang="tr-TR" dirty="0">
              <a:latin typeface="Arial Narrow" panose="020B0606020202030204" pitchFamily="34" charset="0"/>
            </a:endParaRPr>
          </a:p>
          <a:p>
            <a:r>
              <a:rPr lang="tr-TR" b="1" dirty="0">
                <a:latin typeface="Arial Narrow" panose="020B0606020202030204" pitchFamily="34" charset="0"/>
              </a:rPr>
              <a:t>Yazı yazan personel</a:t>
            </a:r>
          </a:p>
          <a:p>
            <a:endParaRPr lang="tr-TR" b="1" dirty="0">
              <a:latin typeface="Arial Narrow" panose="020B0606020202030204" pitchFamily="34" charset="0"/>
            </a:endParaRPr>
          </a:p>
          <a:p>
            <a:r>
              <a:rPr lang="tr-TR" b="1" dirty="0">
                <a:latin typeface="Arial Narrow" panose="020B0606020202030204" pitchFamily="34" charset="0"/>
              </a:rPr>
              <a:t>Kullanıcı </a:t>
            </a:r>
          </a:p>
        </p:txBody>
      </p:sp>
      <p:sp>
        <p:nvSpPr>
          <p:cNvPr id="6" name="Unvan 4">
            <a:extLst>
              <a:ext uri="{FF2B5EF4-FFF2-40B4-BE49-F238E27FC236}">
                <a16:creationId xmlns:a16="http://schemas.microsoft.com/office/drawing/2014/main" id="{D5396CEA-0F3C-40FD-9352-0088EFE7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60" y="235125"/>
            <a:ext cx="1702965" cy="814847"/>
          </a:xfrm>
        </p:spPr>
        <p:txBody>
          <a:bodyPr>
            <a:normAutofit/>
          </a:bodyPr>
          <a:lstStyle/>
          <a:p>
            <a:r>
              <a:rPr lang="tr-TR" sz="4800" dirty="0">
                <a:latin typeface="Adobe Garamond Pro Bold" panose="02020702060506020403" pitchFamily="18" charset="-94"/>
              </a:rPr>
              <a:t>EBYS</a:t>
            </a:r>
          </a:p>
        </p:txBody>
      </p:sp>
    </p:spTree>
    <p:extLst>
      <p:ext uri="{BB962C8B-B14F-4D97-AF65-F5344CB8AC3E}">
        <p14:creationId xmlns:p14="http://schemas.microsoft.com/office/powerpoint/2010/main" val="285151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A9D083A-C39A-4E61-AFEA-DD1A0259A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98" y="235125"/>
            <a:ext cx="840049" cy="81484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1E293D7-736D-41E4-AA5E-DA7829EA7D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50" y="201569"/>
            <a:ext cx="1107346" cy="998057"/>
          </a:xfrm>
          <a:prstGeom prst="rect">
            <a:avLst/>
          </a:prstGeom>
        </p:spPr>
      </p:pic>
      <p:sp>
        <p:nvSpPr>
          <p:cNvPr id="10" name="İçerik Yer Tutucusu 9">
            <a:extLst>
              <a:ext uri="{FF2B5EF4-FFF2-40B4-BE49-F238E27FC236}">
                <a16:creationId xmlns:a16="http://schemas.microsoft.com/office/drawing/2014/main" id="{B744A804-DD02-4C4E-B41A-F65643DF36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97140" y="1568742"/>
            <a:ext cx="9489098" cy="3592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>
                <a:latin typeface="Arial Narrow" panose="020B0606020202030204" pitchFamily="34" charset="0"/>
              </a:rPr>
              <a:t>Bekleyen işlerdeki evrakların</a:t>
            </a:r>
          </a:p>
          <a:p>
            <a:pPr marL="0" indent="0" algn="ctr">
              <a:buNone/>
            </a:pPr>
            <a:endParaRPr lang="tr-TR" sz="2400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tr-TR" sz="2400" b="1" dirty="0">
                <a:latin typeface="Arial Narrow" panose="020B0606020202030204" pitchFamily="34" charset="0"/>
              </a:rPr>
              <a:t> dosyaya kaldırılması</a:t>
            </a:r>
          </a:p>
          <a:p>
            <a:pPr marL="0" indent="0" algn="ctr">
              <a:buNone/>
            </a:pPr>
            <a:endParaRPr lang="tr-TR" sz="2400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tr-TR" sz="2400" b="1" dirty="0">
                <a:latin typeface="Arial Narrow" panose="020B0606020202030204" pitchFamily="34" charset="0"/>
              </a:rPr>
              <a:t>bekleyen işlerdeki evraklar sitemi yavaşlatmaktadır</a:t>
            </a:r>
          </a:p>
          <a:p>
            <a:pPr marL="0" indent="0">
              <a:buNone/>
            </a:pPr>
            <a:endParaRPr lang="tr-TR" sz="4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Unvan 4">
            <a:extLst>
              <a:ext uri="{FF2B5EF4-FFF2-40B4-BE49-F238E27FC236}">
                <a16:creationId xmlns:a16="http://schemas.microsoft.com/office/drawing/2014/main" id="{D5396CEA-0F3C-40FD-9352-0088EFE7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792" y="309952"/>
            <a:ext cx="5478662" cy="814847"/>
          </a:xfrm>
        </p:spPr>
        <p:txBody>
          <a:bodyPr>
            <a:normAutofit fontScale="90000"/>
          </a:bodyPr>
          <a:lstStyle/>
          <a:p>
            <a:r>
              <a:rPr lang="tr-TR" sz="4800" dirty="0">
                <a:latin typeface="Adobe Caslon Pro Bold"/>
              </a:rPr>
              <a:t>Bekleyen işler</a:t>
            </a:r>
          </a:p>
        </p:txBody>
      </p:sp>
    </p:spTree>
    <p:extLst>
      <p:ext uri="{BB962C8B-B14F-4D97-AF65-F5344CB8AC3E}">
        <p14:creationId xmlns:p14="http://schemas.microsoft.com/office/powerpoint/2010/main" val="41153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A9D083A-C39A-4E61-AFEA-DD1A0259A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98" y="235125"/>
            <a:ext cx="840049" cy="81484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1E293D7-736D-41E4-AA5E-DA7829EA7D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50" y="201569"/>
            <a:ext cx="1107346" cy="998057"/>
          </a:xfrm>
          <a:prstGeom prst="rect">
            <a:avLst/>
          </a:prstGeom>
        </p:spPr>
      </p:pic>
      <p:sp>
        <p:nvSpPr>
          <p:cNvPr id="9" name="Unvan 4">
            <a:extLst>
              <a:ext uri="{FF2B5EF4-FFF2-40B4-BE49-F238E27FC236}">
                <a16:creationId xmlns:a16="http://schemas.microsoft.com/office/drawing/2014/main" id="{26B38A41-0B6E-441E-A17B-710DC61A8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52" y="331960"/>
            <a:ext cx="5419863" cy="737273"/>
          </a:xfrm>
        </p:spPr>
        <p:txBody>
          <a:bodyPr>
            <a:noAutofit/>
          </a:bodyPr>
          <a:lstStyle/>
          <a:p>
            <a:r>
              <a:rPr lang="tr-TR" sz="3600" dirty="0">
                <a:latin typeface="Adobe Garamond Pro Bold" panose="02020702060506020403" pitchFamily="18" charset="-94"/>
              </a:rPr>
              <a:t>EVRAK KAYIT YETKİLSİ</a:t>
            </a:r>
          </a:p>
        </p:txBody>
      </p:sp>
      <p:sp>
        <p:nvSpPr>
          <p:cNvPr id="30" name="İçerik Yer Tutucusu 29">
            <a:extLst>
              <a:ext uri="{FF2B5EF4-FFF2-40B4-BE49-F238E27FC236}">
                <a16:creationId xmlns:a16="http://schemas.microsoft.com/office/drawing/2014/main" id="{0DA55BD2-F385-4212-B000-1D750BB93B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08682" y="1199626"/>
            <a:ext cx="8120543" cy="42699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  <a:endParaRPr lang="tr-TR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tr-TR" sz="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Kişi kayıtları(1000000)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Belge kaydı yapılırken tarayıcıdan direkt bilgisayara aktarma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Yanlış kayıtların iptal edilmesi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Kamu kurumlarından gelen belgelerin kaydı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Eklemek isteyen var mı ?</a:t>
            </a:r>
          </a:p>
          <a:p>
            <a:pPr marL="0" indent="0">
              <a:buNone/>
            </a:pPr>
            <a:endParaRPr lang="tr-TR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379885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A9D083A-C39A-4E61-AFEA-DD1A0259A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98" y="235125"/>
            <a:ext cx="840049" cy="81484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1E293D7-736D-41E4-AA5E-DA7829EA7D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50" y="201569"/>
            <a:ext cx="1107346" cy="998057"/>
          </a:xfrm>
          <a:prstGeom prst="rect">
            <a:avLst/>
          </a:prstGeom>
        </p:spPr>
      </p:pic>
      <p:sp>
        <p:nvSpPr>
          <p:cNvPr id="9" name="Unvan 4">
            <a:extLst>
              <a:ext uri="{FF2B5EF4-FFF2-40B4-BE49-F238E27FC236}">
                <a16:creationId xmlns:a16="http://schemas.microsoft.com/office/drawing/2014/main" id="{26B38A41-0B6E-441E-A17B-710DC61A8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881" y="379468"/>
            <a:ext cx="3783434" cy="737273"/>
          </a:xfrm>
        </p:spPr>
        <p:txBody>
          <a:bodyPr>
            <a:normAutofit fontScale="90000"/>
          </a:bodyPr>
          <a:lstStyle/>
          <a:p>
            <a:r>
              <a:rPr lang="tr-TR" sz="4800" dirty="0">
                <a:latin typeface="Adobe Garamond Pro Bold" panose="02020702060506020403" pitchFamily="18" charset="-94"/>
              </a:rPr>
              <a:t>BİRİM AMİRİ</a:t>
            </a:r>
          </a:p>
        </p:txBody>
      </p:sp>
      <p:sp>
        <p:nvSpPr>
          <p:cNvPr id="30" name="İçerik Yer Tutucusu 29">
            <a:extLst>
              <a:ext uri="{FF2B5EF4-FFF2-40B4-BE49-F238E27FC236}">
                <a16:creationId xmlns:a16="http://schemas.microsoft.com/office/drawing/2014/main" id="{0DA55BD2-F385-4212-B000-1D750BB93B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7406" y="1275127"/>
            <a:ext cx="9303390" cy="428677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Evrak havale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Tanımlar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Toplu belge havale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Evrak imzalama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Toplu imzalama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Klasör açma (ortak klasör</a:t>
            </a:r>
            <a:r>
              <a:rPr lang="tr-TR" sz="1800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)****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Belge taşıma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Belge kopyalama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Belge havalelerde bir evrakın tüm personel veya öğretim üyesine havale edilmesi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İdari personelin evrakı birde kendi birimindeki personellere havale etmesi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E-imzalarını başkası ile paylaşması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Belge imza işlemi başlatılıyor bir bakıyorsun ikisi de aynı ip numarası.</a:t>
            </a:r>
          </a:p>
          <a:p>
            <a:pPr lvl="1"/>
            <a:endParaRPr lang="tr-T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592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A9D083A-C39A-4E61-AFEA-DD1A0259A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98" y="235125"/>
            <a:ext cx="840049" cy="81484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1E293D7-736D-41E4-AA5E-DA7829EA7D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50" y="201569"/>
            <a:ext cx="1107346" cy="998057"/>
          </a:xfrm>
          <a:prstGeom prst="rect">
            <a:avLst/>
          </a:prstGeom>
        </p:spPr>
      </p:pic>
      <p:sp>
        <p:nvSpPr>
          <p:cNvPr id="22" name="Unvan 21">
            <a:extLst>
              <a:ext uri="{FF2B5EF4-FFF2-40B4-BE49-F238E27FC236}">
                <a16:creationId xmlns:a16="http://schemas.microsoft.com/office/drawing/2014/main" id="{457B4699-15D5-47DF-9BAE-11DA9ABFD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512" y="406174"/>
            <a:ext cx="6042172" cy="588846"/>
          </a:xfrm>
        </p:spPr>
        <p:txBody>
          <a:bodyPr>
            <a:noAutofit/>
          </a:bodyPr>
          <a:lstStyle/>
          <a:p>
            <a:r>
              <a:rPr lang="tr-TR" dirty="0">
                <a:latin typeface="Adobe Caslon Pro Bold" panose="0205070206050A020403" pitchFamily="18" charset="-94"/>
              </a:rPr>
              <a:t>Yazışma yapan personel</a:t>
            </a:r>
          </a:p>
        </p:txBody>
      </p:sp>
      <p:sp>
        <p:nvSpPr>
          <p:cNvPr id="24" name="Metin Yer Tutucusu 23">
            <a:extLst>
              <a:ext uri="{FF2B5EF4-FFF2-40B4-BE49-F238E27FC236}">
                <a16:creationId xmlns:a16="http://schemas.microsoft.com/office/drawing/2014/main" id="{23211874-0C79-4789-8356-6C91787FB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611" y="1850666"/>
            <a:ext cx="10394728" cy="3283396"/>
          </a:xfrm>
        </p:spPr>
        <p:txBody>
          <a:bodyPr>
            <a:normAutofit fontScale="92500" lnSpcReduction="10000"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tr-TR" dirty="0">
                <a:latin typeface="Arial Narrow" panose="020B0606020202030204" pitchFamily="34" charset="0"/>
              </a:rPr>
              <a:t>Konuların açık yazılması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tr-TR" dirty="0">
              <a:latin typeface="Arial Narrow" panose="020B0606020202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tr-TR" dirty="0">
                <a:latin typeface="Arial Narrow" panose="020B0606020202030204" pitchFamily="34" charset="0"/>
              </a:rPr>
              <a:t>Resmi yazışma kurallarına uyulması gerekir (</a:t>
            </a:r>
            <a:r>
              <a:rPr lang="tr-TR" dirty="0" err="1">
                <a:latin typeface="Arial Narrow" panose="020B0606020202030204" pitchFamily="34" charset="0"/>
              </a:rPr>
              <a:t>örnek:times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new</a:t>
            </a:r>
            <a:r>
              <a:rPr lang="tr-TR" dirty="0">
                <a:latin typeface="Arial Narrow" panose="020B0606020202030204" pitchFamily="34" charset="0"/>
              </a:rPr>
              <a:t> roman)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tr-TR" dirty="0">
              <a:latin typeface="Arial Narrow" panose="020B0606020202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tr-TR" dirty="0">
                <a:latin typeface="Arial Narrow" panose="020B0606020202030204" pitchFamily="34" charset="0"/>
              </a:rPr>
              <a:t>Kurum dışı yazışmalarda kep kullanımında dikkat edilmesi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tr-TR" dirty="0">
              <a:latin typeface="Arial Narrow" panose="020B0606020202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tr-TR" dirty="0">
                <a:latin typeface="Arial Narrow" panose="020B0606020202030204" pitchFamily="34" charset="0"/>
              </a:rPr>
              <a:t>E-imza ile ilgili soruları ola 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tr-TR" dirty="0">
              <a:latin typeface="Arial Narrow" panose="020B0606020202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tr-TR" dirty="0">
                <a:latin typeface="Arial Narrow" panose="020B0606020202030204" pitchFamily="34" charset="0"/>
              </a:rPr>
              <a:t>Belgeleri oluşturmuş olduğum klasöre taşıma***</a:t>
            </a:r>
          </a:p>
          <a:p>
            <a:pPr marL="1085850" lvl="2" indent="-171450">
              <a:buFont typeface="Wingdings" panose="05000000000000000000" pitchFamily="2" charset="2"/>
              <a:buChar char="§"/>
            </a:pPr>
            <a:r>
              <a:rPr lang="tr-TR" sz="1400" dirty="0">
                <a:latin typeface="Arial Narrow" panose="020B0606020202030204" pitchFamily="34" charset="0"/>
              </a:rPr>
              <a:t>Seçilen belgeleri taşıma</a:t>
            </a:r>
          </a:p>
          <a:p>
            <a:pPr marL="1085850" lvl="2" indent="-171450">
              <a:buFont typeface="Wingdings" panose="05000000000000000000" pitchFamily="2" charset="2"/>
              <a:buChar char="§"/>
            </a:pPr>
            <a:r>
              <a:rPr lang="tr-TR" sz="1400" dirty="0">
                <a:latin typeface="Arial Narrow" panose="020B0606020202030204" pitchFamily="34" charset="0"/>
              </a:rPr>
              <a:t>Seçilen belgeleri kopyalama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897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A9D083A-C39A-4E61-AFEA-DD1A0259A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98" y="235125"/>
            <a:ext cx="840049" cy="81484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1E293D7-736D-41E4-AA5E-DA7829EA7D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50" y="201569"/>
            <a:ext cx="1107346" cy="998057"/>
          </a:xfrm>
          <a:prstGeom prst="rect">
            <a:avLst/>
          </a:prstGeom>
        </p:spPr>
      </p:pic>
      <p:sp>
        <p:nvSpPr>
          <p:cNvPr id="22" name="Unvan 21">
            <a:extLst>
              <a:ext uri="{FF2B5EF4-FFF2-40B4-BE49-F238E27FC236}">
                <a16:creationId xmlns:a16="http://schemas.microsoft.com/office/drawing/2014/main" id="{457B4699-15D5-47DF-9BAE-11DA9ABFD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3751" y="461126"/>
            <a:ext cx="2815556" cy="588846"/>
          </a:xfrm>
        </p:spPr>
        <p:txBody>
          <a:bodyPr>
            <a:noAutofit/>
          </a:bodyPr>
          <a:lstStyle/>
          <a:p>
            <a:r>
              <a:rPr lang="tr-TR" dirty="0">
                <a:latin typeface="Adobe Caslon Pro Bold" panose="0205070206050A020403" pitchFamily="18" charset="-94"/>
              </a:rPr>
              <a:t>kullanıcı</a:t>
            </a:r>
          </a:p>
        </p:txBody>
      </p:sp>
      <p:sp>
        <p:nvSpPr>
          <p:cNvPr id="24" name="Metin Yer Tutucusu 23">
            <a:extLst>
              <a:ext uri="{FF2B5EF4-FFF2-40B4-BE49-F238E27FC236}">
                <a16:creationId xmlns:a16="http://schemas.microsoft.com/office/drawing/2014/main" id="{23211874-0C79-4789-8356-6C91787FB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59017" y="1614158"/>
            <a:ext cx="8800051" cy="26710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latin typeface="Adobe Caslon Pro"/>
              </a:rPr>
              <a:t>Kendisine gelen belgeye cevap verebilir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>
              <a:latin typeface="Adobe Caslon Pro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latin typeface="Adobe Caslon Pro"/>
              </a:rPr>
              <a:t>Kendisine gelen belgeyi dosyalar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dirty="0">
              <a:latin typeface="Adobe Caslon Pro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latin typeface="Adobe Caslon Pro"/>
              </a:rPr>
              <a:t>Dilekçe yazabilir (e-imzası olması zorunlu)</a:t>
            </a:r>
          </a:p>
          <a:p>
            <a:endParaRPr lang="tr-TR" dirty="0">
              <a:latin typeface="Adobe Caslon Pro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596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A9D083A-C39A-4E61-AFEA-DD1A0259A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98" y="235125"/>
            <a:ext cx="840049" cy="814847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1E293D7-736D-41E4-AA5E-DA7829EA7D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50" y="201569"/>
            <a:ext cx="1107346" cy="998057"/>
          </a:xfrm>
          <a:prstGeom prst="rect">
            <a:avLst/>
          </a:prstGeom>
        </p:spPr>
      </p:pic>
      <p:sp>
        <p:nvSpPr>
          <p:cNvPr id="6" name="Unvan 4">
            <a:extLst>
              <a:ext uri="{FF2B5EF4-FFF2-40B4-BE49-F238E27FC236}">
                <a16:creationId xmlns:a16="http://schemas.microsoft.com/office/drawing/2014/main" id="{D5396CEA-0F3C-40FD-9352-0088EFE72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712" y="1283855"/>
            <a:ext cx="5443869" cy="2756517"/>
          </a:xfrm>
        </p:spPr>
        <p:txBody>
          <a:bodyPr>
            <a:normAutofit/>
          </a:bodyPr>
          <a:lstStyle/>
          <a:p>
            <a:br>
              <a:rPr lang="tr-TR" sz="4800" dirty="0">
                <a:latin typeface="Adobe Garamond Pro Bold" panose="02020702060506020403" pitchFamily="18" charset="-94"/>
              </a:rPr>
            </a:br>
            <a:r>
              <a:rPr lang="tr-TR" dirty="0">
                <a:latin typeface="Adobe Garamond Pro Bold" panose="02020702060506020403" pitchFamily="18" charset="-94"/>
              </a:rPr>
              <a:t>Teşekkürler</a:t>
            </a:r>
            <a:r>
              <a:rPr lang="tr-TR" sz="4800" dirty="0">
                <a:latin typeface="Adobe Garamond Pro Bold" panose="02020702060506020403" pitchFamily="18" charset="-9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17115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 - &amp;quot;&amp;#x0D;&amp;#x0A;T.C.&amp;#x0D;&amp;#x0A;&amp;#x0D;&amp;#x0A;ONDOKUZ MAYIS ÜNİVERSİTESİ&amp;#x0D;&amp;#x0A;&amp;#x0D;&amp;#x0A;ELEKTRONİK BELGE YÖNETİM SİSTEMİ&amp;#x0D;&amp;#x0A;&amp;#x0D;&amp;#x0A;(ebys)&amp;#x0D;&amp;#x0A;&amp;#x0D;&amp;#x0A;HÜSEYİN ERİŞGİN&amp;amp;#x09;&amp;amp;#x09;&amp;amp;#x09;&amp;amp;#x09;        Gökhan göçm&quot;/&gt;&lt;property id=&quot;20307&quot; value=&quot;257&quot;/&gt;&lt;/object&gt;&lt;object type=&quot;3&quot; unique_id=&quot;10006&quot;&gt;&lt;property id=&quot;20148&quot; value=&quot;5&quot;/&gt;&lt;property id=&quot;20300&quot; value=&quot;Slide 3 - &amp;quot;EBYS&amp;quot;&quot;/&gt;&lt;property id=&quot;20307&quot; value=&quot;258&quot;/&gt;&lt;/object&gt;&lt;object type=&quot;3&quot; unique_id=&quot;10053&quot;&gt;&lt;property id=&quot;20148&quot; value=&quot;5&quot;/&gt;&lt;property id=&quot;20300&quot; value=&quot;Slide 5 - &amp;quot;EVRAK KAYIT YETKİLSİ&amp;quot;&quot;/&gt;&lt;property id=&quot;20307&quot; value=&quot;261&quot;/&gt;&lt;/object&gt;&lt;object type=&quot;3&quot; unique_id=&quot;10070&quot;&gt;&lt;property id=&quot;20148&quot; value=&quot;5&quot;/&gt;&lt;property id=&quot;20300&quot; value=&quot;Slide 6 - &amp;quot;BİRİM AMİRİ&amp;quot;&quot;/&gt;&lt;property id=&quot;20307&quot; value=&quot;262&quot;/&gt;&lt;/object&gt;&lt;object type=&quot;3&quot; unique_id=&quot;10125&quot;&gt;&lt;property id=&quot;20148&quot; value=&quot;5&quot;/&gt;&lt;property id=&quot;20300&quot; value=&quot;Slide 2 - &amp;quot;Genel tanım&amp;quot;&quot;/&gt;&lt;property id=&quot;20307&quot; value=&quot;263&quot;/&gt;&lt;/object&gt;&lt;object type=&quot;3&quot; unique_id=&quot;10126&quot;&gt;&lt;property id=&quot;20148&quot; value=&quot;5&quot;/&gt;&lt;property id=&quot;20300&quot; value=&quot;Slide 4 - &amp;quot;Bekleyen işler&amp;quot;&quot;/&gt;&lt;property id=&quot;20307&quot; value=&quot;265&quot;/&gt;&lt;/object&gt;&lt;object type=&quot;3&quot; unique_id=&quot;10127&quot;&gt;&lt;property id=&quot;20148&quot; value=&quot;5&quot;/&gt;&lt;property id=&quot;20300&quot; value=&quot;Slide 7 - &amp;quot;Yazışma yapan personel&amp;quot;&quot;/&gt;&lt;property id=&quot;20307&quot; value=&quot;266&quot;/&gt;&lt;/object&gt;&lt;object type=&quot;3&quot; unique_id=&quot;10179&quot;&gt;&lt;property id=&quot;20148&quot; value=&quot;5&quot;/&gt;&lt;property id=&quot;20300&quot; value=&quot;Slide 8 - &amp;quot;kullanıcı&amp;quot;&quot;/&gt;&lt;property id=&quot;20307&quot; value=&quot;267&quot;/&gt;&lt;/object&gt;&lt;object type=&quot;3&quot; unique_id=&quot;10356&quot;&gt;&lt;property id=&quot;20148&quot; value=&quot;5&quot;/&gt;&lt;property id=&quot;20300&quot; value=&quot;Slide 9 - &amp;quot;&amp;#x0D;&amp;#x0A;Teşekkürler &amp;quot;&quot;/&gt;&lt;property id=&quot;20307&quot; value=&quot;26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1705</TotalTime>
  <Words>187</Words>
  <Application>Microsoft Office PowerPoint</Application>
  <PresentationFormat>Geniş ekran</PresentationFormat>
  <Paragraphs>77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9" baseType="lpstr">
      <vt:lpstr>Adobe Fangsong Std R</vt:lpstr>
      <vt:lpstr>Arial Unicode MS</vt:lpstr>
      <vt:lpstr>Adobe Caslon Pro</vt:lpstr>
      <vt:lpstr>Adobe Caslon Pro Bold</vt:lpstr>
      <vt:lpstr>Adobe Garamond Pro Bold</vt:lpstr>
      <vt:lpstr>Arial</vt:lpstr>
      <vt:lpstr>Arial Narrow</vt:lpstr>
      <vt:lpstr>Impact</vt:lpstr>
      <vt:lpstr>Wingdings</vt:lpstr>
      <vt:lpstr>Ana Olay</vt:lpstr>
      <vt:lpstr> T.C.  ONDOKUZ MAYIS ÜNİVERSİTESİ  ELEKTRONİK BELGE YÖNETİM SİSTEMİ  (ebys)  HÜSEYİN ERİŞGİN            Gökhan göçmez sistem yöneticisi                             sistem yöneticisi     </vt:lpstr>
      <vt:lpstr>Genel tanım</vt:lpstr>
      <vt:lpstr>EBYS</vt:lpstr>
      <vt:lpstr>Bekleyen işler</vt:lpstr>
      <vt:lpstr>EVRAK KAYIT YETKİLSİ</vt:lpstr>
      <vt:lpstr>BİRİM AMİRİ</vt:lpstr>
      <vt:lpstr>Yazışma yapan personel</vt:lpstr>
      <vt:lpstr>kullanıcı</vt:lpstr>
      <vt:lpstr> Teşekkürler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ONDOKUZ MAYIS ÜNİVERSİTESİ  ELEKTRONİK BELGE YÖNETİM SİSTEMİ  HÜSEYİN erişgin  SİSTEM yönetici</dc:title>
  <dc:creator>hüseyin erişgin</dc:creator>
  <cp:lastModifiedBy>hüseyin erişgin</cp:lastModifiedBy>
  <cp:revision>71</cp:revision>
  <dcterms:created xsi:type="dcterms:W3CDTF">2018-03-05T07:49:19Z</dcterms:created>
  <dcterms:modified xsi:type="dcterms:W3CDTF">2018-03-28T13:01:21Z</dcterms:modified>
</cp:coreProperties>
</file>