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8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257" r:id="rId47"/>
    <p:sldId id="325" r:id="rId48"/>
    <p:sldId id="326" r:id="rId49"/>
    <p:sldId id="327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24" r:id="rId62"/>
    <p:sldId id="258" r:id="rId63"/>
    <p:sldId id="259" r:id="rId64"/>
    <p:sldId id="262" r:id="rId65"/>
    <p:sldId id="260" r:id="rId66"/>
    <p:sldId id="263" r:id="rId67"/>
    <p:sldId id="264" r:id="rId68"/>
    <p:sldId id="265" r:id="rId69"/>
    <p:sldId id="266" r:id="rId70"/>
    <p:sldId id="267" r:id="rId71"/>
    <p:sldId id="280" r:id="rId72"/>
    <p:sldId id="268" r:id="rId73"/>
    <p:sldId id="269" r:id="rId74"/>
    <p:sldId id="270" r:id="rId75"/>
    <p:sldId id="271" r:id="rId76"/>
    <p:sldId id="272" r:id="rId77"/>
    <p:sldId id="273" r:id="rId78"/>
    <p:sldId id="274" r:id="rId79"/>
    <p:sldId id="275" r:id="rId80"/>
    <p:sldId id="276" r:id="rId81"/>
    <p:sldId id="277" r:id="rId82"/>
    <p:sldId id="278" r:id="rId83"/>
    <p:sldId id="261" r:id="rId84"/>
    <p:sldId id="279" r:id="rId8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3B8AA5-958A-50C8-69BF-1B34D9DC3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7D6333C-BEAA-F3E9-8859-45247A733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56F43F-B750-ADB1-F4B7-45A40B2C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1153A-1F07-4248-8982-35B71AFE4023}" type="datetimeFigureOut">
              <a:rPr lang="tr-TR" smtClean="0"/>
              <a:t>14.12.2022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A849411-805B-77FC-881B-C6CD01698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1B3D9FD-7E2E-7E40-CD6A-9546767F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9CF2-7D2F-4D70-88C4-88C4DAD393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840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CE25A9-D7DF-805C-AD27-544BCA9A6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745A64E-615C-5ACC-5BC3-B97B7E320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13F54E1-6019-82E1-CB36-940B09B06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1153A-1F07-4248-8982-35B71AFE4023}" type="datetimeFigureOut">
              <a:rPr lang="tr-TR" smtClean="0"/>
              <a:t>14.12.2022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2407B09-DA73-92AF-2FB4-73DB532C8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22A4265-9AEE-9A46-471B-B16F4755B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9CF2-7D2F-4D70-88C4-88C4DAD393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595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8D5F1D5-375D-4674-2B40-00780789B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FE2211E-E65F-35F6-33D8-3F9F7AA5C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1736BE4-3FEB-1331-3688-A68ED56FD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1153A-1F07-4248-8982-35B71AFE4023}" type="datetimeFigureOut">
              <a:rPr lang="tr-TR" smtClean="0"/>
              <a:t>14.12.2022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9D5B588-3D41-074F-0781-ED46239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66E026B-B7F3-C6EB-E8F1-62E03DA0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9CF2-7D2F-4D70-88C4-88C4DAD393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7419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FE8534-76E6-4F2A-71F2-BF5E93CE0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5C84987-5920-D4AB-0780-1453FA03A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F276B71-9528-3CF9-6601-3C5F06F94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1153A-1F07-4248-8982-35B71AFE4023}" type="datetimeFigureOut">
              <a:rPr lang="tr-TR" smtClean="0"/>
              <a:t>14.12.2022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D40F976-7A67-9A61-643C-65E77D6B1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185E51-1FBC-E7C4-BD85-874A543C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9CF2-7D2F-4D70-88C4-88C4DAD393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2102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0DD953-C219-03B2-DC3C-9856893D0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00CC8F9-3BB2-B9C1-A7A4-F08190AC1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8F0F32C-316C-1377-613B-5DBDC50A4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1153A-1F07-4248-8982-35B71AFE4023}" type="datetimeFigureOut">
              <a:rPr lang="tr-TR" smtClean="0"/>
              <a:t>14.12.2022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0F1C51-EB23-8D4F-3F32-C328BB17A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9378525-C6EC-2261-E89F-8DC86909B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9CF2-7D2F-4D70-88C4-88C4DAD393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559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6541A0-6004-36BA-D995-AA616B26D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111755D-85EF-8B68-14C0-C4D0DC73E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DB30773-4511-4856-EF61-3C15E7923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1347CBC-385B-EDF5-28AA-EF6F8110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1153A-1F07-4248-8982-35B71AFE4023}" type="datetimeFigureOut">
              <a:rPr lang="tr-TR" smtClean="0"/>
              <a:t>14.12.2022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B978178-7517-94DF-9A14-9C9E6778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666960B-5837-1AF4-E3D0-625C7CDA2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9CF2-7D2F-4D70-88C4-88C4DAD393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8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B78488-8B82-8D1E-6893-583B611A2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118183C-C771-3D29-F89F-890572193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8A6C66C-C51A-EEF8-8A38-B385BE122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631467BE-73FE-AEBA-A751-6C04777C3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7DEF541-7AC7-5A36-F5E5-B0D16BF28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A9E0C40-7EA2-C216-6404-E4FDF73BB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1153A-1F07-4248-8982-35B71AFE4023}" type="datetimeFigureOut">
              <a:rPr lang="tr-TR" smtClean="0"/>
              <a:t>14.12.2022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E46BACD-60B0-D7D7-46C7-E570BC1A6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EA10D3D3-A097-F6ED-0F41-D29B4F32B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9CF2-7D2F-4D70-88C4-88C4DAD393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5316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0C2940-F881-C637-644F-9653C126B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2858A40-DC56-5029-9713-25D28E98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1153A-1F07-4248-8982-35B71AFE4023}" type="datetimeFigureOut">
              <a:rPr lang="tr-TR" smtClean="0"/>
              <a:t>14.12.2022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60CAEB3-C994-1171-E8C8-A74E9C6F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1CDA6F3-1410-C9B2-D40D-59FE98A3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9CF2-7D2F-4D70-88C4-88C4DAD393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7733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23FFA27E-A093-7EF1-540F-F4A38AD3B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1153A-1F07-4248-8982-35B71AFE4023}" type="datetimeFigureOut">
              <a:rPr lang="tr-TR" smtClean="0"/>
              <a:t>14.12.2022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0C893B1-8953-908B-4F1C-FF6536D8F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273355F-68FD-994C-A9CE-BCD99776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9CF2-7D2F-4D70-88C4-88C4DAD393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903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2B466E-C5A2-7CF1-9A03-2DFB07D5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275D1E2-6BCF-C521-BAAC-D5C0D4D49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682E1E3-7B48-1FDC-7B4B-124000616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5A2BE61-53D4-B4B3-71CC-0D86584B4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1153A-1F07-4248-8982-35B71AFE4023}" type="datetimeFigureOut">
              <a:rPr lang="tr-TR" smtClean="0"/>
              <a:t>14.12.2022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AE47E35-F6BB-A81E-2F8C-447D58EB7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6184699-9B77-F8C6-D136-BF4546C88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9CF2-7D2F-4D70-88C4-88C4DAD393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78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A59358-1A12-7200-D330-4752EF7D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A841D76-85E2-8F23-946F-DA4B5CA6C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F2D42F7-D115-BD9A-4FDA-25F9C64FA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D78B78C-91D1-7050-1B12-C22F6258B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1153A-1F07-4248-8982-35B71AFE4023}" type="datetimeFigureOut">
              <a:rPr lang="tr-TR" smtClean="0"/>
              <a:t>14.12.2022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2BB4ED6-38E4-7CF2-E4FB-8CD17466A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F295E1A-D174-6341-74F4-0F21E923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9CF2-7D2F-4D70-88C4-88C4DAD393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310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4B929EC-DD49-F4BE-2C3C-5485213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571BA44-B773-8623-2A90-0421FC057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17A918B-CEF0-235E-A2A7-A369C7891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1153A-1F07-4248-8982-35B71AFE4023}" type="datetimeFigureOut">
              <a:rPr lang="tr-TR" smtClean="0"/>
              <a:t>14.12.2022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C284870-62BA-142F-E7E2-08116CBD6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6F777AA-A83E-DDFE-1676-9780681A1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89CF2-7D2F-4D70-88C4-88C4DAD393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759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3" Type="http://schemas.openxmlformats.org/officeDocument/2006/relationships/image" Target="../media/image24.svg"/><Relationship Id="rId21" Type="http://schemas.openxmlformats.org/officeDocument/2006/relationships/image" Target="../media/image42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5" Type="http://schemas.openxmlformats.org/officeDocument/2006/relationships/image" Target="../media/image46.sv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24" Type="http://schemas.openxmlformats.org/officeDocument/2006/relationships/image" Target="../media/image45.pn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23" Type="http://schemas.openxmlformats.org/officeDocument/2006/relationships/image" Target="../media/image44.svg"/><Relationship Id="rId10" Type="http://schemas.openxmlformats.org/officeDocument/2006/relationships/image" Target="../media/image31.png"/><Relationship Id="rId19" Type="http://schemas.openxmlformats.org/officeDocument/2006/relationships/image" Target="../media/image40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438075-0812-D377-42A4-90EE983C3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1561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ETKİLİ İLETİŞİM </a:t>
            </a:r>
            <a:b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VE</a:t>
            </a:r>
            <a:b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 İÇİ İLİŞKİLER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BA15BF84-DE01-FB2A-2574-D790DA5D8797}"/>
              </a:ext>
            </a:extLst>
          </p:cNvPr>
          <p:cNvSpPr/>
          <p:nvPr/>
        </p:nvSpPr>
        <p:spPr>
          <a:xfrm>
            <a:off x="122830" y="136478"/>
            <a:ext cx="11928143" cy="6591868"/>
          </a:xfrm>
          <a:prstGeom prst="roundRect">
            <a:avLst/>
          </a:prstGeom>
          <a:noFill/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37F0E3D-1E84-ED05-2078-30F4F040CFAD}"/>
              </a:ext>
            </a:extLst>
          </p:cNvPr>
          <p:cNvSpPr/>
          <p:nvPr/>
        </p:nvSpPr>
        <p:spPr>
          <a:xfrm>
            <a:off x="245660" y="291152"/>
            <a:ext cx="11671110" cy="6275695"/>
          </a:xfrm>
          <a:prstGeom prst="roundRect">
            <a:avLst/>
          </a:prstGeom>
          <a:noFill/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37721A3-4C40-B02E-70E0-50716A342C00}"/>
              </a:ext>
            </a:extLst>
          </p:cNvPr>
          <p:cNvSpPr txBox="1"/>
          <p:nvPr/>
        </p:nvSpPr>
        <p:spPr>
          <a:xfrm>
            <a:off x="4677225" y="4837456"/>
            <a:ext cx="3073020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DOÇ. DR. M. NUR ERDEM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21F9B98-EC0B-42EA-9DF8-BFD06BD7A6AC}"/>
              </a:ext>
            </a:extLst>
          </p:cNvPr>
          <p:cNvSpPr txBox="1"/>
          <p:nvPr/>
        </p:nvSpPr>
        <p:spPr>
          <a:xfrm>
            <a:off x="3339548" y="1068210"/>
            <a:ext cx="551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LİDERLİK EĞİTİMİ</a:t>
            </a:r>
          </a:p>
        </p:txBody>
      </p:sp>
    </p:spTree>
    <p:extLst>
      <p:ext uri="{BB962C8B-B14F-4D97-AF65-F5344CB8AC3E}">
        <p14:creationId xmlns:p14="http://schemas.microsoft.com/office/powerpoint/2010/main" val="2450343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İletişim Sarmalı Çünkü…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Herkesin algılama kapasitesi farklıdır.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Herkes algıladığı ölçüde bilgi toplayabilmektedir.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Herkes aynı şekilde algılamamakta; birbirinden farklı biçimlerde öğrenebilmektedir.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Bu nedenle de iletişim, eylemi gerçekleştiren taraflara bir şeyler katar (sarmal genişler) ya da tam tersi bazı uçurumlar oluşur (sarmal daralır ve iletişim süreci çıkmaza girer). 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0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İLETİŞİMİN ÖZELLİKLERİ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 İletişim kaçınılmazdır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 İletişim ortaklaşa gerçekleştirilen bir eylemdir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İletişim bir insan etkinliğidir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Çeşitli ve bilinçli bir anlam alışverişidir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İletişim dinamik bir yapıya sahiptir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Çok çeşitli türlerde gerçekleştirilebilir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83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İLETİŞİM TÜRLERİ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 İçsel iletişim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 Kişilerarası iletişim (Formal / </a:t>
            </a:r>
            <a:r>
              <a:rPr lang="tr-TR" sz="2800" dirty="0" err="1">
                <a:solidFill>
                  <a:schemeClr val="bg1"/>
                </a:solidFill>
              </a:rPr>
              <a:t>informal</a:t>
            </a:r>
            <a:r>
              <a:rPr lang="tr-TR" sz="2800" dirty="0">
                <a:solidFill>
                  <a:schemeClr val="bg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Örgütsel / organizasyonel iletişim (Formal)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Grup içi iletişim (</a:t>
            </a:r>
            <a:r>
              <a:rPr lang="tr-TR" sz="2800" dirty="0" err="1">
                <a:solidFill>
                  <a:schemeClr val="bg1"/>
                </a:solidFill>
              </a:rPr>
              <a:t>İnformal</a:t>
            </a:r>
            <a:r>
              <a:rPr lang="tr-TR" sz="2800" dirty="0">
                <a:solidFill>
                  <a:schemeClr val="bg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Kitle iletişimi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48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İLETİŞİM TÜRLERİ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 Sözlü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 Sözsüz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 Yazılı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Elektronik </a:t>
            </a: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886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Sözlü İletişim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 Ses tonu, tınısı (Söz ötesi)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 Ses yüksekliği (Söz ötesi)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 Vurgular, vb. (Söz ötesi)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 Kullanılan dil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 Anlam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95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Yazılı İletişim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Yazı aracılığıyla gerçekleştirilen her türden iletişim eylemi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98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Sözsüz İletişim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Beden dili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Jest ve mimikler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Mekan kullanımı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Aksesuar kullanımı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42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Sözsüz İletişim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Beden dili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Jest ve mimikler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Mekan kullanımı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Aksesuar kullanımı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58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Sözsüz İletişim – Mekan Kullanımı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B7F099D-6A78-4341-E991-A06FBAD24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84" y="1690688"/>
            <a:ext cx="8520632" cy="42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29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Sözsüz İletişim – Mekan Kullanımı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171F67C-1842-9F09-E344-F95106D1B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284" y="1909032"/>
            <a:ext cx="8239432" cy="435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93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BA15BF84-DE01-FB2A-2574-D790DA5D8797}"/>
              </a:ext>
            </a:extLst>
          </p:cNvPr>
          <p:cNvSpPr/>
          <p:nvPr/>
        </p:nvSpPr>
        <p:spPr>
          <a:xfrm>
            <a:off x="811943" y="186485"/>
            <a:ext cx="4104615" cy="6591868"/>
          </a:xfrm>
          <a:prstGeom prst="roundRect">
            <a:avLst/>
          </a:prstGeom>
          <a:noFill/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2716E51C-FCD7-4A86-8719-EE29086C235D}"/>
              </a:ext>
            </a:extLst>
          </p:cNvPr>
          <p:cNvSpPr txBox="1"/>
          <p:nvPr/>
        </p:nvSpPr>
        <p:spPr>
          <a:xfrm>
            <a:off x="995893" y="2143591"/>
            <a:ext cx="371525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İLETİŞİM KAVRAMI</a:t>
            </a:r>
          </a:p>
          <a:p>
            <a:pPr algn="ctr"/>
            <a:r>
              <a:rPr lang="tr-TR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TEMEL ÖĞELER</a:t>
            </a:r>
          </a:p>
          <a:p>
            <a:pPr algn="ctr"/>
            <a:r>
              <a:rPr lang="tr-TR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İLETİŞİM TÜRLERİ</a:t>
            </a:r>
          </a:p>
          <a:p>
            <a:pPr algn="ctr"/>
            <a:r>
              <a:rPr lang="tr-TR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İLETİŞİM ENGELLERİ</a:t>
            </a:r>
          </a:p>
          <a:p>
            <a:pPr algn="ctr"/>
            <a:r>
              <a:rPr lang="tr-TR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ETKİLİ MESAJ İLETİMİ</a:t>
            </a:r>
          </a:p>
          <a:p>
            <a:pPr algn="ctr"/>
            <a:r>
              <a:rPr lang="tr-TR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ÇATIŞMA YÖNETİMİ</a:t>
            </a:r>
          </a:p>
          <a:p>
            <a:pPr algn="ctr"/>
            <a:r>
              <a:rPr lang="tr-TR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ÖFKE YÖNETİMİ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A58C76E-1B97-4CEA-9772-B1A27F24F1E5}"/>
              </a:ext>
            </a:extLst>
          </p:cNvPr>
          <p:cNvSpPr/>
          <p:nvPr/>
        </p:nvSpPr>
        <p:spPr>
          <a:xfrm>
            <a:off x="7091492" y="133066"/>
            <a:ext cx="4104615" cy="6591868"/>
          </a:xfrm>
          <a:prstGeom prst="roundRect">
            <a:avLst/>
          </a:prstGeom>
          <a:noFill/>
          <a:ln w="444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2DEB7F3-3219-476A-ABCC-01A85CF71E5F}"/>
              </a:ext>
            </a:extLst>
          </p:cNvPr>
          <p:cNvSpPr txBox="1"/>
          <p:nvPr/>
        </p:nvSpPr>
        <p:spPr>
          <a:xfrm>
            <a:off x="1285461" y="622852"/>
            <a:ext cx="3405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ETKİLİ İLETİŞİM 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FF4256E-DC64-4089-BF76-59401BAB728B}"/>
              </a:ext>
            </a:extLst>
          </p:cNvPr>
          <p:cNvSpPr txBox="1"/>
          <p:nvPr/>
        </p:nvSpPr>
        <p:spPr>
          <a:xfrm>
            <a:off x="7209183" y="642730"/>
            <a:ext cx="398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 İÇİ İLİŞKİLER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D13B0BF-7818-403E-91D1-289CAC576FA5}"/>
              </a:ext>
            </a:extLst>
          </p:cNvPr>
          <p:cNvSpPr txBox="1"/>
          <p:nvPr/>
        </p:nvSpPr>
        <p:spPr>
          <a:xfrm>
            <a:off x="7286172" y="2153582"/>
            <a:ext cx="37152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 KÜLTÜRÜ</a:t>
            </a:r>
          </a:p>
          <a:p>
            <a:pPr algn="ctr"/>
            <a:r>
              <a:rPr lang="tr-TR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 KİMLİĞİ</a:t>
            </a:r>
          </a:p>
          <a:p>
            <a:pPr algn="ctr"/>
            <a:r>
              <a:rPr lang="tr-TR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KURUMSAL AİDİYET</a:t>
            </a:r>
          </a:p>
          <a:p>
            <a:pPr algn="ctr"/>
            <a:r>
              <a:rPr lang="tr-TR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KURUMSAL İMAJ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D448A39-2D83-49A7-9E32-7D675A52E67D}"/>
              </a:ext>
            </a:extLst>
          </p:cNvPr>
          <p:cNvSpPr txBox="1"/>
          <p:nvPr/>
        </p:nvSpPr>
        <p:spPr>
          <a:xfrm>
            <a:off x="5434972" y="2570922"/>
            <a:ext cx="1258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2648976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Sözsüz İletişim – Kullanılan Aksesuarlar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Gözlük, kalem, fular vb. aksesuarlar, bireyin kendi imajı ile ilgili ipuçları verir. 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5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Sözsüz İletişim – Beden Dili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4937DED-DB49-EA48-FCAA-66ABD03F4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03" y="1556810"/>
            <a:ext cx="8993478" cy="466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46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454" cy="1325563"/>
          </a:xfrm>
        </p:spPr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Sözsüz İletişim – Beden Dili / Jestler ve Mimikler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Sözsüz mesajlar; jestler, göz ve baş hareketleri, beden duruşu, yüz ifadeleri, mesafe, temas gibi BEDEN DİLİ ÖGELERİYLE ifade edilir.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Bu mesajlar, düşmanlık, sıkıntı, güven, saldırganlık, hoşlanma vb. gerçek duygu ve tavırları yansıtmak konusunda, söylenen kelimelerden çok daha önemli bir rol oynarlar.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17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454" cy="1325563"/>
          </a:xfrm>
        </p:spPr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Sözsüz İletişim – Beden Dili / Jestler ve Mimikler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Sözle ifade edilmeyen bu mesajlar özellikle diğer insanlar üzerinde yaratılan ilk izlenim sırasında çok önemlidir. 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Çünkü İLK İZLENİM tekrarlanmaz. 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İnsanlar üzerinde yarattığımız ilk izlenim 30 saniye içinde oluşur. Bu süreyi bilinçli olarak kullanmak karşımızdakiler üzerinde istediğimiz izlenimin doğmasına imkan vermektedir. </a:t>
            </a:r>
          </a:p>
        </p:txBody>
      </p:sp>
    </p:spTree>
    <p:extLst>
      <p:ext uri="{BB962C8B-B14F-4D97-AF65-F5344CB8AC3E}">
        <p14:creationId xmlns:p14="http://schemas.microsoft.com/office/powerpoint/2010/main" val="899986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454" cy="1325563"/>
          </a:xfrm>
        </p:spPr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Sözsüz İletişim – Beden Dili / Jestler ve Mimikler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İlk izlenimin ötesinde, beden dilinin bir diğer önemi de sözlü ifadeler ve düşünce arasında tutarlılık olup olmadığını göstermesidir. 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Eşdeyişle bir insan sözlü olarak yalan söyleyebilirse de beden dili gerçekleri ortaya koymaktadır. </a:t>
            </a:r>
          </a:p>
        </p:txBody>
      </p:sp>
    </p:spTree>
    <p:extLst>
      <p:ext uri="{BB962C8B-B14F-4D97-AF65-F5344CB8AC3E}">
        <p14:creationId xmlns:p14="http://schemas.microsoft.com/office/powerpoint/2010/main" val="3538720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454" cy="1325563"/>
          </a:xfrm>
        </p:spPr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Beden Nasıl Konuşur?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Başın duruşu</a:t>
            </a: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Beden duruşu</a:t>
            </a: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Eller ve kollar</a:t>
            </a: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Bacaklar</a:t>
            </a: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Oturma biçimi</a:t>
            </a: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Oturma düzeni, vb.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5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454" cy="1325563"/>
          </a:xfrm>
        </p:spPr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ETKİLİ İLETİŞİMİN 6 SORUSU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 Dinliyor musunuz?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Anlıyor musunuz?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Anladığınızı test ediyor musunuz?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İleti dakikliğiniz nasıl?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Empatik iletişimi kullanıyor musunuz?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sz="2800" dirty="0">
                <a:solidFill>
                  <a:schemeClr val="bg1"/>
                </a:solidFill>
              </a:rPr>
              <a:t>Yeterince açık mısınız?</a:t>
            </a:r>
          </a:p>
        </p:txBody>
      </p:sp>
    </p:spTree>
    <p:extLst>
      <p:ext uri="{BB962C8B-B14F-4D97-AF65-F5344CB8AC3E}">
        <p14:creationId xmlns:p14="http://schemas.microsoft.com/office/powerpoint/2010/main" val="1224125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454" cy="1325563"/>
          </a:xfrm>
        </p:spPr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İLETİŞİMDE ENGELLER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Kişilik farklılıkları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Algılama farklılıkları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Eğitim farklılıkları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Dil farklılıkları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Sosyal, kültürel ve çevre farklılıkları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Fiziksel görünüm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bg1"/>
                </a:solidFill>
              </a:rPr>
              <a:t>İhtiyaçlar</a:t>
            </a:r>
          </a:p>
        </p:txBody>
      </p:sp>
    </p:spTree>
    <p:extLst>
      <p:ext uri="{BB962C8B-B14F-4D97-AF65-F5344CB8AC3E}">
        <p14:creationId xmlns:p14="http://schemas.microsoft.com/office/powerpoint/2010/main" val="717874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63ACF3B0-8629-2736-A9A5-BD698BFA3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64" y="312272"/>
            <a:ext cx="8311275" cy="62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11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454" cy="1325563"/>
          </a:xfrm>
        </p:spPr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Etkili Mesaj Gönderme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Comic Sans MS" pitchFamily="66" charset="0"/>
              </a:rPr>
              <a:t>Tam, belirgin ve anlaşılır mesaj oluşturma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Bakış açınız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Yürüttüğünüz tahminler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Sahip olduğunuz niyetiniz</a:t>
            </a:r>
          </a:p>
          <a:p>
            <a:r>
              <a:rPr lang="tr-TR" b="1" dirty="0">
                <a:solidFill>
                  <a:schemeClr val="bg1"/>
                </a:solidFill>
                <a:latin typeface="Comic Sans MS" pitchFamily="66" charset="0"/>
              </a:rPr>
              <a:t>Mesajı tekrarlama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Doğru iletişim kanallarını kullanarak, optimal oranda mesaj tekrarı</a:t>
            </a:r>
          </a:p>
          <a:p>
            <a:r>
              <a:rPr lang="tr-TR" b="1" dirty="0">
                <a:solidFill>
                  <a:schemeClr val="bg1"/>
                </a:solidFill>
                <a:latin typeface="Comic Sans MS" pitchFamily="66" charset="0"/>
              </a:rPr>
              <a:t>Etkin dinleme</a:t>
            </a:r>
          </a:p>
          <a:p>
            <a:pPr>
              <a:buFontTx/>
              <a:buChar char="-"/>
            </a:pP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38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İLETİŞİM NEDİR?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8"/>
            <a:ext cx="10939818" cy="30082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  <a:latin typeface="Comic Sans MS" pitchFamily="66" charset="0"/>
              </a:rPr>
              <a:t>Bilgi, düşünce, tutum ve duyguların bir kişiden veya gruptan ötekine (ya da diğerlerine) özellikle semboller yoluyla iletilmesidir.</a:t>
            </a:r>
          </a:p>
          <a:p>
            <a:pPr marL="0" indent="0">
              <a:buNone/>
            </a:pPr>
            <a:endParaRPr lang="tr-TR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16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454" cy="1325563"/>
          </a:xfrm>
        </p:spPr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Etkin Dinleme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Etkili iletişim doğru konuşmak kadar, hatta ondan daha fazla etkin dinlemeyi gerektirir.</a:t>
            </a:r>
          </a:p>
          <a:p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Etkin dinleme iki önemli bileşenle başlar: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Duyguları belirleme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Sözsüz ipuçlarını adlandırma</a:t>
            </a:r>
          </a:p>
        </p:txBody>
      </p:sp>
    </p:spTree>
    <p:extLst>
      <p:ext uri="{BB962C8B-B14F-4D97-AF65-F5344CB8AC3E}">
        <p14:creationId xmlns:p14="http://schemas.microsoft.com/office/powerpoint/2010/main" val="3844733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454" cy="1325563"/>
          </a:xfrm>
        </p:spPr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Etkin Dinlemenin On Emri…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Konuşma!</a:t>
            </a:r>
          </a:p>
          <a:p>
            <a:pPr marL="514350" indent="-514350">
              <a:buAutoNum type="arabicPeriod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Konuşmacıyı rahatlat</a:t>
            </a:r>
          </a:p>
          <a:p>
            <a:pPr marL="514350" indent="-514350">
              <a:buAutoNum type="arabicPeriod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Dinlemek istediğini göster</a:t>
            </a:r>
          </a:p>
          <a:p>
            <a:pPr marL="514350" indent="-514350">
              <a:buAutoNum type="arabicPeriod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Dikkat dağıtan engelleri kaldır</a:t>
            </a:r>
          </a:p>
          <a:p>
            <a:pPr marL="514350" indent="-514350">
              <a:buAutoNum type="arabicPeriod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Empati kur</a:t>
            </a:r>
          </a:p>
          <a:p>
            <a:pPr marL="514350" indent="-514350">
              <a:buAutoNum type="arabicPeriod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Sabırlı ol</a:t>
            </a:r>
          </a:p>
          <a:p>
            <a:pPr marL="514350" indent="-514350">
              <a:buAutoNum type="arabicPeriod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Sakinliğini koru</a:t>
            </a:r>
          </a:p>
          <a:p>
            <a:pPr marL="514350" indent="-514350">
              <a:buAutoNum type="arabicPeriod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Tartışma veya eleştiride bulunma!</a:t>
            </a:r>
          </a:p>
          <a:p>
            <a:pPr marL="514350" indent="-514350">
              <a:buAutoNum type="arabicPeriod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Açıklamaya yönlendiren sorular sor</a:t>
            </a:r>
          </a:p>
          <a:p>
            <a:pPr marL="514350" indent="-514350">
              <a:buAutoNum type="arabicPeriod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Konuşmacının mesajlarını kısaca tekrarla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94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454" cy="1325563"/>
          </a:xfrm>
        </p:spPr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ÇATIŞMA YÖNETİMİ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ÇATIŞMA NEDİR?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İki veya daha fazla kişi ya da grup arasında çeşitli nedenlerden kaynaklanan anlaşmazlık durumudur. 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  <a:latin typeface="Comic Sans MS" pitchFamily="66" charset="0"/>
              </a:rPr>
              <a:t>İki ya da daha fazla seçenekten birini tercih etme</a:t>
            </a: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Comic Sans MS" pitchFamily="66" charset="0"/>
              </a:rPr>
              <a:t>durumudur</a:t>
            </a: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0078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454" cy="1325563"/>
          </a:xfrm>
        </p:spPr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ÇATIŞMA YÖNETİMİ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ÇATIŞMANIN ÖZELLİKLERİ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Tarafların karşılıklı amaç ve hedeflerine ulaşmalarını engelleyen davranışları içerir.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Seçenekler arasında seçim yapma zorunluluğunu ifade eder.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Çatışmanın olumlu ve olumsuz yönleri vardır.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609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tr-TR" b="1"/>
              <a:t>ÇATIŞMA YÖNETİMİ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>
                <a:latin typeface="Comic Sans MS" pitchFamily="66" charset="0"/>
              </a:rPr>
              <a:t>ÇATIŞMANIN NEDENLERİ</a:t>
            </a:r>
          </a:p>
          <a:p>
            <a:pPr marL="0" indent="0">
              <a:buNone/>
            </a:pPr>
            <a:endParaRPr lang="tr-TR" sz="2000">
              <a:latin typeface="Comic Sans MS" pitchFamily="66" charset="0"/>
            </a:endParaRPr>
          </a:p>
          <a:p>
            <a:pPr marL="0" indent="0">
              <a:buNone/>
            </a:pPr>
            <a:endParaRPr lang="tr-TR" sz="2000">
              <a:latin typeface="Comic Sans MS" pitchFamily="66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10E7DCF-FA8B-AE8C-5E0D-A9A5C1696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689295"/>
            <a:ext cx="6019331" cy="34761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16471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tr-TR" b="1"/>
              <a:t>ÇATIŞMA YÖNETİMİ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>
                <a:latin typeface="Comic Sans MS" pitchFamily="66" charset="0"/>
              </a:rPr>
              <a:t>KİŞİSEL NEDENLER</a:t>
            </a: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F2C0BE9-CC5C-C63E-7E35-127098408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734440"/>
            <a:ext cx="6019331" cy="33858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3241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tr-TR" b="1"/>
              <a:t>ÇATIŞMA YÖNETİMİ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>
                <a:latin typeface="Comic Sans MS" pitchFamily="66" charset="0"/>
              </a:rPr>
              <a:t>İLETİŞİMSEL NEDENLER</a:t>
            </a: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449345" y="2108916"/>
            <a:ext cx="60937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4000" dirty="0"/>
              <a:t>Anlam güçlükleri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4000" dirty="0"/>
              <a:t>Yetersiz bilgi alış verişi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4000" dirty="0"/>
              <a:t>Dinlememe sorunları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4000" dirty="0"/>
              <a:t>Algılamadaki farklılıklar</a:t>
            </a:r>
          </a:p>
        </p:txBody>
      </p:sp>
    </p:spTree>
    <p:extLst>
      <p:ext uri="{BB962C8B-B14F-4D97-AF65-F5344CB8AC3E}">
        <p14:creationId xmlns:p14="http://schemas.microsoft.com/office/powerpoint/2010/main" val="3768467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tr-TR" b="1"/>
              <a:t>ÇATIŞMA YÖNETİMİ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>
                <a:latin typeface="Comic Sans MS" pitchFamily="66" charset="0"/>
              </a:rPr>
              <a:t>ÖRGÜTSEL NEDENLER</a:t>
            </a: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368666" y="795887"/>
            <a:ext cx="609372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/>
              <a:t>Örgütün büyüklüğü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/>
              <a:t>İş bölümünde adaletsizlik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/>
              <a:t>Karmaşık örgütsel yapı ve farklı örgüt birimleri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/>
              <a:t>Amaçsal farklılıklar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/>
              <a:t>Örgüt içi güç mücadeleleri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/>
              <a:t>İşlevsel bağımlılık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/>
              <a:t>Kıt kaynaklar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/>
              <a:t>Yetki belirsizliği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/>
              <a:t>Değişim süreçleri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/>
              <a:t>Yönetim tarzı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600" dirty="0"/>
          </a:p>
        </p:txBody>
      </p:sp>
    </p:spTree>
    <p:extLst>
      <p:ext uri="{BB962C8B-B14F-4D97-AF65-F5344CB8AC3E}">
        <p14:creationId xmlns:p14="http://schemas.microsoft.com/office/powerpoint/2010/main" val="642973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454" cy="1325563"/>
          </a:xfrm>
        </p:spPr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ÇATIŞMA YÖNETİMİ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7"/>
            <a:ext cx="10939818" cy="42985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ÇATIŞMANIN SONUÇLARI</a:t>
            </a: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Olumlu Sonuçlar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Sorunlar belirlenir 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Taraflar kendi yetenek ve kapasitelerini değerlendirebilir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Olumsuz Sonuçlar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Taraflar kendi amaçlarını örgüttün genel amaçlarından önce görmeye başlar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Moral düşer, performans azalır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Emek, para ve zaman boşa gider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Kişilerarası ilişkiler zedelenir</a:t>
            </a:r>
          </a:p>
        </p:txBody>
      </p:sp>
    </p:spTree>
    <p:extLst>
      <p:ext uri="{BB962C8B-B14F-4D97-AF65-F5344CB8AC3E}">
        <p14:creationId xmlns:p14="http://schemas.microsoft.com/office/powerpoint/2010/main" val="2578785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tr-TR" b="1"/>
              <a:t>ÇATIŞMA YÖNETİMİ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>
                <a:latin typeface="Comic Sans MS" pitchFamily="66" charset="0"/>
              </a:rPr>
              <a:t>ÇATIŞMA TÜRLERİ</a:t>
            </a: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449345" y="2637940"/>
            <a:ext cx="609372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/>
              <a:t>Ortaya çıkış nedenine göre çatışmalar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/>
              <a:t>Taraflara göre çatışmalar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/>
              <a:t>Örgüt düzeyinde çatışmalar</a:t>
            </a:r>
          </a:p>
        </p:txBody>
      </p:sp>
    </p:spTree>
    <p:extLst>
      <p:ext uri="{BB962C8B-B14F-4D97-AF65-F5344CB8AC3E}">
        <p14:creationId xmlns:p14="http://schemas.microsoft.com/office/powerpoint/2010/main" val="3755297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İLETİŞİM NEDİR?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8"/>
            <a:ext cx="10939818" cy="30082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Enformasyon, düşünce, tutum ve duyguların bir kişiden veya gruptan ötekine (ya da diğerlerine) özellikle semboller yoluyla iletilmesidir.</a:t>
            </a:r>
          </a:p>
        </p:txBody>
      </p:sp>
    </p:spTree>
    <p:extLst>
      <p:ext uri="{BB962C8B-B14F-4D97-AF65-F5344CB8AC3E}">
        <p14:creationId xmlns:p14="http://schemas.microsoft.com/office/powerpoint/2010/main" val="3978468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tr-TR" b="1"/>
              <a:t>ÇATIŞMA YÖNETİMİ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latin typeface="Comic Sans MS" pitchFamily="66" charset="0"/>
              </a:rPr>
              <a:t>ORTAYA ÇIKIŞ NEDENİNE GÖRE ÇATIŞMALAR</a:t>
            </a: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449345" y="2637940"/>
            <a:ext cx="609372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Potansiyel Çatışma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Algılanan Çatışma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Hissedilen Çatışma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Aşikar Çatışma</a:t>
            </a:r>
          </a:p>
        </p:txBody>
      </p:sp>
    </p:spTree>
    <p:extLst>
      <p:ext uri="{BB962C8B-B14F-4D97-AF65-F5344CB8AC3E}">
        <p14:creationId xmlns:p14="http://schemas.microsoft.com/office/powerpoint/2010/main" val="3252212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tr-TR" b="1"/>
              <a:t>ÇATIŞMA YÖNETİMİ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001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latin typeface="Comic Sans MS" pitchFamily="66" charset="0"/>
              </a:rPr>
              <a:t>TARAFLARA GÖRE ÇATIŞMALAR</a:t>
            </a: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449345" y="2637940"/>
            <a:ext cx="609372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İçsel çatışma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Kişiler arası çatışma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Kişi ve </a:t>
            </a:r>
            <a:r>
              <a:rPr lang="tr-TR" sz="2600" dirty="0" err="1"/>
              <a:t>gruplararası</a:t>
            </a:r>
            <a:r>
              <a:rPr lang="tr-TR" sz="2600" dirty="0"/>
              <a:t> çatışma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 err="1"/>
              <a:t>Gruplararası</a:t>
            </a:r>
            <a:r>
              <a:rPr lang="tr-TR" sz="2600" dirty="0"/>
              <a:t> çatışma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 err="1"/>
              <a:t>Örgütlerarası</a:t>
            </a:r>
            <a:r>
              <a:rPr lang="tr-TR" sz="2600" dirty="0"/>
              <a:t> çatışma</a:t>
            </a:r>
          </a:p>
        </p:txBody>
      </p:sp>
    </p:spTree>
    <p:extLst>
      <p:ext uri="{BB962C8B-B14F-4D97-AF65-F5344CB8AC3E}">
        <p14:creationId xmlns:p14="http://schemas.microsoft.com/office/powerpoint/2010/main" val="23750831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tr-TR" b="1"/>
              <a:t>ÇATIŞMA YÖNETİMİ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001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latin typeface="Comic Sans MS" pitchFamily="66" charset="0"/>
              </a:rPr>
              <a:t>ÖRGÜT DÜZEYİNDE ÇATIŞMALAR</a:t>
            </a: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449345" y="2637940"/>
            <a:ext cx="609372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Dikey Çatışma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Yatay Çatışma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Komuta – Kurmay Çatışması</a:t>
            </a:r>
          </a:p>
        </p:txBody>
      </p:sp>
    </p:spTree>
    <p:extLst>
      <p:ext uri="{BB962C8B-B14F-4D97-AF65-F5344CB8AC3E}">
        <p14:creationId xmlns:p14="http://schemas.microsoft.com/office/powerpoint/2010/main" val="645778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tr-TR" b="1"/>
              <a:t>ÇATIŞMA YÖNETİMİ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001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latin typeface="Comic Sans MS" pitchFamily="66" charset="0"/>
              </a:rPr>
              <a:t>ÖRGÜTSEL ÇATIŞMA YAKLAŞIMLARI</a:t>
            </a: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449345" y="2637940"/>
            <a:ext cx="609372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Geleneksel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Davranışsal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 err="1"/>
              <a:t>Etkileşimci</a:t>
            </a:r>
            <a:endParaRPr lang="tr-TR" sz="2600" dirty="0"/>
          </a:p>
        </p:txBody>
      </p:sp>
    </p:spTree>
    <p:extLst>
      <p:ext uri="{BB962C8B-B14F-4D97-AF65-F5344CB8AC3E}">
        <p14:creationId xmlns:p14="http://schemas.microsoft.com/office/powerpoint/2010/main" val="42854192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tr-TR" b="1"/>
              <a:t>ÇATIŞMA YÖNETİMİ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001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latin typeface="Comic Sans MS" pitchFamily="66" charset="0"/>
              </a:rPr>
              <a:t>ÇATIŞMA YÖNETİM SÜRECİ</a:t>
            </a: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449345" y="2637940"/>
            <a:ext cx="609372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Çatışmanın tespit edilmesi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Yoğunluğunun saptanması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Bu yoğunluğun etkileri itibari ile değerlendirilmesi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Uygun müdahale yöntemlerinin tespiti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Bunun sonuçlarının izlenmesi</a:t>
            </a:r>
          </a:p>
        </p:txBody>
      </p:sp>
    </p:spTree>
    <p:extLst>
      <p:ext uri="{BB962C8B-B14F-4D97-AF65-F5344CB8AC3E}">
        <p14:creationId xmlns:p14="http://schemas.microsoft.com/office/powerpoint/2010/main" val="3996324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tr-TR" b="1"/>
              <a:t>ÇATIŞMA YÖNETİMİ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001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latin typeface="Comic Sans MS" pitchFamily="66" charset="0"/>
              </a:rPr>
              <a:t>UYGULANABİLİR YÖNTEMLER</a:t>
            </a: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  <a:p>
            <a:pPr marL="0" indent="0">
              <a:buNone/>
            </a:pPr>
            <a:endParaRPr lang="tr-TR" sz="2000" dirty="0">
              <a:latin typeface="Comic Sans MS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449346" y="780498"/>
            <a:ext cx="609372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Kaçınma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Söndürme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Sınırlandırma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Yüzleşme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Güç kullanma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Duyarlılık eğitimi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Empati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Ben dili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Etkili dinleme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Duyguları kontrol altında tutma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İnsanları problemlerden ayırma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Yeniden ifade etmek ya da fırsat vermek</a:t>
            </a:r>
          </a:p>
        </p:txBody>
      </p:sp>
    </p:spTree>
    <p:extLst>
      <p:ext uri="{BB962C8B-B14F-4D97-AF65-F5344CB8AC3E}">
        <p14:creationId xmlns:p14="http://schemas.microsoft.com/office/powerpoint/2010/main" val="13769076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B46D476-B08A-4AF0-B62C-0B83D00E3AB2}"/>
              </a:ext>
            </a:extLst>
          </p:cNvPr>
          <p:cNvSpPr/>
          <p:nvPr/>
        </p:nvSpPr>
        <p:spPr>
          <a:xfrm>
            <a:off x="3854726" y="2814552"/>
            <a:ext cx="4535554" cy="173603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CF310B6-D2FA-45C2-9ABE-D978B42AE3C0}"/>
              </a:ext>
            </a:extLst>
          </p:cNvPr>
          <p:cNvSpPr txBox="1"/>
          <p:nvPr/>
        </p:nvSpPr>
        <p:spPr>
          <a:xfrm>
            <a:off x="4214190" y="3205515"/>
            <a:ext cx="3816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Çatışma Yönetiminde Kullanılan Taktikler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C0D6DB-49E1-4C4D-8DC8-50130E2E6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00" y="128958"/>
            <a:ext cx="1294399" cy="157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33AC884-5EE6-4A5D-8649-9F9F796A6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207" y="1354890"/>
            <a:ext cx="2120347" cy="212034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A499A351-908F-461F-82A1-21B10EEBA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06" y="4159622"/>
            <a:ext cx="2120348" cy="2120348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0CA9D409-DEC0-4206-9FBF-23AFD84DE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17" y="4366806"/>
            <a:ext cx="1679099" cy="1484323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07AD3571-AC9E-4FB8-B7B3-9542F8108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75" y="1840737"/>
            <a:ext cx="2120347" cy="1148651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3D10CB0D-F1F0-43AD-BFAF-3B941F203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259" y="1790335"/>
            <a:ext cx="2337149" cy="754505"/>
          </a:xfrm>
          <a:prstGeom prst="rect">
            <a:avLst/>
          </a:prstGeom>
        </p:spPr>
      </p:pic>
      <p:sp>
        <p:nvSpPr>
          <p:cNvPr id="25" name="Metin kutusu 24">
            <a:extLst>
              <a:ext uri="{FF2B5EF4-FFF2-40B4-BE49-F238E27FC236}">
                <a16:creationId xmlns:a16="http://schemas.microsoft.com/office/drawing/2014/main" id="{4BFC217C-6794-4714-9053-297DA8C3DB4D}"/>
              </a:ext>
            </a:extLst>
          </p:cNvPr>
          <p:cNvSpPr txBox="1"/>
          <p:nvPr/>
        </p:nvSpPr>
        <p:spPr>
          <a:xfrm>
            <a:off x="5221357" y="1879647"/>
            <a:ext cx="1736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Ayıcık Taktiği – Alttan Alma</a:t>
            </a:r>
          </a:p>
        </p:txBody>
      </p:sp>
      <p:pic>
        <p:nvPicPr>
          <p:cNvPr id="27" name="Resim 26">
            <a:extLst>
              <a:ext uri="{FF2B5EF4-FFF2-40B4-BE49-F238E27FC236}">
                <a16:creationId xmlns:a16="http://schemas.microsoft.com/office/drawing/2014/main" id="{221327EE-A03E-4A2B-86A7-4AEB8F0F7E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8290" y="3481300"/>
            <a:ext cx="2341067" cy="749873"/>
          </a:xfrm>
          <a:prstGeom prst="rect">
            <a:avLst/>
          </a:prstGeom>
        </p:spPr>
      </p:pic>
      <p:sp>
        <p:nvSpPr>
          <p:cNvPr id="68" name="Metin kutusu 67">
            <a:extLst>
              <a:ext uri="{FF2B5EF4-FFF2-40B4-BE49-F238E27FC236}">
                <a16:creationId xmlns:a16="http://schemas.microsoft.com/office/drawing/2014/main" id="{C5A11358-EC33-4233-A343-66CF09A82519}"/>
              </a:ext>
            </a:extLst>
          </p:cNvPr>
          <p:cNvSpPr txBox="1"/>
          <p:nvPr/>
        </p:nvSpPr>
        <p:spPr>
          <a:xfrm>
            <a:off x="8897177" y="3533070"/>
            <a:ext cx="1736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Tilki Taktiği – Uzlaşma</a:t>
            </a:r>
          </a:p>
        </p:txBody>
      </p:sp>
      <p:pic>
        <p:nvPicPr>
          <p:cNvPr id="71" name="Resim 70">
            <a:extLst>
              <a:ext uri="{FF2B5EF4-FFF2-40B4-BE49-F238E27FC236}">
                <a16:creationId xmlns:a16="http://schemas.microsoft.com/office/drawing/2014/main" id="{381BFCBF-A0B1-4C2A-BF8B-562E95FA1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4586" y="5866836"/>
            <a:ext cx="2341067" cy="749873"/>
          </a:xfrm>
          <a:prstGeom prst="rect">
            <a:avLst/>
          </a:prstGeom>
        </p:spPr>
      </p:pic>
      <p:sp>
        <p:nvSpPr>
          <p:cNvPr id="73" name="Metin kutusu 72">
            <a:extLst>
              <a:ext uri="{FF2B5EF4-FFF2-40B4-BE49-F238E27FC236}">
                <a16:creationId xmlns:a16="http://schemas.microsoft.com/office/drawing/2014/main" id="{1ABB3B6B-F566-40A4-95D5-409AA5FDB5D9}"/>
              </a:ext>
            </a:extLst>
          </p:cNvPr>
          <p:cNvSpPr txBox="1"/>
          <p:nvPr/>
        </p:nvSpPr>
        <p:spPr>
          <a:xfrm>
            <a:off x="1944758" y="5918606"/>
            <a:ext cx="1736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Baykuş Taktiği – Yüzleşme</a:t>
            </a:r>
          </a:p>
        </p:txBody>
      </p:sp>
      <p:pic>
        <p:nvPicPr>
          <p:cNvPr id="75" name="Resim 74">
            <a:extLst>
              <a:ext uri="{FF2B5EF4-FFF2-40B4-BE49-F238E27FC236}">
                <a16:creationId xmlns:a16="http://schemas.microsoft.com/office/drawing/2014/main" id="{195A7B89-ABA3-4E35-8F0A-40BC1104E7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375" y="3158133"/>
            <a:ext cx="2964908" cy="923330"/>
          </a:xfrm>
          <a:prstGeom prst="rect">
            <a:avLst/>
          </a:prstGeom>
        </p:spPr>
      </p:pic>
      <p:sp>
        <p:nvSpPr>
          <p:cNvPr id="77" name="Metin kutusu 76">
            <a:extLst>
              <a:ext uri="{FF2B5EF4-FFF2-40B4-BE49-F238E27FC236}">
                <a16:creationId xmlns:a16="http://schemas.microsoft.com/office/drawing/2014/main" id="{1C22A18A-CD08-432E-AB0C-B9CD6363DC8C}"/>
              </a:ext>
            </a:extLst>
          </p:cNvPr>
          <p:cNvSpPr txBox="1"/>
          <p:nvPr/>
        </p:nvSpPr>
        <p:spPr>
          <a:xfrm>
            <a:off x="1129518" y="3274731"/>
            <a:ext cx="2216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Kaplumbağa Taktiği – Geri Çekilme </a:t>
            </a:r>
          </a:p>
        </p:txBody>
      </p:sp>
      <p:pic>
        <p:nvPicPr>
          <p:cNvPr id="79" name="Resim 78">
            <a:extLst>
              <a:ext uri="{FF2B5EF4-FFF2-40B4-BE49-F238E27FC236}">
                <a16:creationId xmlns:a16="http://schemas.microsoft.com/office/drawing/2014/main" id="{6330DDD9-D8C1-4B83-AFC5-2DEABE8E11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9408" y="5818305"/>
            <a:ext cx="3348006" cy="923330"/>
          </a:xfrm>
          <a:prstGeom prst="rect">
            <a:avLst/>
          </a:prstGeom>
        </p:spPr>
      </p:pic>
      <p:sp>
        <p:nvSpPr>
          <p:cNvPr id="80" name="Metin kutusu 79">
            <a:extLst>
              <a:ext uri="{FF2B5EF4-FFF2-40B4-BE49-F238E27FC236}">
                <a16:creationId xmlns:a16="http://schemas.microsoft.com/office/drawing/2014/main" id="{CF0AE061-5B9A-4F90-A9AC-A70E0896E864}"/>
              </a:ext>
            </a:extLst>
          </p:cNvPr>
          <p:cNvSpPr txBox="1"/>
          <p:nvPr/>
        </p:nvSpPr>
        <p:spPr>
          <a:xfrm>
            <a:off x="7558175" y="5956804"/>
            <a:ext cx="2717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Köpekbalığı Taktiği – Zorlama/Rekabete Girme </a:t>
            </a:r>
          </a:p>
        </p:txBody>
      </p:sp>
    </p:spTree>
    <p:extLst>
      <p:ext uri="{BB962C8B-B14F-4D97-AF65-F5344CB8AC3E}">
        <p14:creationId xmlns:p14="http://schemas.microsoft.com/office/powerpoint/2010/main" val="981235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B46D476-B08A-4AF0-B62C-0B83D00E3AB2}"/>
              </a:ext>
            </a:extLst>
          </p:cNvPr>
          <p:cNvSpPr/>
          <p:nvPr/>
        </p:nvSpPr>
        <p:spPr>
          <a:xfrm>
            <a:off x="2683564" y="4752610"/>
            <a:ext cx="6705599" cy="173603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CF310B6-D2FA-45C2-9ABE-D978B42AE3C0}"/>
              </a:ext>
            </a:extLst>
          </p:cNvPr>
          <p:cNvSpPr txBox="1"/>
          <p:nvPr/>
        </p:nvSpPr>
        <p:spPr>
          <a:xfrm>
            <a:off x="3525076" y="4928129"/>
            <a:ext cx="50225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Çatışma Yönetiminde Ego Durumuna Göre Kullanılan (</a:t>
            </a:r>
            <a:r>
              <a:rPr lang="tr-TR" sz="2800" dirty="0" err="1">
                <a:solidFill>
                  <a:schemeClr val="bg1"/>
                </a:solidFill>
              </a:rPr>
              <a:t>Transaksiyonel</a:t>
            </a:r>
            <a:r>
              <a:rPr lang="tr-TR" sz="2800" dirty="0">
                <a:solidFill>
                  <a:schemeClr val="bg1"/>
                </a:solidFill>
              </a:rPr>
              <a:t>) Taktikler</a:t>
            </a: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3D10CB0D-F1F0-43AD-BFAF-3B941F203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33" y="3211033"/>
            <a:ext cx="3052114" cy="985318"/>
          </a:xfrm>
          <a:prstGeom prst="rect">
            <a:avLst/>
          </a:prstGeom>
        </p:spPr>
      </p:pic>
      <p:sp>
        <p:nvSpPr>
          <p:cNvPr id="25" name="Metin kutusu 24">
            <a:extLst>
              <a:ext uri="{FF2B5EF4-FFF2-40B4-BE49-F238E27FC236}">
                <a16:creationId xmlns:a16="http://schemas.microsoft.com/office/drawing/2014/main" id="{4BFC217C-6794-4714-9053-297DA8C3DB4D}"/>
              </a:ext>
            </a:extLst>
          </p:cNvPr>
          <p:cNvSpPr txBox="1"/>
          <p:nvPr/>
        </p:nvSpPr>
        <p:spPr>
          <a:xfrm>
            <a:off x="945473" y="3429000"/>
            <a:ext cx="1736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chemeClr val="bg1"/>
                </a:solidFill>
              </a:rPr>
              <a:t>Çocuk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8A60767E-4B49-4FA3-8824-36168F9AD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411" y="3186874"/>
            <a:ext cx="3052114" cy="985318"/>
          </a:xfrm>
          <a:prstGeom prst="rect">
            <a:avLst/>
          </a:prstGeom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0D858550-3AE9-4F65-AECF-BF4F2E5AC122}"/>
              </a:ext>
            </a:extLst>
          </p:cNvPr>
          <p:cNvSpPr txBox="1"/>
          <p:nvPr/>
        </p:nvSpPr>
        <p:spPr>
          <a:xfrm>
            <a:off x="4832451" y="3420977"/>
            <a:ext cx="1736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chemeClr val="bg1"/>
                </a:solidFill>
              </a:rPr>
              <a:t>Ebeveyn</a:t>
            </a: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73AFBED0-6CF4-46D2-8A03-36850C406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413" y="3159150"/>
            <a:ext cx="3052114" cy="985318"/>
          </a:xfrm>
          <a:prstGeom prst="rect">
            <a:avLst/>
          </a:prstGeom>
        </p:spPr>
      </p:pic>
      <p:sp>
        <p:nvSpPr>
          <p:cNvPr id="24" name="Metin kutusu 23">
            <a:extLst>
              <a:ext uri="{FF2B5EF4-FFF2-40B4-BE49-F238E27FC236}">
                <a16:creationId xmlns:a16="http://schemas.microsoft.com/office/drawing/2014/main" id="{75AEF44A-45F9-4FEF-B594-203CE81E7D5E}"/>
              </a:ext>
            </a:extLst>
          </p:cNvPr>
          <p:cNvSpPr txBox="1"/>
          <p:nvPr/>
        </p:nvSpPr>
        <p:spPr>
          <a:xfrm>
            <a:off x="8852453" y="3420976"/>
            <a:ext cx="1736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chemeClr val="bg1"/>
                </a:solidFill>
              </a:rPr>
              <a:t>Yetişkin</a:t>
            </a:r>
          </a:p>
        </p:txBody>
      </p:sp>
      <p:pic>
        <p:nvPicPr>
          <p:cNvPr id="2050" name="Picture 2" descr="Kids PNG, Children Transparent PNG Free Download - Free Transparent PNG  Logos">
            <a:extLst>
              <a:ext uri="{FF2B5EF4-FFF2-40B4-BE49-F238E27FC236}">
                <a16:creationId xmlns:a16="http://schemas.microsoft.com/office/drawing/2014/main" id="{2CEFB58C-C15C-4C8A-A2BE-F6024342F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2" y="1818706"/>
            <a:ext cx="3306143" cy="141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02C07A8-A797-42F8-A9F2-9AD37BE61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828" y="965690"/>
            <a:ext cx="2565284" cy="199741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11F0EE2-57F5-436C-9F2F-EF04D26E0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37" y="1334529"/>
            <a:ext cx="2199861" cy="164989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E57F83E-2F1B-924D-2E4E-C74DE40BED9E}"/>
              </a:ext>
            </a:extLst>
          </p:cNvPr>
          <p:cNvSpPr txBox="1"/>
          <p:nvPr/>
        </p:nvSpPr>
        <p:spPr>
          <a:xfrm>
            <a:off x="569293" y="4227989"/>
            <a:ext cx="233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chemeClr val="bg1"/>
                </a:solidFill>
              </a:rPr>
              <a:t>Hisseder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7EB7368-AC79-EBFE-A795-E5ECB74BB693}"/>
              </a:ext>
            </a:extLst>
          </p:cNvPr>
          <p:cNvSpPr txBox="1"/>
          <p:nvPr/>
        </p:nvSpPr>
        <p:spPr>
          <a:xfrm>
            <a:off x="3339547" y="4175462"/>
            <a:ext cx="4617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chemeClr val="bg1"/>
                </a:solidFill>
              </a:rPr>
              <a:t>Kontrol eder/ Eleştirir / Cezalandırır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4AE2191-849F-6206-BA86-D29A26833D71}"/>
              </a:ext>
            </a:extLst>
          </p:cNvPr>
          <p:cNvSpPr txBox="1"/>
          <p:nvPr/>
        </p:nvSpPr>
        <p:spPr>
          <a:xfrm>
            <a:off x="8098410" y="4165033"/>
            <a:ext cx="380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chemeClr val="bg1"/>
                </a:solidFill>
              </a:rPr>
              <a:t>Düşünür / Mantıklı Davranır</a:t>
            </a:r>
          </a:p>
        </p:txBody>
      </p:sp>
    </p:spTree>
    <p:extLst>
      <p:ext uri="{BB962C8B-B14F-4D97-AF65-F5344CB8AC3E}">
        <p14:creationId xmlns:p14="http://schemas.microsoft.com/office/powerpoint/2010/main" val="2943388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" y="629267"/>
            <a:ext cx="4249053" cy="5082420"/>
          </a:xfrm>
        </p:spPr>
        <p:txBody>
          <a:bodyPr>
            <a:normAutofit/>
          </a:bodyPr>
          <a:lstStyle/>
          <a:p>
            <a:r>
              <a:rPr lang="tr-TR" b="1" dirty="0"/>
              <a:t>Çatışma Yönetiminde Ego Durumuna Göre Kullanılan (</a:t>
            </a:r>
            <a:r>
              <a:rPr lang="tr-TR" b="1" dirty="0" err="1"/>
              <a:t>Transaksiyonel</a:t>
            </a:r>
            <a:r>
              <a:rPr lang="tr-TR" b="1" dirty="0"/>
              <a:t>) Taktikler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368666" y="1880428"/>
            <a:ext cx="609372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600" dirty="0"/>
              <a:t>Sağlıklı insan “Ebeveyn, çocuk ve yetişkin ego durumlarını, yetişkin benlik durumu kontrolünde kullanabilen kişidir”.</a:t>
            </a:r>
          </a:p>
          <a:p>
            <a:endParaRPr lang="tr-TR" sz="2600" dirty="0"/>
          </a:p>
          <a:p>
            <a:r>
              <a:rPr lang="tr-TR" sz="2600" dirty="0"/>
              <a:t>Önemli olan bu üç ego durumunu yerine göre kullanabilmektir.</a:t>
            </a:r>
          </a:p>
          <a:p>
            <a:endParaRPr lang="tr-TR" sz="2600" dirty="0"/>
          </a:p>
          <a:p>
            <a:endParaRPr lang="tr-TR" sz="2600" dirty="0"/>
          </a:p>
        </p:txBody>
      </p:sp>
    </p:spTree>
    <p:extLst>
      <p:ext uri="{BB962C8B-B14F-4D97-AF65-F5344CB8AC3E}">
        <p14:creationId xmlns:p14="http://schemas.microsoft.com/office/powerpoint/2010/main" val="26511000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" y="629267"/>
            <a:ext cx="4249053" cy="5082420"/>
          </a:xfrm>
        </p:spPr>
        <p:txBody>
          <a:bodyPr>
            <a:normAutofit/>
          </a:bodyPr>
          <a:lstStyle/>
          <a:p>
            <a:r>
              <a:rPr lang="tr-TR" b="1" dirty="0"/>
              <a:t>Çatışma Yönetiminde Ego Durumuna Göre Kullanılan (</a:t>
            </a:r>
            <a:r>
              <a:rPr lang="tr-TR" b="1" dirty="0" err="1"/>
              <a:t>Transaksiyonel</a:t>
            </a:r>
            <a:r>
              <a:rPr lang="tr-TR" b="1" dirty="0"/>
              <a:t>) Taktikler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368666" y="1380663"/>
            <a:ext cx="609372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600" dirty="0"/>
              <a:t>Çatışmayı azaltmak için;</a:t>
            </a:r>
          </a:p>
          <a:p>
            <a:endParaRPr lang="tr-TR" sz="2600" dirty="0"/>
          </a:p>
          <a:p>
            <a:pPr marL="457200" indent="-457200">
              <a:buFontTx/>
              <a:buChar char="-"/>
            </a:pPr>
            <a:r>
              <a:rPr lang="tr-TR" sz="2600" dirty="0"/>
              <a:t>Hangi benlik durumunu kullandığınızı bilmek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İletinizi hangi benlik durumuna gönderdiğinizi bilmek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Karşınızdaki çocuğa duyarlı olmak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Kendi içinizdeki çocuğa duyarlı olmak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Mümkün olduğunca çapraz iletişimden kaçınmak</a:t>
            </a:r>
          </a:p>
        </p:txBody>
      </p:sp>
    </p:spTree>
    <p:extLst>
      <p:ext uri="{BB962C8B-B14F-4D97-AF65-F5344CB8AC3E}">
        <p14:creationId xmlns:p14="http://schemas.microsoft.com/office/powerpoint/2010/main" val="1717367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NEDEN İLETİŞİM KURARIZ?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E3D3D68-E540-42D7-A8ED-F07B3F055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827" y="1549512"/>
            <a:ext cx="6334293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452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2284446"/>
            <a:ext cx="3505495" cy="1622321"/>
          </a:xfrm>
        </p:spPr>
        <p:txBody>
          <a:bodyPr>
            <a:normAutofit/>
          </a:bodyPr>
          <a:lstStyle/>
          <a:p>
            <a:r>
              <a:rPr lang="tr-TR" b="1" dirty="0"/>
              <a:t>STRES YÖNETİMİ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368666" y="815222"/>
            <a:ext cx="609372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600" dirty="0"/>
              <a:t>Stres Nedir?</a:t>
            </a:r>
          </a:p>
          <a:p>
            <a:endParaRPr lang="tr-TR" sz="26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Fiziksel ve / veya psikolojik olarak, dış uyaranlara karşı verilen tepki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Organizmanın, baskı ve isteklere karşı gösterdiği olumsuz tepki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Organizmanın çevresine uyum sağlamak için ödemek zorunda olduğu bedel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Bireyin dayanma gücünü aşan, sağlık açısından bireyi tehdit eden ilişkiler toplamı</a:t>
            </a:r>
          </a:p>
        </p:txBody>
      </p:sp>
    </p:spTree>
    <p:extLst>
      <p:ext uri="{BB962C8B-B14F-4D97-AF65-F5344CB8AC3E}">
        <p14:creationId xmlns:p14="http://schemas.microsoft.com/office/powerpoint/2010/main" val="37220366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2284446"/>
            <a:ext cx="3505495" cy="1622321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STRESİN ORTAK BİLEŞENLERİ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368666" y="1443019"/>
            <a:ext cx="6093724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sz="26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Olumsuz uyaran,</a:t>
            </a:r>
          </a:p>
          <a:p>
            <a:endParaRPr lang="tr-TR" sz="26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Organizmanın tepkisi,</a:t>
            </a:r>
          </a:p>
          <a:p>
            <a:endParaRPr lang="tr-TR" sz="26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Organizmanın etkilenmesi(Olumlu / Olumsuz),</a:t>
            </a:r>
          </a:p>
        </p:txBody>
      </p:sp>
    </p:spTree>
    <p:extLst>
      <p:ext uri="{BB962C8B-B14F-4D97-AF65-F5344CB8AC3E}">
        <p14:creationId xmlns:p14="http://schemas.microsoft.com/office/powerpoint/2010/main" val="34693039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2284446"/>
            <a:ext cx="3505495" cy="1622321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STRESLE İLGİLİ TEMEL KAVRAMLAR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368666" y="1180608"/>
            <a:ext cx="609372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sz="26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Gerginlik/Gerilim,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 Şiddet,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 Baskı,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 Depresyon,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 Zor,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 Tükenme,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 Sıkıntı,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 Kaygı, endişe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 Huzursuzluk,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 Çatışma</a:t>
            </a:r>
          </a:p>
        </p:txBody>
      </p:sp>
    </p:spTree>
    <p:extLst>
      <p:ext uri="{BB962C8B-B14F-4D97-AF65-F5344CB8AC3E}">
        <p14:creationId xmlns:p14="http://schemas.microsoft.com/office/powerpoint/2010/main" val="301815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2284446"/>
            <a:ext cx="3505495" cy="1622321"/>
          </a:xfrm>
        </p:spPr>
        <p:txBody>
          <a:bodyPr>
            <a:normAutofit/>
          </a:bodyPr>
          <a:lstStyle/>
          <a:p>
            <a:r>
              <a:rPr lang="tr-TR" b="1" dirty="0"/>
              <a:t>STRES TÜRLERİ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368666" y="1180608"/>
            <a:ext cx="609372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sz="26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ÖSTRES(EUSTRES); Gerekli ve yararlı olan stres (Karşıya geçerken hızlı ve dikkatli davranmak, sınavlara hazırlanırken duyulan stres)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tr-TR" sz="26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/>
              <a:t>DİSTRES; Zararlı olan, yüksek dozda stres, ilgi alanıyla ilgili, (Karşıya geçerken üzerine gelen bir araçla karşılaşmak, yakınında ölümcül hastalık tanısı, çok sevilen birinin ölümü)</a:t>
            </a:r>
          </a:p>
        </p:txBody>
      </p:sp>
    </p:spTree>
    <p:extLst>
      <p:ext uri="{BB962C8B-B14F-4D97-AF65-F5344CB8AC3E}">
        <p14:creationId xmlns:p14="http://schemas.microsoft.com/office/powerpoint/2010/main" val="2408551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2284446"/>
            <a:ext cx="3505495" cy="1622321"/>
          </a:xfrm>
        </p:spPr>
        <p:txBody>
          <a:bodyPr>
            <a:normAutofit/>
          </a:bodyPr>
          <a:lstStyle/>
          <a:p>
            <a:r>
              <a:rPr lang="tr-TR" b="1" dirty="0"/>
              <a:t>STRES TÜRLERİ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368666" y="1180608"/>
            <a:ext cx="609372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600" dirty="0"/>
              <a:t>Stres,</a:t>
            </a:r>
          </a:p>
          <a:p>
            <a:endParaRPr lang="tr-TR" sz="26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 err="1"/>
              <a:t>Östres</a:t>
            </a:r>
            <a:r>
              <a:rPr lang="tr-TR" sz="2600" dirty="0"/>
              <a:t>, belli ölçüde(uygun dozda) ise, yararlıdır, fiziksel ve ruhsal değişime büyüme ve olgunlaşmaya katkı sağlar,</a:t>
            </a:r>
          </a:p>
          <a:p>
            <a:endParaRPr lang="tr-TR" sz="26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 err="1"/>
              <a:t>Distres</a:t>
            </a:r>
            <a:r>
              <a:rPr lang="tr-TR" sz="2600" dirty="0"/>
              <a:t>, aşırı dozda ise, hastalıklara yol açar, sağlığı ve sosyal yaşamı kötü etkiler</a:t>
            </a:r>
          </a:p>
        </p:txBody>
      </p:sp>
    </p:spTree>
    <p:extLst>
      <p:ext uri="{BB962C8B-B14F-4D97-AF65-F5344CB8AC3E}">
        <p14:creationId xmlns:p14="http://schemas.microsoft.com/office/powerpoint/2010/main" val="31719146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2284446"/>
            <a:ext cx="3505495" cy="1622321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GENEL UYUM SENDROMU DÖNGÜSÜ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368666" y="1180608"/>
            <a:ext cx="609372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600" dirty="0"/>
              <a:t>1.ALARM DÖNEMİ;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Stres Kaynağı-Organizma-SAVAŞ ya da KAÇ TEPKİSİ,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Bu tepki sırasında organizmada ani ADRENALİN salınımı;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Kalp atışı artar,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Solunum hızlanır,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Tansiyon yükselir, 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Bu süreçte bazen stres etmeni organizmanın dayanamayacağı ölçüde çok güçlü ise birkaç saat/gün içinde ÖLÜM</a:t>
            </a:r>
          </a:p>
        </p:txBody>
      </p:sp>
    </p:spTree>
    <p:extLst>
      <p:ext uri="{BB962C8B-B14F-4D97-AF65-F5344CB8AC3E}">
        <p14:creationId xmlns:p14="http://schemas.microsoft.com/office/powerpoint/2010/main" val="21810611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2284446"/>
            <a:ext cx="3505495" cy="1622321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GENEL UYUM SENDROMU DÖNGÜSÜ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368666" y="1180608"/>
            <a:ext cx="609372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600" dirty="0"/>
              <a:t>2.DİRENME/UYUM(DİRENÇ) DÖNEMİ;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Stres kaynağına uyum sağlanabilirse, her şey normale döner,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Önceki süreçte kaybedilen enerji yeniden kazanılmaya ve organizmadaki tahribat giderilmeye başlanır,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Stres etmenlerine uyum gösterilerek başa çıkma öğrenilir,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Sinir sistemi yeniden organizmadaki etkinliğini sürdürmeye başlar,</a:t>
            </a:r>
          </a:p>
          <a:p>
            <a:pPr marL="457200" indent="-457200">
              <a:buFontTx/>
              <a:buChar char="-"/>
            </a:pPr>
            <a:r>
              <a:rPr lang="tr-TR" sz="2600" dirty="0"/>
              <a:t>Kalp atışı, tansiyon, solunum düzene girer, kas gerilimi azalır</a:t>
            </a:r>
          </a:p>
        </p:txBody>
      </p:sp>
    </p:spTree>
    <p:extLst>
      <p:ext uri="{BB962C8B-B14F-4D97-AF65-F5344CB8AC3E}">
        <p14:creationId xmlns:p14="http://schemas.microsoft.com/office/powerpoint/2010/main" val="3862615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2284446"/>
            <a:ext cx="3505495" cy="1622321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GENEL UYUM SENDROMU DÖNGÜSÜ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123688" y="659724"/>
            <a:ext cx="633870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100" dirty="0"/>
              <a:t>3.TÜKENME DÖNEMİ;</a:t>
            </a:r>
          </a:p>
          <a:p>
            <a:pPr marL="457200" indent="-457200">
              <a:buFontTx/>
              <a:buChar char="-"/>
            </a:pPr>
            <a:r>
              <a:rPr lang="tr-TR" sz="2100" dirty="0"/>
              <a:t>Stres kaynakları ve yoğunluk derecesi azalmadığı sürece ya da artış gösterdiği durumlarda, bireyin gayreti kırılır ve davranışlarında normal dışılık ve hayal kırıklığı yaşanan evreye girilir.</a:t>
            </a:r>
          </a:p>
          <a:p>
            <a:pPr marL="457200" indent="-457200">
              <a:buFontTx/>
              <a:buChar char="-"/>
            </a:pPr>
            <a:r>
              <a:rPr lang="tr-TR" sz="2100" dirty="0"/>
              <a:t>Stres kaynağı ile başa çıkılamaz ve uyum sağlanamaz ise;</a:t>
            </a:r>
          </a:p>
          <a:p>
            <a:r>
              <a:rPr lang="tr-TR" sz="2100" dirty="0"/>
              <a:t>   . Fiziksel potansiyel kullanılamaz,</a:t>
            </a:r>
          </a:p>
          <a:p>
            <a:r>
              <a:rPr lang="tr-TR" sz="2100" dirty="0"/>
              <a:t>   . Tükenme aşamasına girilir,</a:t>
            </a:r>
          </a:p>
          <a:p>
            <a:r>
              <a:rPr lang="tr-TR" sz="2100" dirty="0"/>
              <a:t>   . Kişi kendini tükenmiş hisseder, başka stres kaynaklarından kolayca etkilenir,</a:t>
            </a:r>
          </a:p>
          <a:p>
            <a:r>
              <a:rPr lang="tr-TR" sz="2100" dirty="0"/>
              <a:t>  . Alarm reaksiyonları yeniden ortaya çıkar,</a:t>
            </a:r>
          </a:p>
          <a:p>
            <a:r>
              <a:rPr lang="tr-TR" sz="2100" dirty="0"/>
              <a:t>   . Adaptasyon enerjisi tamamen tükenmiş ise stres sonucu çeşitli hastalıklar ve ölüm meydana gelir</a:t>
            </a:r>
          </a:p>
        </p:txBody>
      </p:sp>
    </p:spTree>
    <p:extLst>
      <p:ext uri="{BB962C8B-B14F-4D97-AF65-F5344CB8AC3E}">
        <p14:creationId xmlns:p14="http://schemas.microsoft.com/office/powerpoint/2010/main" val="1856881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2284446"/>
            <a:ext cx="3505495" cy="1622321"/>
          </a:xfrm>
        </p:spPr>
        <p:txBody>
          <a:bodyPr>
            <a:normAutofit/>
          </a:bodyPr>
          <a:lstStyle/>
          <a:p>
            <a:r>
              <a:rPr lang="tr-TR" b="1" dirty="0"/>
              <a:t>STRES NEDENLERİ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352470" y="925781"/>
            <a:ext cx="612611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tr-TR" sz="2300" dirty="0"/>
              <a:t>Fiziksel Nedenler</a:t>
            </a:r>
          </a:p>
          <a:p>
            <a:r>
              <a:rPr lang="tr-TR" sz="2300" dirty="0"/>
              <a:t>- Açlık, susuzluk, yaralanma, uykusuzluk, vb.</a:t>
            </a:r>
          </a:p>
          <a:p>
            <a:r>
              <a:rPr lang="tr-TR" sz="2300" dirty="0"/>
              <a:t>2. Sosyal ve Ekonomik Nedenler</a:t>
            </a:r>
          </a:p>
          <a:p>
            <a:r>
              <a:rPr lang="tr-TR" sz="2300" dirty="0"/>
              <a:t>- Aile ve sosyal çevre, ekonomik çevre, monoton veya aşırı hareketli hayat tarzı, baskı görme, kültürel çatışma, vb.</a:t>
            </a:r>
          </a:p>
          <a:p>
            <a:r>
              <a:rPr lang="tr-TR" sz="2300" dirty="0"/>
              <a:t>3. İş ile İlgili Nedenler</a:t>
            </a:r>
          </a:p>
          <a:p>
            <a:r>
              <a:rPr lang="tr-TR" sz="2300" dirty="0"/>
              <a:t>- Kurumsal yapı, işin niteliği, statü / rol çatışması, iletişim sorunları vb.</a:t>
            </a:r>
          </a:p>
          <a:p>
            <a:r>
              <a:rPr lang="tr-TR" sz="2300" dirty="0"/>
              <a:t>4. Bireye Özgü Nedenler</a:t>
            </a:r>
          </a:p>
          <a:p>
            <a:r>
              <a:rPr lang="tr-TR" sz="2300" dirty="0"/>
              <a:t>- Yaş, cinsiyet, deneyim, bireyin kontrol mekanizmasının gücü, kişilik özellikleri, vb. </a:t>
            </a:r>
          </a:p>
        </p:txBody>
      </p:sp>
    </p:spTree>
    <p:extLst>
      <p:ext uri="{BB962C8B-B14F-4D97-AF65-F5344CB8AC3E}">
        <p14:creationId xmlns:p14="http://schemas.microsoft.com/office/powerpoint/2010/main" val="12281588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2284446"/>
            <a:ext cx="3505495" cy="1622321"/>
          </a:xfrm>
        </p:spPr>
        <p:txBody>
          <a:bodyPr>
            <a:normAutofit/>
          </a:bodyPr>
          <a:lstStyle/>
          <a:p>
            <a:r>
              <a:rPr lang="tr-TR" b="1" dirty="0"/>
              <a:t>STRES YÖNETİMİ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7B24FB8-0931-3429-43A2-905518C1E5E9}"/>
              </a:ext>
            </a:extLst>
          </p:cNvPr>
          <p:cNvSpPr txBox="1"/>
          <p:nvPr/>
        </p:nvSpPr>
        <p:spPr>
          <a:xfrm>
            <a:off x="5352470" y="2398662"/>
            <a:ext cx="612611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300" dirty="0"/>
              <a:t>Stres faktörlerinin oluşturduğu duygusal gerilimi azaltmak, yok etmek ya da bu gerilime katlanma amacıyla gösterilen davranış veya duygusal tepkileri güçlendirmek için yapılan etkinlikler…</a:t>
            </a:r>
          </a:p>
        </p:txBody>
      </p:sp>
    </p:spTree>
    <p:extLst>
      <p:ext uri="{BB962C8B-B14F-4D97-AF65-F5344CB8AC3E}">
        <p14:creationId xmlns:p14="http://schemas.microsoft.com/office/powerpoint/2010/main" val="646617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İLETİŞİMİN TARİHSEL YÖNÜ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878"/>
            <a:ext cx="10939818" cy="30082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Görsel İletişim</a:t>
            </a: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Sözlü İletişim</a:t>
            </a: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Yazılı İletişim</a:t>
            </a:r>
          </a:p>
          <a:p>
            <a:pPr marL="0" indent="0">
              <a:buNone/>
            </a:pPr>
            <a:r>
              <a:rPr lang="tr-TR" sz="2800" dirty="0">
                <a:solidFill>
                  <a:schemeClr val="bg1"/>
                </a:solidFill>
              </a:rPr>
              <a:t>Görsel – İşitsel İletişim</a:t>
            </a:r>
          </a:p>
        </p:txBody>
      </p:sp>
    </p:spTree>
    <p:extLst>
      <p:ext uri="{BB962C8B-B14F-4D97-AF65-F5344CB8AC3E}">
        <p14:creationId xmlns:p14="http://schemas.microsoft.com/office/powerpoint/2010/main" val="1544788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/>
              <a:t>STRES YÖNETİMİ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13EE7D0-A238-30EB-324E-A0B7C4667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081" y="1015375"/>
            <a:ext cx="3383280" cy="496145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EF0B0A2-A8CD-5ADB-7520-74ED94CAA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58" y="1015375"/>
            <a:ext cx="3383280" cy="461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088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08E4BE-26DA-1148-9C06-44065D8F9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4" y="371283"/>
            <a:ext cx="4200100" cy="1422186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TOPLUMSAL YAPI İÇERİSİNDE KURUMLAR</a:t>
            </a:r>
          </a:p>
        </p:txBody>
      </p:sp>
      <p:pic>
        <p:nvPicPr>
          <p:cNvPr id="6" name="Grafik 5" descr="Erkek ve kadın düz dolguyla">
            <a:extLst>
              <a:ext uri="{FF2B5EF4-FFF2-40B4-BE49-F238E27FC236}">
                <a16:creationId xmlns:a16="http://schemas.microsoft.com/office/drawing/2014/main" id="{71C7745A-A5C7-A97F-A873-D11FA06EB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8688" y="3041373"/>
            <a:ext cx="914400" cy="914400"/>
          </a:xfrm>
          <a:prstGeom prst="rect">
            <a:avLst/>
          </a:prstGeom>
        </p:spPr>
      </p:pic>
      <p:pic>
        <p:nvPicPr>
          <p:cNvPr id="10" name="Grafik 9" descr="Öğretim üyesi düz dolguyla">
            <a:extLst>
              <a:ext uri="{FF2B5EF4-FFF2-40B4-BE49-F238E27FC236}">
                <a16:creationId xmlns:a16="http://schemas.microsoft.com/office/drawing/2014/main" id="{37FD1944-FBFA-E248-3668-DAA845C7F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8647" y="896844"/>
            <a:ext cx="734704" cy="734704"/>
          </a:xfrm>
          <a:prstGeom prst="rect">
            <a:avLst/>
          </a:prstGeom>
        </p:spPr>
      </p:pic>
      <p:pic>
        <p:nvPicPr>
          <p:cNvPr id="12" name="Grafik 11" descr="İşletmenin Büyümesi düz dolguyla">
            <a:extLst>
              <a:ext uri="{FF2B5EF4-FFF2-40B4-BE49-F238E27FC236}">
                <a16:creationId xmlns:a16="http://schemas.microsoft.com/office/drawing/2014/main" id="{96CBA8A1-1444-776F-54C0-59A7F82E19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2868" y="1145991"/>
            <a:ext cx="914400" cy="914400"/>
          </a:xfrm>
          <a:prstGeom prst="rect">
            <a:avLst/>
          </a:prstGeom>
        </p:spPr>
      </p:pic>
      <p:pic>
        <p:nvPicPr>
          <p:cNvPr id="14" name="Grafik 13" descr="Adalet terazisi düz dolguyla">
            <a:extLst>
              <a:ext uri="{FF2B5EF4-FFF2-40B4-BE49-F238E27FC236}">
                <a16:creationId xmlns:a16="http://schemas.microsoft.com/office/drawing/2014/main" id="{46035D6F-4FC6-6ED7-A942-C2E4F1FEF9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72478" y="2126973"/>
            <a:ext cx="914400" cy="914400"/>
          </a:xfrm>
          <a:prstGeom prst="rect">
            <a:avLst/>
          </a:prstGeom>
        </p:spPr>
      </p:pic>
      <p:pic>
        <p:nvPicPr>
          <p:cNvPr id="16" name="Grafik 15" descr="Rusça Cathedral düz dolguyla">
            <a:extLst>
              <a:ext uri="{FF2B5EF4-FFF2-40B4-BE49-F238E27FC236}">
                <a16:creationId xmlns:a16="http://schemas.microsoft.com/office/drawing/2014/main" id="{F61758E0-D3D3-9A35-987D-44C0A2DAEF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59088" y="3276307"/>
            <a:ext cx="914400" cy="914400"/>
          </a:xfrm>
          <a:prstGeom prst="rect">
            <a:avLst/>
          </a:prstGeom>
        </p:spPr>
      </p:pic>
      <p:pic>
        <p:nvPicPr>
          <p:cNvPr id="18" name="Grafik 17" descr="İki çocuklu aile düz dolguyla">
            <a:extLst>
              <a:ext uri="{FF2B5EF4-FFF2-40B4-BE49-F238E27FC236}">
                <a16:creationId xmlns:a16="http://schemas.microsoft.com/office/drawing/2014/main" id="{A312EA21-4130-FA5F-1CE0-99F4520F7D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19603" y="4634161"/>
            <a:ext cx="914400" cy="914400"/>
          </a:xfrm>
          <a:prstGeom prst="rect">
            <a:avLst/>
          </a:prstGeom>
        </p:spPr>
      </p:pic>
      <p:pic>
        <p:nvPicPr>
          <p:cNvPr id="20" name="Grafik 19" descr="Mezuniyet kepi düz dolguyla">
            <a:extLst>
              <a:ext uri="{FF2B5EF4-FFF2-40B4-BE49-F238E27FC236}">
                <a16:creationId xmlns:a16="http://schemas.microsoft.com/office/drawing/2014/main" id="{61F5940F-710C-FEBF-7D4D-6B4B171FDE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09584" y="5548561"/>
            <a:ext cx="914400" cy="914400"/>
          </a:xfrm>
          <a:prstGeom prst="rect">
            <a:avLst/>
          </a:prstGeom>
        </p:spPr>
      </p:pic>
      <p:pic>
        <p:nvPicPr>
          <p:cNvPr id="22" name="Grafik 21" descr="Şerefe düz dolguyla">
            <a:extLst>
              <a:ext uri="{FF2B5EF4-FFF2-40B4-BE49-F238E27FC236}">
                <a16:creationId xmlns:a16="http://schemas.microsoft.com/office/drawing/2014/main" id="{FB72015E-EBFA-7F15-11C6-305F822EF9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15198" y="4875436"/>
            <a:ext cx="914400" cy="914400"/>
          </a:xfrm>
          <a:prstGeom prst="rect">
            <a:avLst/>
          </a:prstGeom>
        </p:spPr>
      </p:pic>
      <p:pic>
        <p:nvPicPr>
          <p:cNvPr id="24" name="Grafik 23" descr="Bir grup insan  düz dolguyla">
            <a:extLst>
              <a:ext uri="{FF2B5EF4-FFF2-40B4-BE49-F238E27FC236}">
                <a16:creationId xmlns:a16="http://schemas.microsoft.com/office/drawing/2014/main" id="{09A9D6F1-FB13-FF65-76F0-DFC55B4730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27698" y="3344589"/>
            <a:ext cx="914400" cy="914400"/>
          </a:xfrm>
          <a:prstGeom prst="rect">
            <a:avLst/>
          </a:prstGeom>
        </p:spPr>
      </p:pic>
      <p:pic>
        <p:nvPicPr>
          <p:cNvPr id="26" name="Grafik 25" descr="Kullanıcı ağı  düz dolguyla">
            <a:extLst>
              <a:ext uri="{FF2B5EF4-FFF2-40B4-BE49-F238E27FC236}">
                <a16:creationId xmlns:a16="http://schemas.microsoft.com/office/drawing/2014/main" id="{F78E2C12-3A91-3E1F-4192-BDBDC4229E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75631" y="2056802"/>
            <a:ext cx="914400" cy="914400"/>
          </a:xfrm>
          <a:prstGeom prst="rect">
            <a:avLst/>
          </a:prstGeom>
        </p:spPr>
      </p:pic>
      <p:pic>
        <p:nvPicPr>
          <p:cNvPr id="28" name="Grafik 27" descr="Yönetim düz dolguyla">
            <a:extLst>
              <a:ext uri="{FF2B5EF4-FFF2-40B4-BE49-F238E27FC236}">
                <a16:creationId xmlns:a16="http://schemas.microsoft.com/office/drawing/2014/main" id="{DFE7A764-6F49-4596-A33C-865E2D24F16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308143" y="1111850"/>
            <a:ext cx="914400" cy="914400"/>
          </a:xfrm>
          <a:prstGeom prst="rect">
            <a:avLst/>
          </a:prstGeom>
        </p:spPr>
      </p:pic>
      <p:pic>
        <p:nvPicPr>
          <p:cNvPr id="30" name="Grafik 29" descr="Şehir düz dolguyla">
            <a:extLst>
              <a:ext uri="{FF2B5EF4-FFF2-40B4-BE49-F238E27FC236}">
                <a16:creationId xmlns:a16="http://schemas.microsoft.com/office/drawing/2014/main" id="{43933F32-DB6F-B0D7-B59C-A68799B4BD7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607796" y="5463858"/>
            <a:ext cx="914400" cy="914400"/>
          </a:xfrm>
          <a:prstGeom prst="rect">
            <a:avLst/>
          </a:prstGeom>
        </p:spPr>
      </p:pic>
      <p:sp>
        <p:nvSpPr>
          <p:cNvPr id="32" name="Metin kutusu 31">
            <a:extLst>
              <a:ext uri="{FF2B5EF4-FFF2-40B4-BE49-F238E27FC236}">
                <a16:creationId xmlns:a16="http://schemas.microsoft.com/office/drawing/2014/main" id="{44B87D9B-2462-9330-355C-0A5B6864A39D}"/>
              </a:ext>
            </a:extLst>
          </p:cNvPr>
          <p:cNvSpPr txBox="1"/>
          <p:nvPr/>
        </p:nvSpPr>
        <p:spPr>
          <a:xfrm>
            <a:off x="5538146" y="1595307"/>
            <a:ext cx="1115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</a:rPr>
              <a:t>Siyaset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748085EB-EF1E-BE64-4B29-67707FD5F57A}"/>
              </a:ext>
            </a:extLst>
          </p:cNvPr>
          <p:cNvSpPr txBox="1"/>
          <p:nvPr/>
        </p:nvSpPr>
        <p:spPr>
          <a:xfrm>
            <a:off x="6817061" y="1887525"/>
            <a:ext cx="1115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</a:rPr>
              <a:t>Ekonomi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75D99628-8DA0-A3E9-361E-0C99B2D2DD85}"/>
              </a:ext>
            </a:extLst>
          </p:cNvPr>
          <p:cNvSpPr txBox="1"/>
          <p:nvPr/>
        </p:nvSpPr>
        <p:spPr>
          <a:xfrm>
            <a:off x="7771825" y="2937433"/>
            <a:ext cx="1115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</a:rPr>
              <a:t>Hukuk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0D87C0D4-3AEC-615F-70FF-3D31D3CBB0C6}"/>
              </a:ext>
            </a:extLst>
          </p:cNvPr>
          <p:cNvSpPr txBox="1"/>
          <p:nvPr/>
        </p:nvSpPr>
        <p:spPr>
          <a:xfrm>
            <a:off x="8067812" y="4191347"/>
            <a:ext cx="1115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</a:rPr>
              <a:t>Din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A989C25F-094F-728F-00B5-F7BB45F8C108}"/>
              </a:ext>
            </a:extLst>
          </p:cNvPr>
          <p:cNvSpPr txBox="1"/>
          <p:nvPr/>
        </p:nvSpPr>
        <p:spPr>
          <a:xfrm>
            <a:off x="7739135" y="5423488"/>
            <a:ext cx="1115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</a:rPr>
              <a:t>Aile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DD5160D1-ABD2-07F8-D217-6BC05EB3AB3F}"/>
              </a:ext>
            </a:extLst>
          </p:cNvPr>
          <p:cNvSpPr txBox="1"/>
          <p:nvPr/>
        </p:nvSpPr>
        <p:spPr>
          <a:xfrm>
            <a:off x="6507143" y="6290372"/>
            <a:ext cx="1115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</a:rPr>
              <a:t>Kurumlar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FD42F871-3E6F-B8BC-C5F0-6E05D44010B0}"/>
              </a:ext>
            </a:extLst>
          </p:cNvPr>
          <p:cNvSpPr txBox="1"/>
          <p:nvPr/>
        </p:nvSpPr>
        <p:spPr>
          <a:xfrm>
            <a:off x="4893009" y="6265677"/>
            <a:ext cx="1115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</a:rPr>
              <a:t>Eğitim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F43A14BA-8627-8B45-58CC-C8AEF2EE3E2D}"/>
              </a:ext>
            </a:extLst>
          </p:cNvPr>
          <p:cNvSpPr txBox="1"/>
          <p:nvPr/>
        </p:nvSpPr>
        <p:spPr>
          <a:xfrm>
            <a:off x="3814545" y="5705588"/>
            <a:ext cx="1115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</a:rPr>
              <a:t>Kültür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5F38A931-0094-4D47-DF09-B9CA89334018}"/>
              </a:ext>
            </a:extLst>
          </p:cNvPr>
          <p:cNvSpPr txBox="1"/>
          <p:nvPr/>
        </p:nvSpPr>
        <p:spPr>
          <a:xfrm>
            <a:off x="5678035" y="3918787"/>
            <a:ext cx="1115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</a:rPr>
              <a:t>Birey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A66A7E84-A375-3C16-A97E-577B145CA43C}"/>
              </a:ext>
            </a:extLst>
          </p:cNvPr>
          <p:cNvSpPr txBox="1"/>
          <p:nvPr/>
        </p:nvSpPr>
        <p:spPr>
          <a:xfrm>
            <a:off x="3180219" y="4228628"/>
            <a:ext cx="1115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</a:rPr>
              <a:t>Sosyal Gruplar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EE32E543-A8C7-8F56-0C19-4D273E3F91D7}"/>
              </a:ext>
            </a:extLst>
          </p:cNvPr>
          <p:cNvSpPr txBox="1"/>
          <p:nvPr/>
        </p:nvSpPr>
        <p:spPr>
          <a:xfrm>
            <a:off x="3392327" y="2858123"/>
            <a:ext cx="1115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</a:rPr>
              <a:t>İletişim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61A830DD-D36D-90E3-934F-C7CEE13E311A}"/>
              </a:ext>
            </a:extLst>
          </p:cNvPr>
          <p:cNvSpPr txBox="1"/>
          <p:nvPr/>
        </p:nvSpPr>
        <p:spPr>
          <a:xfrm>
            <a:off x="4213604" y="1924959"/>
            <a:ext cx="1115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</a:rPr>
              <a:t>Sosyal Sınıflar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663A652-EC79-56D8-2392-64B5ACCFDC11}"/>
              </a:ext>
            </a:extLst>
          </p:cNvPr>
          <p:cNvSpPr/>
          <p:nvPr/>
        </p:nvSpPr>
        <p:spPr>
          <a:xfrm>
            <a:off x="3653763" y="1230399"/>
            <a:ext cx="4972333" cy="49445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İkizkenar Üçgen 56">
            <a:extLst>
              <a:ext uri="{FF2B5EF4-FFF2-40B4-BE49-F238E27FC236}">
                <a16:creationId xmlns:a16="http://schemas.microsoft.com/office/drawing/2014/main" id="{3AD17AA4-CCB7-BD4C-A974-C0D57D22FF93}"/>
              </a:ext>
            </a:extLst>
          </p:cNvPr>
          <p:cNvSpPr/>
          <p:nvPr/>
        </p:nvSpPr>
        <p:spPr>
          <a:xfrm rot="6153452">
            <a:off x="6686413" y="1262045"/>
            <a:ext cx="218365" cy="1603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8" name="İkizkenar Üçgen 57">
            <a:extLst>
              <a:ext uri="{FF2B5EF4-FFF2-40B4-BE49-F238E27FC236}">
                <a16:creationId xmlns:a16="http://schemas.microsoft.com/office/drawing/2014/main" id="{8513CB7C-7796-0265-A823-DE871034F042}"/>
              </a:ext>
            </a:extLst>
          </p:cNvPr>
          <p:cNvSpPr/>
          <p:nvPr/>
        </p:nvSpPr>
        <p:spPr>
          <a:xfrm rot="8635090">
            <a:off x="8042160" y="2105721"/>
            <a:ext cx="218365" cy="1603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9" name="İkizkenar Üçgen 58">
            <a:extLst>
              <a:ext uri="{FF2B5EF4-FFF2-40B4-BE49-F238E27FC236}">
                <a16:creationId xmlns:a16="http://schemas.microsoft.com/office/drawing/2014/main" id="{E6F4F985-ED86-3CED-86DB-DD3C477818BD}"/>
              </a:ext>
            </a:extLst>
          </p:cNvPr>
          <p:cNvSpPr/>
          <p:nvPr/>
        </p:nvSpPr>
        <p:spPr>
          <a:xfrm rot="8635090">
            <a:off x="8489357" y="3185240"/>
            <a:ext cx="218365" cy="1603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0" name="İkizkenar Üçgen 59">
            <a:extLst>
              <a:ext uri="{FF2B5EF4-FFF2-40B4-BE49-F238E27FC236}">
                <a16:creationId xmlns:a16="http://schemas.microsoft.com/office/drawing/2014/main" id="{1CBABDEA-AEEC-DFA2-1A08-A2466193D36E}"/>
              </a:ext>
            </a:extLst>
          </p:cNvPr>
          <p:cNvSpPr/>
          <p:nvPr/>
        </p:nvSpPr>
        <p:spPr>
          <a:xfrm rot="12466574">
            <a:off x="8353892" y="4578821"/>
            <a:ext cx="218365" cy="1603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İkizkenar Üçgen 60">
            <a:extLst>
              <a:ext uri="{FF2B5EF4-FFF2-40B4-BE49-F238E27FC236}">
                <a16:creationId xmlns:a16="http://schemas.microsoft.com/office/drawing/2014/main" id="{21C8DCB5-4B1C-3C6B-1F70-3B2A316AFB13}"/>
              </a:ext>
            </a:extLst>
          </p:cNvPr>
          <p:cNvSpPr/>
          <p:nvPr/>
        </p:nvSpPr>
        <p:spPr>
          <a:xfrm rot="13652818">
            <a:off x="7541588" y="5610017"/>
            <a:ext cx="218365" cy="1603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2" name="İkizkenar Üçgen 61">
            <a:extLst>
              <a:ext uri="{FF2B5EF4-FFF2-40B4-BE49-F238E27FC236}">
                <a16:creationId xmlns:a16="http://schemas.microsoft.com/office/drawing/2014/main" id="{97F1DB46-261E-4E8A-2387-65E2B9BA00B0}"/>
              </a:ext>
            </a:extLst>
          </p:cNvPr>
          <p:cNvSpPr/>
          <p:nvPr/>
        </p:nvSpPr>
        <p:spPr>
          <a:xfrm rot="16200000">
            <a:off x="5785144" y="6056216"/>
            <a:ext cx="218365" cy="1603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İkizkenar Üçgen 62">
            <a:extLst>
              <a:ext uri="{FF2B5EF4-FFF2-40B4-BE49-F238E27FC236}">
                <a16:creationId xmlns:a16="http://schemas.microsoft.com/office/drawing/2014/main" id="{E2B9542D-A619-3095-45C5-4AA8B7DCE7CD}"/>
              </a:ext>
            </a:extLst>
          </p:cNvPr>
          <p:cNvSpPr/>
          <p:nvPr/>
        </p:nvSpPr>
        <p:spPr>
          <a:xfrm rot="18628254">
            <a:off x="4695898" y="5699089"/>
            <a:ext cx="218365" cy="1603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İkizkenar Üçgen 63">
            <a:extLst>
              <a:ext uri="{FF2B5EF4-FFF2-40B4-BE49-F238E27FC236}">
                <a16:creationId xmlns:a16="http://schemas.microsoft.com/office/drawing/2014/main" id="{0B3E655B-1554-C664-2F4A-1361A821888A}"/>
              </a:ext>
            </a:extLst>
          </p:cNvPr>
          <p:cNvSpPr/>
          <p:nvPr/>
        </p:nvSpPr>
        <p:spPr>
          <a:xfrm rot="19972011">
            <a:off x="3850565" y="4777483"/>
            <a:ext cx="218365" cy="1603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İkizkenar Üçgen 64">
            <a:extLst>
              <a:ext uri="{FF2B5EF4-FFF2-40B4-BE49-F238E27FC236}">
                <a16:creationId xmlns:a16="http://schemas.microsoft.com/office/drawing/2014/main" id="{05BDCAAE-B876-51DE-A947-BB0EF7289DC3}"/>
              </a:ext>
            </a:extLst>
          </p:cNvPr>
          <p:cNvSpPr/>
          <p:nvPr/>
        </p:nvSpPr>
        <p:spPr>
          <a:xfrm rot="400954">
            <a:off x="3587591" y="3152411"/>
            <a:ext cx="218365" cy="1603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İkizkenar Üçgen 65">
            <a:extLst>
              <a:ext uri="{FF2B5EF4-FFF2-40B4-BE49-F238E27FC236}">
                <a16:creationId xmlns:a16="http://schemas.microsoft.com/office/drawing/2014/main" id="{4A012031-7746-180B-1754-55FAFF37767E}"/>
              </a:ext>
            </a:extLst>
          </p:cNvPr>
          <p:cNvSpPr/>
          <p:nvPr/>
        </p:nvSpPr>
        <p:spPr>
          <a:xfrm rot="2166306">
            <a:off x="4204384" y="1990318"/>
            <a:ext cx="218365" cy="1603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İkizkenar Üçgen 66">
            <a:extLst>
              <a:ext uri="{FF2B5EF4-FFF2-40B4-BE49-F238E27FC236}">
                <a16:creationId xmlns:a16="http://schemas.microsoft.com/office/drawing/2014/main" id="{455209FE-C590-4C76-1308-F6E316BB6A28}"/>
              </a:ext>
            </a:extLst>
          </p:cNvPr>
          <p:cNvSpPr/>
          <p:nvPr/>
        </p:nvSpPr>
        <p:spPr>
          <a:xfrm rot="5400000">
            <a:off x="5506717" y="1203934"/>
            <a:ext cx="218365" cy="1603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9" name="Düz Ok Bağlayıcısı 68">
            <a:extLst>
              <a:ext uri="{FF2B5EF4-FFF2-40B4-BE49-F238E27FC236}">
                <a16:creationId xmlns:a16="http://schemas.microsoft.com/office/drawing/2014/main" id="{CBE4CE75-FEBA-CD23-820F-5E88B142C814}"/>
              </a:ext>
            </a:extLst>
          </p:cNvPr>
          <p:cNvCxnSpPr/>
          <p:nvPr/>
        </p:nvCxnSpPr>
        <p:spPr>
          <a:xfrm>
            <a:off x="6095999" y="2126973"/>
            <a:ext cx="0" cy="7311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Düz Ok Bağlayıcısı 69">
            <a:extLst>
              <a:ext uri="{FF2B5EF4-FFF2-40B4-BE49-F238E27FC236}">
                <a16:creationId xmlns:a16="http://schemas.microsoft.com/office/drawing/2014/main" id="{257E0525-9021-4DB4-0516-EDB5323AFBAE}"/>
              </a:ext>
            </a:extLst>
          </p:cNvPr>
          <p:cNvCxnSpPr>
            <a:cxnSpLocks/>
          </p:cNvCxnSpPr>
          <p:nvPr/>
        </p:nvCxnSpPr>
        <p:spPr>
          <a:xfrm flipH="1">
            <a:off x="5696087" y="4537179"/>
            <a:ext cx="278427" cy="7149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Düz Ok Bağlayıcısı 71">
            <a:extLst>
              <a:ext uri="{FF2B5EF4-FFF2-40B4-BE49-F238E27FC236}">
                <a16:creationId xmlns:a16="http://schemas.microsoft.com/office/drawing/2014/main" id="{79E5D348-F46E-B86F-A65E-DDCF72A8B62C}"/>
              </a:ext>
            </a:extLst>
          </p:cNvPr>
          <p:cNvCxnSpPr>
            <a:cxnSpLocks/>
          </p:cNvCxnSpPr>
          <p:nvPr/>
        </p:nvCxnSpPr>
        <p:spPr>
          <a:xfrm>
            <a:off x="6463351" y="4521015"/>
            <a:ext cx="300819" cy="7473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Düz Ok Bağlayıcısı 73">
            <a:extLst>
              <a:ext uri="{FF2B5EF4-FFF2-40B4-BE49-F238E27FC236}">
                <a16:creationId xmlns:a16="http://schemas.microsoft.com/office/drawing/2014/main" id="{36C5A76F-8B96-78EB-6A0E-BDD1422E4DE6}"/>
              </a:ext>
            </a:extLst>
          </p:cNvPr>
          <p:cNvCxnSpPr>
            <a:cxnSpLocks/>
          </p:cNvCxnSpPr>
          <p:nvPr/>
        </p:nvCxnSpPr>
        <p:spPr>
          <a:xfrm>
            <a:off x="5009584" y="2509734"/>
            <a:ext cx="732931" cy="6265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Düz Ok Bağlayıcısı 75">
            <a:extLst>
              <a:ext uri="{FF2B5EF4-FFF2-40B4-BE49-F238E27FC236}">
                <a16:creationId xmlns:a16="http://schemas.microsoft.com/office/drawing/2014/main" id="{36FB1A6A-B2AD-D22C-EDA2-BE58B0B38548}"/>
              </a:ext>
            </a:extLst>
          </p:cNvPr>
          <p:cNvCxnSpPr>
            <a:cxnSpLocks/>
          </p:cNvCxnSpPr>
          <p:nvPr/>
        </p:nvCxnSpPr>
        <p:spPr>
          <a:xfrm flipH="1">
            <a:off x="6607796" y="2262394"/>
            <a:ext cx="606607" cy="7535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Düz Ok Bağlayıcısı 77">
            <a:extLst>
              <a:ext uri="{FF2B5EF4-FFF2-40B4-BE49-F238E27FC236}">
                <a16:creationId xmlns:a16="http://schemas.microsoft.com/office/drawing/2014/main" id="{282C16C6-6FCF-CF09-E1C0-B9FD94328ABA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4508033" y="3027400"/>
            <a:ext cx="887388" cy="3483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Düz Ok Bağlayıcısı 81">
            <a:extLst>
              <a:ext uri="{FF2B5EF4-FFF2-40B4-BE49-F238E27FC236}">
                <a16:creationId xmlns:a16="http://schemas.microsoft.com/office/drawing/2014/main" id="{46CA6256-0DEF-BCAD-528B-826882775EE1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6954524" y="3106710"/>
            <a:ext cx="817301" cy="3166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Düz Ok Bağlayıcısı 84">
            <a:extLst>
              <a:ext uri="{FF2B5EF4-FFF2-40B4-BE49-F238E27FC236}">
                <a16:creationId xmlns:a16="http://schemas.microsoft.com/office/drawing/2014/main" id="{2FF7DF40-AD8B-3894-BBA4-B4E9D3A46D4E}"/>
              </a:ext>
            </a:extLst>
          </p:cNvPr>
          <p:cNvCxnSpPr>
            <a:cxnSpLocks/>
          </p:cNvCxnSpPr>
          <p:nvPr/>
        </p:nvCxnSpPr>
        <p:spPr>
          <a:xfrm flipH="1">
            <a:off x="4334946" y="3685893"/>
            <a:ext cx="977795" cy="2470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Düz Ok Bağlayıcısı 89">
            <a:extLst>
              <a:ext uri="{FF2B5EF4-FFF2-40B4-BE49-F238E27FC236}">
                <a16:creationId xmlns:a16="http://schemas.microsoft.com/office/drawing/2014/main" id="{649BE329-BB8C-9DF7-E031-883C652D6622}"/>
              </a:ext>
            </a:extLst>
          </p:cNvPr>
          <p:cNvCxnSpPr>
            <a:cxnSpLocks/>
          </p:cNvCxnSpPr>
          <p:nvPr/>
        </p:nvCxnSpPr>
        <p:spPr>
          <a:xfrm flipH="1" flipV="1">
            <a:off x="7087867" y="3761518"/>
            <a:ext cx="877590" cy="880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Düz Ok Bağlayıcısı 92">
            <a:extLst>
              <a:ext uri="{FF2B5EF4-FFF2-40B4-BE49-F238E27FC236}">
                <a16:creationId xmlns:a16="http://schemas.microsoft.com/office/drawing/2014/main" id="{435B8347-55FB-D23D-5644-6511484D95FD}"/>
              </a:ext>
            </a:extLst>
          </p:cNvPr>
          <p:cNvCxnSpPr>
            <a:cxnSpLocks/>
          </p:cNvCxnSpPr>
          <p:nvPr/>
        </p:nvCxnSpPr>
        <p:spPr>
          <a:xfrm flipH="1">
            <a:off x="4794775" y="4088064"/>
            <a:ext cx="843026" cy="6971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Düz Ok Bağlayıcısı 95">
            <a:extLst>
              <a:ext uri="{FF2B5EF4-FFF2-40B4-BE49-F238E27FC236}">
                <a16:creationId xmlns:a16="http://schemas.microsoft.com/office/drawing/2014/main" id="{466A241D-9B53-9A52-EAA4-7FEC7F41D6DE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6793741" y="4088064"/>
            <a:ext cx="989891" cy="7253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4771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 VE KURUMSALLIK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84593-7552-8C40-FF9A-A61A9507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488"/>
            <a:ext cx="10939818" cy="10813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600" b="1" u="sng" dirty="0">
                <a:solidFill>
                  <a:schemeClr val="bg1"/>
                </a:solidFill>
              </a:rPr>
              <a:t>Kurum: </a:t>
            </a:r>
            <a:endParaRPr lang="tr-TR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000" dirty="0">
                <a:solidFill>
                  <a:schemeClr val="bg1"/>
                </a:solidFill>
              </a:rPr>
              <a:t>- Bir şeyleri düzenli, devamlı ve kurallara uygun bir şekilde yapma metot ve yolları / ya da bu yolları içselleştiren oluşumlar…</a:t>
            </a:r>
          </a:p>
          <a:p>
            <a:pPr marL="0" indent="0">
              <a:buNone/>
            </a:pPr>
            <a:endParaRPr lang="tr-TR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sz="2600" dirty="0">
              <a:solidFill>
                <a:schemeClr val="bg1"/>
              </a:solidFill>
            </a:endParaRP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F5AF0FB3-ED1A-4BE3-FB6E-170D843ABFE5}"/>
              </a:ext>
            </a:extLst>
          </p:cNvPr>
          <p:cNvSpPr txBox="1">
            <a:spLocks/>
          </p:cNvSpPr>
          <p:nvPr/>
        </p:nvSpPr>
        <p:spPr>
          <a:xfrm>
            <a:off x="838200" y="2535717"/>
            <a:ext cx="11104727" cy="213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600" b="1" u="sng" dirty="0">
                <a:solidFill>
                  <a:schemeClr val="bg1"/>
                </a:solidFill>
              </a:rPr>
              <a:t>Kurumlaşma:</a:t>
            </a:r>
            <a:endParaRPr lang="tr-TR" sz="26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tr-TR" sz="2000" dirty="0">
                <a:solidFill>
                  <a:schemeClr val="bg1"/>
                </a:solidFill>
              </a:rPr>
              <a:t>Düzenli, dengeli ve bütünlük arz eden bir form ve yapının oluşması…</a:t>
            </a:r>
          </a:p>
          <a:p>
            <a:pPr>
              <a:buFontTx/>
              <a:buChar char="-"/>
            </a:pPr>
            <a:r>
              <a:rPr lang="tr-TR" sz="2000" dirty="0">
                <a:solidFill>
                  <a:schemeClr val="bg1"/>
                </a:solidFill>
              </a:rPr>
              <a:t>İnsan davranışlarında, düzenli, dengeli ve bütünleşmiş eylem kalıplarının oluşturulması…</a:t>
            </a:r>
          </a:p>
          <a:p>
            <a:pPr>
              <a:buFontTx/>
              <a:buChar char="-"/>
            </a:pPr>
            <a:r>
              <a:rPr lang="tr-TR" sz="2000" dirty="0">
                <a:solidFill>
                  <a:schemeClr val="bg1"/>
                </a:solidFill>
              </a:rPr>
              <a:t>Toplumdaki sosyal değerlerin paylaşılma oranı artıkça, kurumlaşma da artar.</a:t>
            </a: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9F0C85C7-28B6-F9A5-D212-049F047FA174}"/>
              </a:ext>
            </a:extLst>
          </p:cNvPr>
          <p:cNvSpPr txBox="1">
            <a:spLocks/>
          </p:cNvSpPr>
          <p:nvPr/>
        </p:nvSpPr>
        <p:spPr>
          <a:xfrm>
            <a:off x="838200" y="4367285"/>
            <a:ext cx="10191467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600" b="1" u="sng" dirty="0">
                <a:solidFill>
                  <a:schemeClr val="bg1"/>
                </a:solidFill>
              </a:rPr>
              <a:t>Kurumsallık:</a:t>
            </a:r>
            <a:endParaRPr lang="tr-TR" b="1" u="sng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tr-TR" sz="2000" dirty="0">
                <a:solidFill>
                  <a:schemeClr val="bg1"/>
                </a:solidFill>
              </a:rPr>
              <a:t>Bir kurumun, işletmenin ya da markanın kişilere bağımlı olmadan, oluşturulan sistemler aracılığıyla faaliyetlerini sürdürebilmesi ve geliştirebilmesi…</a:t>
            </a:r>
          </a:p>
          <a:p>
            <a:pPr>
              <a:buFontTx/>
              <a:buChar char="-"/>
            </a:pPr>
            <a:r>
              <a:rPr lang="tr-TR" sz="2000" dirty="0">
                <a:solidFill>
                  <a:schemeClr val="bg1"/>
                </a:solidFill>
              </a:rPr>
              <a:t>Paydaşlarla kurulan iş birliği ve </a:t>
            </a:r>
            <a:r>
              <a:rPr lang="tr-TR" sz="2000" dirty="0" err="1">
                <a:solidFill>
                  <a:schemeClr val="bg1"/>
                </a:solidFill>
              </a:rPr>
              <a:t>simbiyosiz</a:t>
            </a:r>
            <a:r>
              <a:rPr lang="tr-TR" sz="20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398439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KURUMLARIN FONKSİYONLARI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tr-TR" sz="2400" dirty="0">
                <a:solidFill>
                  <a:schemeClr val="bg1"/>
                </a:solidFill>
              </a:rPr>
              <a:t>Kurumlar, birer davranış modelleri olmaları ve insanlara önceden belirlenmiş sosyal rol ve ilişki formları sağlamaları sebebiyle, bireylerin davranışlarını kolaylaştırır ve basitleştirir.</a:t>
            </a:r>
          </a:p>
          <a:p>
            <a:pPr>
              <a:buFontTx/>
              <a:buChar char="-"/>
            </a:pPr>
            <a:r>
              <a:rPr lang="tr-TR" sz="2400" dirty="0">
                <a:solidFill>
                  <a:schemeClr val="bg1"/>
                </a:solidFill>
              </a:rPr>
              <a:t>Kurumsal yapılar, insana yol ve yön gösterir.</a:t>
            </a:r>
          </a:p>
          <a:p>
            <a:pPr>
              <a:buFontTx/>
              <a:buChar char="-"/>
            </a:pPr>
            <a:r>
              <a:rPr lang="tr-TR" sz="2400" dirty="0">
                <a:solidFill>
                  <a:schemeClr val="bg1"/>
                </a:solidFill>
              </a:rPr>
              <a:t>Yönlendirilmemiş amaçlardan kaynaklanan tansiyonun düşmesine ve telaşın ortadan kalkmasına imkân verir.</a:t>
            </a:r>
          </a:p>
          <a:p>
            <a:pPr>
              <a:buFontTx/>
              <a:buChar char="-"/>
            </a:pPr>
            <a:r>
              <a:rPr lang="tr-TR" sz="2400" dirty="0">
                <a:solidFill>
                  <a:schemeClr val="bg1"/>
                </a:solidFill>
              </a:rPr>
              <a:t>İnsanlara tek başına çözemediği ya da gideremediği bir ihtiyacı, kabul edilebilir bir tatmin düzeyinde, kısa zamanda, daha az emek ve zaman harcayarak çözme imkânı verir.</a:t>
            </a:r>
          </a:p>
          <a:p>
            <a:pPr>
              <a:buFontTx/>
              <a:buChar char="-"/>
            </a:pPr>
            <a:r>
              <a:rPr lang="tr-TR" sz="2400" dirty="0">
                <a:solidFill>
                  <a:schemeClr val="bg1"/>
                </a:solidFill>
              </a:rPr>
              <a:t>Sorumluluğu yaygınlaştırarak ve kolektif hale getirerek ferdin sorumluluğunu azaltır.</a:t>
            </a:r>
          </a:p>
        </p:txBody>
      </p:sp>
    </p:spTree>
    <p:extLst>
      <p:ext uri="{BB962C8B-B14F-4D97-AF65-F5344CB8AC3E}">
        <p14:creationId xmlns:p14="http://schemas.microsoft.com/office/powerpoint/2010/main" val="42640396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KURUMSALLAŞMANIN BOYUTLARI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tr-TR" sz="3600" dirty="0" err="1">
                <a:solidFill>
                  <a:schemeClr val="bg1"/>
                </a:solidFill>
              </a:rPr>
              <a:t>Formalleşme</a:t>
            </a:r>
            <a:r>
              <a:rPr lang="tr-TR" sz="3600" dirty="0">
                <a:solidFill>
                  <a:schemeClr val="bg1"/>
                </a:solidFill>
              </a:rPr>
              <a:t>: Resmiyet. Yazılı kurallara uygunluk.</a:t>
            </a:r>
          </a:p>
          <a:p>
            <a:pPr>
              <a:buFontTx/>
              <a:buChar char="-"/>
            </a:pPr>
            <a:r>
              <a:rPr lang="tr-TR" sz="3600" dirty="0">
                <a:solidFill>
                  <a:schemeClr val="bg1"/>
                </a:solidFill>
              </a:rPr>
              <a:t>Profesyonelleşme: İnsan kaynağı faktörü.</a:t>
            </a:r>
          </a:p>
          <a:p>
            <a:pPr>
              <a:buFontTx/>
              <a:buChar char="-"/>
            </a:pPr>
            <a:r>
              <a:rPr lang="tr-TR" sz="3600" dirty="0">
                <a:solidFill>
                  <a:schemeClr val="bg1"/>
                </a:solidFill>
              </a:rPr>
              <a:t>Hesap Verebilirlik: İç ve dış paydaşlara karşı sorumluluk.</a:t>
            </a:r>
          </a:p>
          <a:p>
            <a:pPr>
              <a:buFontTx/>
              <a:buChar char="-"/>
            </a:pPr>
            <a:r>
              <a:rPr lang="tr-TR" sz="3600" dirty="0">
                <a:solidFill>
                  <a:schemeClr val="bg1"/>
                </a:solidFill>
              </a:rPr>
              <a:t>Kültürel Güç: Kurumsal kültürün gücü ve dış paydaşlarca kabullenilmesi.</a:t>
            </a:r>
          </a:p>
          <a:p>
            <a:pPr>
              <a:buFontTx/>
              <a:buChar char="-"/>
            </a:pPr>
            <a:r>
              <a:rPr lang="tr-TR" sz="3600" dirty="0">
                <a:solidFill>
                  <a:schemeClr val="bg1"/>
                </a:solidFill>
              </a:rPr>
              <a:t>Tutarlılık: Benzer olaylara karşı benzer tepkiler.</a:t>
            </a:r>
          </a:p>
          <a:p>
            <a:pPr>
              <a:buFontTx/>
              <a:buChar char="-"/>
            </a:pPr>
            <a:r>
              <a:rPr lang="tr-TR" sz="3600" dirty="0">
                <a:solidFill>
                  <a:schemeClr val="bg1"/>
                </a:solidFill>
              </a:rPr>
              <a:t>Standardizasyon: Her bir birimde aynı özelliklerin ve temsil yeteneğinin görülmesi. </a:t>
            </a:r>
          </a:p>
        </p:txBody>
      </p:sp>
    </p:spTree>
    <p:extLst>
      <p:ext uri="{BB962C8B-B14F-4D97-AF65-F5344CB8AC3E}">
        <p14:creationId xmlns:p14="http://schemas.microsoft.com/office/powerpoint/2010/main" val="12463180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KURUMSALLAŞMA BİLEŞENLERİ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80761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tr-TR" sz="20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tr-T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sz="2000" dirty="0">
                <a:solidFill>
                  <a:schemeClr val="bg1"/>
                </a:solidFill>
              </a:rPr>
              <a:t>Kurumsal İmaj		Kurumsal Kimlik		    Kurum Kültürü	</a:t>
            </a:r>
          </a:p>
          <a:p>
            <a:pPr>
              <a:buFontTx/>
              <a:buChar char="-"/>
            </a:pPr>
            <a:endParaRPr lang="tr-TR" sz="2000" dirty="0">
              <a:solidFill>
                <a:schemeClr val="bg1"/>
              </a:solidFill>
            </a:endParaRPr>
          </a:p>
        </p:txBody>
      </p:sp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id="{BA0185FC-62DD-2C8A-BC7B-07F011FEBA36}"/>
              </a:ext>
            </a:extLst>
          </p:cNvPr>
          <p:cNvCxnSpPr/>
          <p:nvPr/>
        </p:nvCxnSpPr>
        <p:spPr>
          <a:xfrm>
            <a:off x="1064525" y="1690688"/>
            <a:ext cx="102892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46600387-6599-7C49-D51F-5F600AAD8116}"/>
              </a:ext>
            </a:extLst>
          </p:cNvPr>
          <p:cNvCxnSpPr/>
          <p:nvPr/>
        </p:nvCxnSpPr>
        <p:spPr>
          <a:xfrm>
            <a:off x="1050878" y="1690688"/>
            <a:ext cx="0" cy="956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0D01FCB6-C297-CBE9-F301-85A28C354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143" y="1690688"/>
            <a:ext cx="164606" cy="104250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97DCCC8-9F9C-E911-066B-481D81D6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557" y="1690688"/>
            <a:ext cx="164606" cy="1042506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45E302D-36E1-F3F8-59D8-6D513455C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687" y="1690688"/>
            <a:ext cx="164606" cy="1042506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22CC0771-F93A-2769-2A9B-78093F4C6106}"/>
              </a:ext>
            </a:extLst>
          </p:cNvPr>
          <p:cNvSpPr txBox="1"/>
          <p:nvPr/>
        </p:nvSpPr>
        <p:spPr>
          <a:xfrm>
            <a:off x="10168817" y="2646919"/>
            <a:ext cx="18628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</a:rPr>
              <a:t>Kurumsal</a:t>
            </a:r>
            <a:r>
              <a:rPr lang="tr-TR" sz="1800" dirty="0">
                <a:solidFill>
                  <a:schemeClr val="bg1"/>
                </a:solidFill>
              </a:rPr>
              <a:t> Aidiyet</a:t>
            </a:r>
            <a:endParaRPr lang="tr-TR" dirty="0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19C557BD-353C-CFBC-9A82-F08D76F1F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9" y="3205956"/>
            <a:ext cx="2867025" cy="1590675"/>
          </a:xfrm>
          <a:prstGeom prst="rect">
            <a:avLst/>
          </a:prstGeom>
        </p:spPr>
      </p:pic>
      <p:pic>
        <p:nvPicPr>
          <p:cNvPr id="1026" name="Picture 2" descr="Exploring good common principles for a digital identity system – The ODI">
            <a:extLst>
              <a:ext uri="{FF2B5EF4-FFF2-40B4-BE49-F238E27FC236}">
                <a16:creationId xmlns:a16="http://schemas.microsoft.com/office/drawing/2014/main" id="{F1A640B8-1B0D-B63E-057C-2256704F6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16" y="3185704"/>
            <a:ext cx="2273731" cy="159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69ECEBB7-E906-955C-F793-76F79D077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927" y="3185703"/>
            <a:ext cx="3004576" cy="1599839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928F2775-BB69-1C35-27F4-92014056C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6253" y="3205956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994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KURUMSAL İMAJ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tr-TR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Kurumsal imaj, bir kurumun ulaşmak istediği hedef kitlenin zihninde ortaya çıkan resimdir.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Kurumsal imaj, hedef kitlenin zihninde, kurum kimliğine yüklenen sıfatlar hakkında varılmış yargılar bütünüdür.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Kurumların nasıl bilindiklerine, tanındıklarına veya algılandıklarına ilişkin değerlendirmeler bütünüdür.</a:t>
            </a:r>
          </a:p>
        </p:txBody>
      </p:sp>
    </p:spTree>
    <p:extLst>
      <p:ext uri="{BB962C8B-B14F-4D97-AF65-F5344CB8AC3E}">
        <p14:creationId xmlns:p14="http://schemas.microsoft.com/office/powerpoint/2010/main" val="14223416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KURUMSAL İMAJ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189" y="1808802"/>
            <a:ext cx="4061346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tr-TR" sz="2800" dirty="0">
                <a:solidFill>
                  <a:schemeClr val="bg1"/>
                </a:solidFill>
              </a:rPr>
              <a:t>Kişisel İmaj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Mesleki İmaj</a:t>
            </a:r>
          </a:p>
          <a:p>
            <a:pPr>
              <a:buFontTx/>
              <a:buChar char="-"/>
            </a:pPr>
            <a:r>
              <a:rPr lang="tr-TR" sz="2800" dirty="0">
                <a:solidFill>
                  <a:schemeClr val="bg1"/>
                </a:solidFill>
              </a:rPr>
              <a:t>Marka İmajı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Ürün İmajı</a:t>
            </a:r>
          </a:p>
          <a:p>
            <a:pPr>
              <a:buFontTx/>
              <a:buChar char="-"/>
            </a:pPr>
            <a:r>
              <a:rPr lang="tr-TR" sz="2800" dirty="0">
                <a:solidFill>
                  <a:schemeClr val="bg1"/>
                </a:solidFill>
              </a:rPr>
              <a:t>Ayna İmajı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Şemsiye İmajı</a:t>
            </a:r>
          </a:p>
          <a:p>
            <a:pPr>
              <a:buFontTx/>
              <a:buChar char="-"/>
            </a:pPr>
            <a:r>
              <a:rPr lang="tr-TR" sz="2800" dirty="0">
                <a:solidFill>
                  <a:schemeClr val="bg1"/>
                </a:solidFill>
              </a:rPr>
              <a:t>Mevcut İmaj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9684A02B-D36B-9ACC-9507-9A22D9697D73}"/>
              </a:ext>
            </a:extLst>
          </p:cNvPr>
          <p:cNvSpPr txBox="1">
            <a:spLocks/>
          </p:cNvSpPr>
          <p:nvPr/>
        </p:nvSpPr>
        <p:spPr>
          <a:xfrm>
            <a:off x="6381465" y="1808802"/>
            <a:ext cx="40613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Pozitif İmaj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Negatif İmaj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«Kendi» İmajı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«Yabancı» İmajı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Transfer İmajı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İstenilen İmaj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Kurumsal İmaj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180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KURUMSAL İMAJ</a:t>
            </a:r>
          </a:p>
        </p:txBody>
      </p:sp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id="{9D11144F-4E79-4372-64EC-5F367FE02CF7}"/>
              </a:ext>
            </a:extLst>
          </p:cNvPr>
          <p:cNvCxnSpPr>
            <a:cxnSpLocks/>
          </p:cNvCxnSpPr>
          <p:nvPr/>
        </p:nvCxnSpPr>
        <p:spPr>
          <a:xfrm flipV="1">
            <a:off x="2632758" y="1815152"/>
            <a:ext cx="7207278" cy="1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CE76BFDB-1879-C97D-3E36-270AE311D35B}"/>
              </a:ext>
            </a:extLst>
          </p:cNvPr>
          <p:cNvCxnSpPr/>
          <p:nvPr/>
        </p:nvCxnSpPr>
        <p:spPr>
          <a:xfrm>
            <a:off x="2632758" y="1828800"/>
            <a:ext cx="0" cy="996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B16E424A-2989-933F-74F9-A35377A3B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733" y="1815152"/>
            <a:ext cx="164606" cy="107908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E223340C-39C0-60F7-778F-1F630EEF0043}"/>
              </a:ext>
            </a:extLst>
          </p:cNvPr>
          <p:cNvSpPr txBox="1"/>
          <p:nvPr/>
        </p:nvSpPr>
        <p:spPr>
          <a:xfrm>
            <a:off x="1187355" y="2825087"/>
            <a:ext cx="28908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u="sng" dirty="0">
                <a:solidFill>
                  <a:schemeClr val="bg1"/>
                </a:solidFill>
              </a:rPr>
              <a:t>Dış İmaj</a:t>
            </a:r>
          </a:p>
          <a:p>
            <a:pPr algn="ctr"/>
            <a:endParaRPr lang="tr-TR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Tüketiciler</a:t>
            </a: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Rakipler</a:t>
            </a: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Medya</a:t>
            </a: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Yerel Yönetimler</a:t>
            </a: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Siyasi Aktörler</a:t>
            </a: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STK’lar</a:t>
            </a: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Sosyal Paydaşlar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79684E8-7934-444D-2E33-D161D2E56E69}"/>
              </a:ext>
            </a:extLst>
          </p:cNvPr>
          <p:cNvSpPr txBox="1"/>
          <p:nvPr/>
        </p:nvSpPr>
        <p:spPr>
          <a:xfrm>
            <a:off x="8312330" y="2894238"/>
            <a:ext cx="28908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u="sng" dirty="0">
                <a:solidFill>
                  <a:schemeClr val="bg1"/>
                </a:solidFill>
              </a:rPr>
              <a:t>İç İmaj</a:t>
            </a:r>
          </a:p>
          <a:p>
            <a:pPr algn="ctr"/>
            <a:endParaRPr lang="tr-TR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Çalışanlar</a:t>
            </a: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Yöneticiler</a:t>
            </a: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Ortaklar</a:t>
            </a: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Yatırımcılar</a:t>
            </a: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Vd.</a:t>
            </a:r>
          </a:p>
        </p:txBody>
      </p:sp>
    </p:spTree>
    <p:extLst>
      <p:ext uri="{BB962C8B-B14F-4D97-AF65-F5344CB8AC3E}">
        <p14:creationId xmlns:p14="http://schemas.microsoft.com/office/powerpoint/2010/main" val="9092743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KURUMSAL İMAJ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İÇ İMAJ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İç imaj; işletmenin iç paydaşları tarafından şekillendirilen ve dış imajın da oluşturulmasında ya da iç paydaşlar dışında nasıl algılanacağına yönelik belirlemeleri içeren bir unsurdur.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İç paydaşların işletmeye yönelik beklentilerinin ne düzeyde karşılandığı, onların motivasyonlarını ve verimliliklerini de direkt olarak etkileyecek ve bu durum, kurumsal iş ve işleyişlerin de temel belirleyicisi olacaktır.</a:t>
            </a:r>
          </a:p>
        </p:txBody>
      </p:sp>
    </p:spTree>
    <p:extLst>
      <p:ext uri="{BB962C8B-B14F-4D97-AF65-F5344CB8AC3E}">
        <p14:creationId xmlns:p14="http://schemas.microsoft.com/office/powerpoint/2010/main" val="1065235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İLETİŞİMİN TEMEL ÖĞELERİ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7F9E1FB-6823-31F0-1077-F849B8BA3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32" y="1966293"/>
            <a:ext cx="7676134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938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KURUMSAL İMAJ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İç imaj unsurunun desteklenmesi için, çalışanların beklentilerinin karşılanması gerekir: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Çalışanların, işletmelerinin vizyonuna ilişkin bilgi sahibi olmaları,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İşletmeleri ile gurur duymak istemeleri, 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Yöneticilerin çalışanlarına saygı duyması,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Yöneticilerin çalışanlar ile açık, dürüst ve iki yönlü işleyen bir iletişim içerisinde bulunması, 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Çalışanlara; yeteneklerini, yaratıcılıklarını ve gerçek performanslarını ortaya koyabilme fırsatı tanınması,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Takdir edilmeleri,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Adalet,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Kurumsal değer olarak görülmek.</a:t>
            </a:r>
          </a:p>
        </p:txBody>
      </p:sp>
    </p:spTree>
    <p:extLst>
      <p:ext uri="{BB962C8B-B14F-4D97-AF65-F5344CB8AC3E}">
        <p14:creationId xmlns:p14="http://schemas.microsoft.com/office/powerpoint/2010/main" val="26923306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KURUMSAL İMAJ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DIŞ İMAJ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Kurum ve kuruluşların dışa yansıyan görüntüsüdür.</a:t>
            </a: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Kamuoyu ile olan ilişkilerinde önemli bir yer tutan kavramdır.</a:t>
            </a: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Dış imaj oluşturmada önemli bileşenler: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Gerçek politikalara dayalı kalite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Somut algılamalar sonucu oluşan izlenimler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İlişkiler / İlişki ağları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İletişim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0248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KURUMSAL KİMLİK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Kurumsal kimlik dendiğinde ilk akla gelen görsel kurumsal kimlik öğeleridir. Bunlar: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Logo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 adı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Sloganlar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Renkler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Yazı Fontları, vb. görsel öğeler…</a:t>
            </a:r>
          </a:p>
        </p:txBody>
      </p:sp>
    </p:spTree>
    <p:extLst>
      <p:ext uri="{BB962C8B-B14F-4D97-AF65-F5344CB8AC3E}">
        <p14:creationId xmlns:p14="http://schemas.microsoft.com/office/powerpoint/2010/main" val="11545917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tr-TR">
                <a:solidFill>
                  <a:schemeClr val="bg1"/>
                </a:solidFill>
              </a:rPr>
              <a:t>KURUMSAL KİMLİK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384000" cy="384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>
                <a:solidFill>
                  <a:schemeClr val="bg1">
                    <a:alpha val="60000"/>
                  </a:schemeClr>
                </a:solidFill>
              </a:rPr>
              <a:t>Geniş kapsamlı kurumsal kimlik karması ise </a:t>
            </a:r>
          </a:p>
          <a:p>
            <a:pPr marL="0" indent="0">
              <a:buNone/>
            </a:pPr>
            <a:endParaRPr lang="tr-TR" sz="2000" dirty="0">
              <a:solidFill>
                <a:schemeClr val="bg1">
                  <a:alpha val="60000"/>
                </a:schemeClr>
              </a:solidFill>
            </a:endParaRPr>
          </a:p>
          <a:p>
            <a:pPr marL="0" indent="0">
              <a:buNone/>
            </a:pPr>
            <a:endParaRPr lang="tr-TR" sz="200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CF6CDC2-9A69-A691-1738-2314CB3A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88" y="1265830"/>
            <a:ext cx="6949944" cy="4326339"/>
          </a:xfrm>
          <a:prstGeom prst="rect">
            <a:avLst/>
          </a:prstGeom>
        </p:spPr>
      </p:pic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2C80BA18-9875-08BC-6612-E49891A0667A}"/>
              </a:ext>
            </a:extLst>
          </p:cNvPr>
          <p:cNvCxnSpPr/>
          <p:nvPr/>
        </p:nvCxnSpPr>
        <p:spPr>
          <a:xfrm>
            <a:off x="2838734" y="2816932"/>
            <a:ext cx="1201003" cy="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kdörtgen 7">
            <a:extLst>
              <a:ext uri="{FF2B5EF4-FFF2-40B4-BE49-F238E27FC236}">
                <a16:creationId xmlns:a16="http://schemas.microsoft.com/office/drawing/2014/main" id="{9D5454E0-9B05-CA79-DAC5-F3271ECE8C3A}"/>
              </a:ext>
            </a:extLst>
          </p:cNvPr>
          <p:cNvSpPr/>
          <p:nvPr/>
        </p:nvSpPr>
        <p:spPr>
          <a:xfrm>
            <a:off x="4895688" y="1146412"/>
            <a:ext cx="1982784" cy="1569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40221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KURUMSAL KİMLİK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B70EEBE-5402-9034-7898-DBC5319CA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418" y="994117"/>
            <a:ext cx="8296609" cy="494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135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 KÜLTÜRÜ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Kurum kültürü, kurumun çalışma şeklini veya faaliyetlerinin sonucunu  etkileyen, belirli insan topluluklarınca oluşturulan ve kurum çalışanları tarafından paylaşılan değerler, inançlar, beklentiler, normlar ve semboller bütünüdür.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Kurum kültürü, kurumda çalışan, kurumu temsil eden bireylerin kültürüdür.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741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 KÜLTÜRÜ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Kurum kültürünün 4 temel özelliği;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 kültürü öğrenilmiş veya sonradan kazanılmış bir olgudur.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 kültürü grup üyeleri arasında paylaşılır olmalıdır.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 kültürü yazılı bir metin halinde değildir.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 kültürü, düzenli bir şekilde tekrarlanan veya ortaya çıkarılan davranışsal kalıplar şeklindedir.</a:t>
            </a:r>
          </a:p>
        </p:txBody>
      </p:sp>
    </p:spTree>
    <p:extLst>
      <p:ext uri="{BB962C8B-B14F-4D97-AF65-F5344CB8AC3E}">
        <p14:creationId xmlns:p14="http://schemas.microsoft.com/office/powerpoint/2010/main" val="26177561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 KÜLTÜRÜ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Kurum kültürünü oluşturan unsurlar;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Kurumun kültürel şebekesi,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Tarihi, hikaye ve mitler,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Kurumun kahramanları,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Çalışanların bağlılığı, morali, birbirlerine olan güveni,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Tören, uygulama, alışkanlık, gelenekler,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Misyon, vizyon, ilke ve değerler,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Politika ve prosedürler</a:t>
            </a:r>
          </a:p>
        </p:txBody>
      </p:sp>
    </p:spTree>
    <p:extLst>
      <p:ext uri="{BB962C8B-B14F-4D97-AF65-F5344CB8AC3E}">
        <p14:creationId xmlns:p14="http://schemas.microsoft.com/office/powerpoint/2010/main" val="38223610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 KÜLTÜRÜ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4709"/>
            <a:ext cx="4416188" cy="3802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Görünmeyen Unsurlar:</a:t>
            </a: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- Değerler,</a:t>
            </a: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- İnançlar,</a:t>
            </a: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- Varsayımlar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2D41749-9AA6-CB14-71A4-EA12B66C214B}"/>
              </a:ext>
            </a:extLst>
          </p:cNvPr>
          <p:cNvSpPr txBox="1"/>
          <p:nvPr/>
        </p:nvSpPr>
        <p:spPr>
          <a:xfrm>
            <a:off x="3415352" y="1425547"/>
            <a:ext cx="6093724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Kurum Kültürünün Boyutları: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7E67016D-54FE-CB15-1B1D-0CCA679DAAB8}"/>
              </a:ext>
            </a:extLst>
          </p:cNvPr>
          <p:cNvSpPr txBox="1">
            <a:spLocks/>
          </p:cNvSpPr>
          <p:nvPr/>
        </p:nvSpPr>
        <p:spPr>
          <a:xfrm>
            <a:off x="6217693" y="2374709"/>
            <a:ext cx="4416188" cy="3802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dirty="0">
                <a:solidFill>
                  <a:schemeClr val="bg1"/>
                </a:solidFill>
              </a:rPr>
              <a:t>Görülebilen Unsurlar: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dirty="0">
                <a:solidFill>
                  <a:schemeClr val="bg1"/>
                </a:solidFill>
              </a:rPr>
              <a:t>- Seremoniler ve törenler,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dirty="0">
                <a:solidFill>
                  <a:schemeClr val="bg1"/>
                </a:solidFill>
              </a:rPr>
              <a:t>- Adetler (ritüeller),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dirty="0">
                <a:solidFill>
                  <a:schemeClr val="bg1"/>
                </a:solidFill>
              </a:rPr>
              <a:t>- Hikâyeler ve mitler,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dirty="0">
                <a:solidFill>
                  <a:schemeClr val="bg1"/>
                </a:solidFill>
              </a:rPr>
              <a:t>- Semboller,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dirty="0">
                <a:solidFill>
                  <a:schemeClr val="bg1"/>
                </a:solidFill>
              </a:rPr>
              <a:t>- Dil,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dirty="0">
                <a:solidFill>
                  <a:schemeClr val="bg1"/>
                </a:solidFill>
              </a:rPr>
              <a:t>- Kahramanlar vs.</a:t>
            </a:r>
          </a:p>
        </p:txBody>
      </p:sp>
    </p:spTree>
    <p:extLst>
      <p:ext uri="{BB962C8B-B14F-4D97-AF65-F5344CB8AC3E}">
        <p14:creationId xmlns:p14="http://schemas.microsoft.com/office/powerpoint/2010/main" val="413487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KURUMSAL AİDİYET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Kurumsal aidiyet, çalışanların kurum ile olan bağlantılarını veya bağlarını ifade eder. 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Kurumsal aidiyet düzeyi, çalışanların katılımını, memnuniyetini ve performansını belirlemeye yardımcı olabilir. 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Bir çalışan güçlü bir kurumsal aidiyet duygusu hissettiğinde kurumun gelecek hedeflerini de anlar ve bu hedefe katkı sağlar. 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Bu durum, motivasyon ve verimlilik konusunda bir artışa da sebep olur. </a:t>
            </a: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Aidiyet duygusu yüksek çalışanlar, kurumların sürekli artan rekabetçi doğası göz önüne alındığında kurumlar için artı bir değerdir. </a:t>
            </a:r>
          </a:p>
        </p:txBody>
      </p:sp>
    </p:spTree>
    <p:extLst>
      <p:ext uri="{BB962C8B-B14F-4D97-AF65-F5344CB8AC3E}">
        <p14:creationId xmlns:p14="http://schemas.microsoft.com/office/powerpoint/2010/main" val="1731506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sim 5" descr="sarı içeren bir resim&#10;&#10;Açıklama otomatik olarak oluşturuldu">
            <a:extLst>
              <a:ext uri="{FF2B5EF4-FFF2-40B4-BE49-F238E27FC236}">
                <a16:creationId xmlns:a16="http://schemas.microsoft.com/office/drawing/2014/main" id="{09BDF726-4157-43A1-74D5-231D56465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3" t="9091" r="12471" b="-2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/>
              <a:t>Bağlam…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58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KURUMSAL AİDİYET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Bireyin herhangi bir kuruma dair hissettiği bütünleşme ve özdeşleşme boyutudur.</a:t>
            </a:r>
          </a:p>
          <a:p>
            <a:pPr marL="0" indent="0">
              <a:buNone/>
            </a:pPr>
            <a:endParaRPr lang="tr-TR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tr-TR" dirty="0">
                <a:solidFill>
                  <a:schemeClr val="bg1"/>
                </a:solidFill>
              </a:rPr>
              <a:t>Kurumsal aidiyetin üç bileşeni:</a:t>
            </a: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	. Çalışan, kurum içinde kalmak konusunda tereddütsüz kesinlik 	içinde olması</a:t>
            </a: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	. Kurum için çaba göstermeye istekli olması</a:t>
            </a:r>
          </a:p>
          <a:p>
            <a:pPr marL="0" indent="0">
              <a:buNone/>
            </a:pPr>
            <a:r>
              <a:rPr lang="tr-TR" dirty="0">
                <a:solidFill>
                  <a:schemeClr val="bg1"/>
                </a:solidFill>
              </a:rPr>
              <a:t>	. Kurumun amaçlarını kabul etmesi</a:t>
            </a:r>
          </a:p>
        </p:txBody>
      </p:sp>
    </p:spTree>
    <p:extLst>
      <p:ext uri="{BB962C8B-B14F-4D97-AF65-F5344CB8AC3E}">
        <p14:creationId xmlns:p14="http://schemas.microsoft.com/office/powerpoint/2010/main" val="27821726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KURUMSAL AİDİYET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4472BE6-F65F-15B0-C1C1-C81243246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03" y="1774210"/>
            <a:ext cx="7737033" cy="353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60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KURUMSAL AİDİYET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B37A960-41DC-A452-DA19-E76B4276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06" y="1583140"/>
            <a:ext cx="7794703" cy="37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70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KURUMSAL TEMSİL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171BB-7164-266D-74D4-53062A88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tr-TR" sz="2000" dirty="0">
                <a:solidFill>
                  <a:schemeClr val="bg1"/>
                </a:solidFill>
              </a:rPr>
              <a:t>Hitabet / İletişim Yetkinliği</a:t>
            </a:r>
          </a:p>
          <a:p>
            <a:pPr>
              <a:buFontTx/>
              <a:buChar char="-"/>
            </a:pPr>
            <a:r>
              <a:rPr lang="tr-TR" sz="2000" dirty="0">
                <a:solidFill>
                  <a:schemeClr val="bg1"/>
                </a:solidFill>
              </a:rPr>
              <a:t>Dinleme Adabı</a:t>
            </a:r>
          </a:p>
          <a:p>
            <a:pPr>
              <a:buFontTx/>
              <a:buChar char="-"/>
            </a:pPr>
            <a:r>
              <a:rPr lang="tr-TR" sz="2000" dirty="0">
                <a:solidFill>
                  <a:schemeClr val="bg1"/>
                </a:solidFill>
              </a:rPr>
              <a:t>Beden Dili</a:t>
            </a:r>
          </a:p>
          <a:p>
            <a:pPr>
              <a:buFontTx/>
              <a:buChar char="-"/>
            </a:pPr>
            <a:r>
              <a:rPr lang="tr-TR" sz="2000" dirty="0">
                <a:solidFill>
                  <a:schemeClr val="bg1"/>
                </a:solidFill>
              </a:rPr>
              <a:t>Dış Görünüş</a:t>
            </a:r>
          </a:p>
          <a:p>
            <a:pPr>
              <a:buFontTx/>
              <a:buChar char="-"/>
            </a:pPr>
            <a:r>
              <a:rPr lang="tr-TR" sz="2000" dirty="0">
                <a:solidFill>
                  <a:schemeClr val="bg1"/>
                </a:solidFill>
              </a:rPr>
              <a:t>Görgü ve Nezaket Kurallarını Uygulamak</a:t>
            </a:r>
          </a:p>
          <a:p>
            <a:pPr>
              <a:buFontTx/>
              <a:buChar char="-"/>
            </a:pPr>
            <a:r>
              <a:rPr lang="tr-TR" sz="2000" dirty="0">
                <a:solidFill>
                  <a:schemeClr val="bg1"/>
                </a:solidFill>
              </a:rPr>
              <a:t>Protokol Kurallarına Uymak</a:t>
            </a:r>
          </a:p>
          <a:p>
            <a:pPr>
              <a:buFontTx/>
              <a:buChar char="-"/>
            </a:pPr>
            <a:r>
              <a:rPr lang="tr-TR" sz="2000" dirty="0">
                <a:solidFill>
                  <a:schemeClr val="bg1"/>
                </a:solidFill>
              </a:rPr>
              <a:t>Özel Alan ile Kurumsal Alan Arasındaki Farkın Bilincinde Olmak</a:t>
            </a:r>
          </a:p>
          <a:p>
            <a:pPr>
              <a:buFontTx/>
              <a:buChar char="-"/>
            </a:pPr>
            <a:r>
              <a:rPr lang="tr-TR" sz="2000" dirty="0">
                <a:solidFill>
                  <a:schemeClr val="bg1"/>
                </a:solidFill>
              </a:rPr>
              <a:t>KİŞİSEL İMAJI KURUMSAL İMAJ İLE ÖZDEŞLEŞTİREREK KURUMU TEMSİL ETMEK</a:t>
            </a:r>
          </a:p>
          <a:p>
            <a:pPr>
              <a:buFontTx/>
              <a:buChar char="-"/>
            </a:pPr>
            <a:endParaRPr lang="tr-TR" sz="20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tr-TR" sz="20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tr-T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734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CD36E6-487C-2FBE-6B7A-D9BC7D68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6062"/>
            <a:ext cx="10515600" cy="1325563"/>
          </a:xfrm>
        </p:spPr>
        <p:txBody>
          <a:bodyPr/>
          <a:lstStyle/>
          <a:p>
            <a:r>
              <a:rPr lang="tr-TR">
                <a:solidFill>
                  <a:schemeClr val="accent4">
                    <a:lumMod val="60000"/>
                    <a:lumOff val="40000"/>
                  </a:schemeClr>
                </a:solidFill>
              </a:rPr>
              <a:t>TEŞEKKÜRLER…</a:t>
            </a:r>
            <a:endParaRPr lang="tr-TR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6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9435860-2460-4634-164C-113DC88E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İletişim döngüsü değil, sarmalı…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951F1BB-D6A9-925E-055F-CE27B7AF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625" y="467208"/>
            <a:ext cx="677735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4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5730</TotalTime>
  <Words>2552</Words>
  <Application>Microsoft Office PowerPoint</Application>
  <PresentationFormat>Geniş ekran</PresentationFormat>
  <Paragraphs>521</Paragraphs>
  <Slides>84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84</vt:i4>
      </vt:variant>
    </vt:vector>
  </HeadingPairs>
  <TitlesOfParts>
    <vt:vector size="90" baseType="lpstr">
      <vt:lpstr>Arial</vt:lpstr>
      <vt:lpstr>Calibri</vt:lpstr>
      <vt:lpstr>Calibri Light</vt:lpstr>
      <vt:lpstr>Comic Sans MS</vt:lpstr>
      <vt:lpstr>Wingdings</vt:lpstr>
      <vt:lpstr>Office Teması</vt:lpstr>
      <vt:lpstr> ETKİLİ İLETİŞİM  VE KURUM İÇİ İLİŞKİLER</vt:lpstr>
      <vt:lpstr>PowerPoint Sunusu</vt:lpstr>
      <vt:lpstr>İLETİŞİM NEDİR?</vt:lpstr>
      <vt:lpstr>İLETİŞİM NEDİR?</vt:lpstr>
      <vt:lpstr>NEDEN İLETİŞİM KURARIZ?</vt:lpstr>
      <vt:lpstr>İLETİŞİMİN TARİHSEL YÖNÜ</vt:lpstr>
      <vt:lpstr>İLETİŞİMİN TEMEL ÖĞELERİ</vt:lpstr>
      <vt:lpstr>Bağlam…</vt:lpstr>
      <vt:lpstr>İletişim döngüsü değil, sarmalı…</vt:lpstr>
      <vt:lpstr>İletişim Sarmalı Çünkü…</vt:lpstr>
      <vt:lpstr>İLETİŞİMİN ÖZELLİKLERİ</vt:lpstr>
      <vt:lpstr>İLETİŞİM TÜRLERİ</vt:lpstr>
      <vt:lpstr>İLETİŞİM TÜRLERİ</vt:lpstr>
      <vt:lpstr>Sözlü İletişim</vt:lpstr>
      <vt:lpstr>Yazılı İletişim</vt:lpstr>
      <vt:lpstr>Sözsüz İletişim</vt:lpstr>
      <vt:lpstr>Sözsüz İletişim</vt:lpstr>
      <vt:lpstr>Sözsüz İletişim – Mekan Kullanımı</vt:lpstr>
      <vt:lpstr>Sözsüz İletişim – Mekan Kullanımı</vt:lpstr>
      <vt:lpstr>Sözsüz İletişim – Kullanılan Aksesuarlar</vt:lpstr>
      <vt:lpstr>Sözsüz İletişim – Beden Dili</vt:lpstr>
      <vt:lpstr>Sözsüz İletişim – Beden Dili / Jestler ve Mimikler</vt:lpstr>
      <vt:lpstr>Sözsüz İletişim – Beden Dili / Jestler ve Mimikler</vt:lpstr>
      <vt:lpstr>Sözsüz İletişim – Beden Dili / Jestler ve Mimikler</vt:lpstr>
      <vt:lpstr>Beden Nasıl Konuşur?</vt:lpstr>
      <vt:lpstr>ETKİLİ İLETİŞİMİN 6 SORUSU</vt:lpstr>
      <vt:lpstr>İLETİŞİMDE ENGELLER</vt:lpstr>
      <vt:lpstr>PowerPoint Sunusu</vt:lpstr>
      <vt:lpstr>Etkili Mesaj Gönderme</vt:lpstr>
      <vt:lpstr>Etkin Dinleme</vt:lpstr>
      <vt:lpstr>Etkin Dinlemenin On Emri…</vt:lpstr>
      <vt:lpstr>ÇATIŞMA YÖNETİMİ</vt:lpstr>
      <vt:lpstr>ÇATIŞMA YÖNETİMİ</vt:lpstr>
      <vt:lpstr>ÇATIŞMA YÖNETİMİ</vt:lpstr>
      <vt:lpstr>ÇATIŞMA YÖNETİMİ</vt:lpstr>
      <vt:lpstr>ÇATIŞMA YÖNETİMİ</vt:lpstr>
      <vt:lpstr>ÇATIŞMA YÖNETİMİ</vt:lpstr>
      <vt:lpstr>ÇATIŞMA YÖNETİMİ</vt:lpstr>
      <vt:lpstr>ÇATIŞMA YÖNETİMİ</vt:lpstr>
      <vt:lpstr>ÇATIŞMA YÖNETİMİ</vt:lpstr>
      <vt:lpstr>ÇATIŞMA YÖNETİMİ</vt:lpstr>
      <vt:lpstr>ÇATIŞMA YÖNETİMİ</vt:lpstr>
      <vt:lpstr>ÇATIŞMA YÖNETİMİ</vt:lpstr>
      <vt:lpstr>ÇATIŞMA YÖNETİMİ</vt:lpstr>
      <vt:lpstr>ÇATIŞMA YÖNETİMİ</vt:lpstr>
      <vt:lpstr>PowerPoint Sunusu</vt:lpstr>
      <vt:lpstr>PowerPoint Sunusu</vt:lpstr>
      <vt:lpstr>Çatışma Yönetiminde Ego Durumuna Göre Kullanılan (Transaksiyonel) Taktikler</vt:lpstr>
      <vt:lpstr>Çatışma Yönetiminde Ego Durumuna Göre Kullanılan (Transaksiyonel) Taktikler</vt:lpstr>
      <vt:lpstr>STRES YÖNETİMİ</vt:lpstr>
      <vt:lpstr>STRESİN ORTAK BİLEŞENLERİ</vt:lpstr>
      <vt:lpstr>STRESLE İLGİLİ TEMEL KAVRAMLAR</vt:lpstr>
      <vt:lpstr>STRES TÜRLERİ</vt:lpstr>
      <vt:lpstr>STRES TÜRLERİ</vt:lpstr>
      <vt:lpstr>GENEL UYUM SENDROMU DÖNGÜSÜ</vt:lpstr>
      <vt:lpstr>GENEL UYUM SENDROMU DÖNGÜSÜ</vt:lpstr>
      <vt:lpstr>GENEL UYUM SENDROMU DÖNGÜSÜ</vt:lpstr>
      <vt:lpstr>STRES NEDENLERİ</vt:lpstr>
      <vt:lpstr>STRES YÖNETİMİ</vt:lpstr>
      <vt:lpstr>STRES YÖNETİMİ</vt:lpstr>
      <vt:lpstr>TOPLUMSAL YAPI İÇERİSİNDE KURUMLAR</vt:lpstr>
      <vt:lpstr>KURUM VE KURUMSALLIK</vt:lpstr>
      <vt:lpstr>KURUMLARIN FONKSİYONLARI</vt:lpstr>
      <vt:lpstr>KURUMSALLAŞMANIN BOYUTLARI</vt:lpstr>
      <vt:lpstr>KURUMSALLAŞMA BİLEŞENLERİ</vt:lpstr>
      <vt:lpstr>KURUMSAL İMAJ</vt:lpstr>
      <vt:lpstr>KURUMSAL İMAJ</vt:lpstr>
      <vt:lpstr>KURUMSAL İMAJ</vt:lpstr>
      <vt:lpstr>KURUMSAL İMAJ</vt:lpstr>
      <vt:lpstr>KURUMSAL İMAJ</vt:lpstr>
      <vt:lpstr>KURUMSAL İMAJ</vt:lpstr>
      <vt:lpstr>KURUMSAL KİMLİK</vt:lpstr>
      <vt:lpstr>KURUMSAL KİMLİK</vt:lpstr>
      <vt:lpstr>KURUMSAL KİMLİK</vt:lpstr>
      <vt:lpstr>KURUM KÜLTÜRÜ</vt:lpstr>
      <vt:lpstr>KURUM KÜLTÜRÜ</vt:lpstr>
      <vt:lpstr>KURUM KÜLTÜRÜ</vt:lpstr>
      <vt:lpstr>KURUM KÜLTÜRÜ</vt:lpstr>
      <vt:lpstr>KURUMSAL AİDİYET</vt:lpstr>
      <vt:lpstr>KURUMSAL AİDİYET</vt:lpstr>
      <vt:lpstr>KURUMSAL AİDİYET</vt:lpstr>
      <vt:lpstr>KURUMSAL AİDİYET</vt:lpstr>
      <vt:lpstr>KURUMSAL TEMSİL</vt:lpstr>
      <vt:lpstr>TEŞEKKÜRLER…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KURUMSAL TEMSİL</dc:title>
  <dc:creator>Nur</dc:creator>
  <cp:lastModifiedBy>Nur</cp:lastModifiedBy>
  <cp:revision>178</cp:revision>
  <dcterms:created xsi:type="dcterms:W3CDTF">2022-05-13T16:05:58Z</dcterms:created>
  <dcterms:modified xsi:type="dcterms:W3CDTF">2022-12-14T04:26:31Z</dcterms:modified>
</cp:coreProperties>
</file>