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01" r:id="rId2"/>
  </p:sldMasterIdLst>
  <p:notesMasterIdLst>
    <p:notesMasterId r:id="rId29"/>
  </p:notesMasterIdLst>
  <p:sldIdLst>
    <p:sldId id="275" r:id="rId3"/>
    <p:sldId id="327" r:id="rId4"/>
    <p:sldId id="324" r:id="rId5"/>
    <p:sldId id="326" r:id="rId6"/>
    <p:sldId id="328" r:id="rId7"/>
    <p:sldId id="329" r:id="rId8"/>
    <p:sldId id="323" r:id="rId9"/>
    <p:sldId id="302" r:id="rId10"/>
    <p:sldId id="314" r:id="rId11"/>
    <p:sldId id="308" r:id="rId12"/>
    <p:sldId id="317" r:id="rId13"/>
    <p:sldId id="315" r:id="rId14"/>
    <p:sldId id="307" r:id="rId15"/>
    <p:sldId id="316" r:id="rId16"/>
    <p:sldId id="309" r:id="rId17"/>
    <p:sldId id="310" r:id="rId18"/>
    <p:sldId id="311" r:id="rId19"/>
    <p:sldId id="293" r:id="rId20"/>
    <p:sldId id="294" r:id="rId21"/>
    <p:sldId id="313" r:id="rId22"/>
    <p:sldId id="318" r:id="rId23"/>
    <p:sldId id="319" r:id="rId24"/>
    <p:sldId id="320" r:id="rId25"/>
    <p:sldId id="322" r:id="rId26"/>
    <p:sldId id="321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orient="horz" pos="391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39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55D"/>
    <a:srgbClr val="0B335B"/>
    <a:srgbClr val="0C355C"/>
    <a:srgbClr val="0C345C"/>
    <a:srgbClr val="302D80"/>
    <a:srgbClr val="BB3B4E"/>
    <a:srgbClr val="302D81"/>
    <a:srgbClr val="434343"/>
    <a:srgbClr val="0B62B9"/>
    <a:srgbClr val="2C2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55" autoAdjust="0"/>
    <p:restoredTop sz="90381" autoAdjust="0"/>
  </p:normalViewPr>
  <p:slideViewPr>
    <p:cSldViewPr snapToGrid="0">
      <p:cViewPr varScale="1">
        <p:scale>
          <a:sx n="90" d="100"/>
          <a:sy n="90" d="100"/>
        </p:scale>
        <p:origin x="84" y="540"/>
      </p:cViewPr>
      <p:guideLst>
        <p:guide pos="415"/>
        <p:guide orient="horz" pos="391"/>
        <p:guide pos="7242"/>
        <p:guide orient="horz" pos="3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222" d="100"/>
          <a:sy n="222" d="100"/>
        </p:scale>
        <p:origin x="803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B6B3-B289-2A49-A7F7-0B68256DFD0A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981C-A503-A54A-B783-F8C318851E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605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5912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4122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2540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0475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654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057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4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33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6455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802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1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6344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404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8913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9032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876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01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5245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738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04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2439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1593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239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981C-A503-A54A-B783-F8C318851E33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8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DE36EEA-DE5B-624C-BFD5-4F2FCA858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8CD970E9-6F7E-414C-B3E7-7614C5AF6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6D9FF2D-07A7-B54A-89AF-895392F0E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5A00192-574F-D441-BEF4-AB74490F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AE72863-EDCE-384A-B222-746973062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1144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D81E79C-A9F2-B84E-9DA0-C5F77F64D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2AB5B2A8-6B73-FB42-9E9E-6B1FB6EB6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8907DCC0-3943-4F43-95E3-A8701383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B0C79D2-A240-0344-9DBC-D05BD9D79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FA21248-3E14-2E45-B326-AD00C517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706581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802F7D69-1CE1-E14E-A4BF-AD6F623709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6A5D91DF-36C3-C445-86D9-907CCD43E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E3552A1-0794-6548-967E-CDABDE623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7F4ADB6D-92E0-9A43-AFB9-B143B7EE2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76F1166F-2CEC-0C41-B880-27E6A19B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81225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A988A9A3-9C2A-0A90-4E9A-B2B416C8DD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02569" y="6026"/>
            <a:ext cx="9689432" cy="68519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9409873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CD7098B1-B08D-9CB8-7842-C172BC69EDF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68436" y="6026"/>
            <a:ext cx="4344858" cy="68519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82710485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A4FDBC9B-4D9C-A077-1974-02764A3C6B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6026"/>
            <a:ext cx="3370608" cy="68519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FDC9B6BB-8CF7-F442-998D-67E84489B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449" y="113957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343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3AF816DE-F635-DFFD-AB93-E0125F91EC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33891" y="1143000"/>
            <a:ext cx="2958109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FBD78BEF-1192-638E-6E91-8BFA9EC883B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33891" y="3429000"/>
            <a:ext cx="2958109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06DCA85-D041-DE45-BC41-C3877A0275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1" y="134755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3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4225B4DC-CDE2-5F67-650C-F6E5E5F76D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6026"/>
            <a:ext cx="6096000" cy="6851974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2DD17800-6C3B-8840-8988-FEE13A0638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449" y="113957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4064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A6C1644C-81B1-54EA-DF14-1C91FF193B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6026"/>
            <a:ext cx="6096000" cy="34229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9D8FD419-A0F7-9ED5-13C4-41F62EBBEAB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6026"/>
            <a:ext cx="6096000" cy="34229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8D59497F-68B3-7E48-BB52-35F0E1EA86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1" y="6086104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246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CE5EB45C-46B9-EF82-D1B8-9B669A7616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54800" y="6026"/>
            <a:ext cx="7518399" cy="6851974"/>
          </a:xfrm>
          <a:prstGeom prst="round2SameRect">
            <a:avLst>
              <a:gd name="adj1" fmla="val 22076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83EF8098-08C5-7D4C-8184-F88526CF10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1" y="134755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5385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AA77A74A-18A8-FB43-BC2D-D771F7424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449" y="113957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4860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80C3C3E7-A6FC-2444-B5E5-C1CD10EDD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F25AC7C-D55A-8044-A42C-1AE2FAFB2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E934C361-CB5E-FB41-8619-ABC105D23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243511F-CB63-9748-8AD9-EBC0DFAF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10148DB-8171-F14C-82C4-55949FDB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36353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DE8747E1-8F6A-078F-F048-8DDEC3523D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6026"/>
            <a:ext cx="8793017" cy="68519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96801DC1-61BD-C640-A864-A358F1490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449" y="113957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6438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67848300-7D6C-37AC-E3B0-EAC3CF13A9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70896" y="0"/>
            <a:ext cx="6821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BEA1EA09-FD73-904A-9B2E-E8C6EDFBE7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1" y="134755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824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A0AC852E-951A-6813-0293-A2A2344F93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4713" y="967339"/>
            <a:ext cx="2336184" cy="4905461"/>
          </a:xfrm>
          <a:prstGeom prst="roundRect">
            <a:avLst>
              <a:gd name="adj" fmla="val 4741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A4090104-A339-8349-A1C6-E94157ACE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1" y="134755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881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>
            <a:extLst>
              <a:ext uri="{FF2B5EF4-FFF2-40B4-BE49-F238E27FC236}">
                <a16:creationId xmlns:a16="http://schemas.microsoft.com/office/drawing/2014/main" xmlns="" id="{47C0440D-27B5-F9E9-B0F2-8318AD3026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11974" y="2302413"/>
            <a:ext cx="1800000" cy="1684466"/>
          </a:xfrm>
          <a:prstGeom prst="roundRect">
            <a:avLst>
              <a:gd name="adj" fmla="val 3084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442EFD82-8C76-84D0-5074-FC72991FC6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11973" y="4437288"/>
            <a:ext cx="1800000" cy="1684466"/>
          </a:xfrm>
          <a:prstGeom prst="roundRect">
            <a:avLst>
              <a:gd name="adj" fmla="val 3084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B9558453-1D72-1786-69A9-D8BE19D6AE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5230" y="2302412"/>
            <a:ext cx="1800000" cy="1684466"/>
          </a:xfrm>
          <a:prstGeom prst="roundRect">
            <a:avLst>
              <a:gd name="adj" fmla="val 3084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02EC876E-DCF8-2E0B-9F6C-F09E67FE2D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65229" y="4437287"/>
            <a:ext cx="1800000" cy="1684466"/>
          </a:xfrm>
          <a:prstGeom prst="roundRect">
            <a:avLst>
              <a:gd name="adj" fmla="val 3084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7ED5404A-1773-FE47-91E4-66816F3C0C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1" y="134755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90952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4482C497-6053-BC91-E751-BDAE4C8A33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3279" y="3762233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9304501C-01E6-9722-D3ED-85503EA814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61526" y="3762233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4C34A727-10DC-0244-AE4A-5EAD400E1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1" y="134755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32230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B0402C-9DD1-ED5C-FDB2-87E95C8941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09512774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CB0E173E-201F-9B79-CDC6-91402BF797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74934" y="620713"/>
            <a:ext cx="4621741" cy="3299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F464153C-E751-01E2-0E1A-F83777FCAA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74935" y="4073523"/>
            <a:ext cx="2229258" cy="2163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43F614A-95EB-B3DB-F56D-63C75EBFF2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67418" y="4073523"/>
            <a:ext cx="2229258" cy="2163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26CB9CEE-BFD3-A249-A735-9597CF3EC4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1" y="134755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381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3ACC2A81-1874-EBFD-5BFE-38BE25D783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84221" y="-973466"/>
            <a:ext cx="4320000" cy="4319999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3055FF78-650E-5623-8D37-71DD93C0FA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94624" y="1269000"/>
            <a:ext cx="4320000" cy="4319999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FC82CF84-3C7A-B0F5-F1FC-315FF408E7C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4221" y="3511465"/>
            <a:ext cx="4320000" cy="4319999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11CF6B8A-E6C2-DF44-B553-5B55416A2D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1" y="134755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056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5823B514-031C-544B-2434-47E5873A07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49877" y="0"/>
            <a:ext cx="2942123" cy="2288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561259BE-16B6-D8AC-13D3-DDA91AC871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83357" y="2288891"/>
            <a:ext cx="2942123" cy="2288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F13E8B1D-6D8A-F586-17FC-762F01D10E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49877" y="4577782"/>
            <a:ext cx="2942123" cy="2288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029A2E0C-D2D9-134F-BA5F-C5A6E44AB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1" y="134755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9018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36458BDB-EBAE-A4E5-8A2C-4F6088A5CC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06999" y="614818"/>
            <a:ext cx="6289675" cy="3792082"/>
          </a:xfrm>
          <a:prstGeom prst="round2SameRect">
            <a:avLst>
              <a:gd name="adj1" fmla="val 8468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E9B858E9-4D22-B84D-A15E-8F9B692D5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1" y="134755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9869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987CBB7-6AF3-194A-BA2C-B19283EA2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C8C2D11D-69C7-CC43-8A69-980C48D9E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E63BBF6-5AAB-0F4B-AD3B-801B99B4C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8CAB74D-2A38-9A4C-B44A-48075B39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FA378822-62DD-5948-BB10-E6F3DEA5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10665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C29EE5C4-D139-1C47-7980-18F87F7E35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54745" y="620712"/>
            <a:ext cx="3680175" cy="6237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88EBB370-11B0-A645-8FE9-95514313F0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1" y="134755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5677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6126019B-CD67-31CB-7867-C1B09EC2166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62472" y="0"/>
            <a:ext cx="302952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D25D637F-61CE-1D4B-9380-A2BBB894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1" y="134755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73295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B6D99DB7-8E5D-E844-D122-756689D183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872116" y="1760615"/>
            <a:ext cx="5952116" cy="3753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84BFD5D3-F09A-D044-B119-57C387559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449" y="113957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8190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DB4CB626-BDE9-20BD-964B-A80D47887C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46626" y="1265237"/>
            <a:ext cx="5545715" cy="30573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A681D7C4-8D94-924A-AF2A-BAFEC1284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449" y="113957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4305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3A11C6D6-57FD-90DB-37AE-C49F68BD8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9297" y="1593085"/>
            <a:ext cx="2803877" cy="5806593"/>
          </a:xfrm>
          <a:prstGeom prst="roundRect">
            <a:avLst>
              <a:gd name="adj" fmla="val 972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82F4150C-3459-E34F-AAF1-FE24E7AD50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449" y="113957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36501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65CA4593-823C-CCB4-24A2-1D1EE70CC4E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4583113" cy="6858000"/>
          </a:xfrm>
          <a:prstGeom prst="snip1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2865201D-84D9-7D4C-B4FD-B4D169BA5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449" y="113957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80695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F4DB2-C72C-1C3E-C4A8-984CCB34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9717219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CBB498-5720-C848-8F96-F9849356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88089736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67228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218005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586F235-82D3-0446-91D1-6A9296A9F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5156DF7-7137-5846-B0E1-A5DBBFAA2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4ED58C03-6698-6A46-BBFC-34E301CDC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CD7E92C-C815-9E4E-AA9A-07BB20111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75EBE342-6672-CC47-BC12-A3A35DA8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B2FA7815-01F9-684E-97FD-8E4EC2C5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508313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245062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984059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87401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1308841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3924421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7239122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31143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0069826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891460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A988A9A3-9C2A-0A90-4E9A-B2B416C8DD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02569" y="6026"/>
            <a:ext cx="9689432" cy="68519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47873096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D7C9278-EF20-F94E-8002-287D5CB5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F524506F-E980-7D4E-A6E5-C137914AD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B88F490A-89DC-A144-A274-7D9D4C732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A318EC85-28EB-AF4E-854C-2EC3385A6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15FA0C7C-4944-D441-9C81-44D77FA8F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8C3EBD59-7411-EF49-BE2C-6D738E758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6EA2156B-0F90-C042-9730-D1D1F923A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719ABD4A-7CC6-0E4F-93CF-445926FE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8572763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CD7098B1-B08D-9CB8-7842-C172BC69EDF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68436" y="6026"/>
            <a:ext cx="4344858" cy="68519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964371979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3AF816DE-F635-DFFD-AB93-E0125F91EC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33891" y="1143000"/>
            <a:ext cx="2958109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FBD78BEF-1192-638E-6E91-8BFA9EC883B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33891" y="3429000"/>
            <a:ext cx="2958109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06DCA85-D041-DE45-BC41-C3877A0275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1" y="134755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94914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DE8747E1-8F6A-078F-F048-8DDEC3523D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6026"/>
            <a:ext cx="8793017" cy="68519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96801DC1-61BD-C640-A864-A358F1490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449" y="113957"/>
            <a:ext cx="580593" cy="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44950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B0402C-9DD1-ED5C-FDB2-87E95C8941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20334286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B6D27D1-FBC0-1E46-B317-A0851A1A6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8AF2A2E5-D8E3-2243-9EC2-C0A783C7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2310207E-CE31-E442-93A4-4D6CF90E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CC8164EE-E033-0345-B253-98D6CE9E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80601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D54C5291-CD4C-7541-BB68-1ECE8EFB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3DFFA988-2CD8-A547-8878-1C596E7C1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64BE2463-2059-6342-8542-65942034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997856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D334E7A-3D2F-864D-848E-2B6E9B39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AAB8ADF-1F18-0A46-822C-435F23E13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1F29D89A-760F-9543-BB9B-2AC0093B2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11F47257-559B-E943-AC74-3934B236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40681E0E-65B3-6B4D-93F1-B6300E18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1CABDE91-6DF0-2248-BAB6-12F268EB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41451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9AC2AC7-5B25-E248-854B-CC9456FC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2812BC3C-AF10-FE4C-9EBA-58900402D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A852ACE4-DD92-1240-BCAE-9664B6B72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77CBBE55-2550-3948-B4B5-D2FB531D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0B9F0D2C-A06F-C441-BAAC-EDBE673B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B48DE4FE-2FF9-5D4A-9383-6AEF39CE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466859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C28F782B-0688-0445-9453-BE82387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5E20BBBA-7CAA-2442-9CBC-9CF2ADC00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79789431-2DA5-6740-BF21-84E7DBC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065AF173-7B0F-B74C-B041-381CF54A0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F7EAC12-3714-7446-B0AC-74D436BB7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41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659" r:id="rId26"/>
    <p:sldLayoutId id="2147483660" r:id="rId27"/>
    <p:sldLayoutId id="2147483661" r:id="rId28"/>
    <p:sldLayoutId id="2147483665" r:id="rId29"/>
    <p:sldLayoutId id="2147483666" r:id="rId30"/>
    <p:sldLayoutId id="2147483667" r:id="rId31"/>
    <p:sldLayoutId id="2147483669" r:id="rId32"/>
    <p:sldLayoutId id="2147483670" r:id="rId33"/>
    <p:sldLayoutId id="2147483671" r:id="rId34"/>
    <p:sldLayoutId id="2147483672" r:id="rId35"/>
    <p:sldLayoutId id="2147483673" r:id="rId36"/>
    <p:sldLayoutId id="2147483686" r:id="rId3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765A7-E967-EC41-84E8-A85BBEB0151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948F6-501F-D44B-B4BD-17D8EC2C4A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264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6" r:id="rId14"/>
    <p:sldLayoutId id="2147483721" r:id="rId15"/>
    <p:sldLayoutId id="2147483726" r:id="rId1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p/AF1QipNwM3VYfG-vOFU21iOcuH_xkJeA-3W5JG84zWe8=s680-w680-h5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29" y="-854242"/>
            <a:ext cx="12301330" cy="922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34;p28">
            <a:extLst>
              <a:ext uri="{FF2B5EF4-FFF2-40B4-BE49-F238E27FC236}">
                <a16:creationId xmlns:a16="http://schemas.microsoft.com/office/drawing/2014/main" xmlns="" id="{02CB4353-A8C5-AEED-01C9-8161AE99D584}"/>
              </a:ext>
            </a:extLst>
          </p:cNvPr>
          <p:cNvSpPr/>
          <p:nvPr/>
        </p:nvSpPr>
        <p:spPr>
          <a:xfrm>
            <a:off x="5308203" y="5071002"/>
            <a:ext cx="7002078" cy="1409667"/>
          </a:xfrm>
          <a:prstGeom prst="rect">
            <a:avLst/>
          </a:prstGeom>
          <a:solidFill>
            <a:schemeClr val="lt1"/>
          </a:solidFill>
          <a:ln w="25400">
            <a:solidFill>
              <a:srgbClr val="302D8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94" y="5204827"/>
            <a:ext cx="1142016" cy="1142016"/>
          </a:xfrm>
          <a:prstGeom prst="rect">
            <a:avLst/>
          </a:prstGeom>
        </p:spPr>
      </p:pic>
      <p:sp>
        <p:nvSpPr>
          <p:cNvPr id="14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6877231" y="5352301"/>
            <a:ext cx="4632397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dirty="0">
                <a:solidFill>
                  <a:srgbClr val="302D8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ONDOKUZ MAYIS ÜNİVERSİTESİ</a:t>
            </a:r>
          </a:p>
        </p:txBody>
      </p:sp>
      <p:sp>
        <p:nvSpPr>
          <p:cNvPr id="15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6877232" y="5818714"/>
            <a:ext cx="4632396" cy="339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000" b="1" dirty="0">
                <a:solidFill>
                  <a:srgbClr val="302D8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 İşleri Daire Başkanlığı</a:t>
            </a:r>
          </a:p>
        </p:txBody>
      </p:sp>
    </p:spTree>
    <p:extLst>
      <p:ext uri="{BB962C8B-B14F-4D97-AF65-F5344CB8AC3E}">
        <p14:creationId xmlns:p14="http://schemas.microsoft.com/office/powerpoint/2010/main" val="3792220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-116305" y="-96253"/>
            <a:ext cx="12424610" cy="1986698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BB3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" y="152199"/>
            <a:ext cx="1618727" cy="1614141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40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2330231" y="444812"/>
            <a:ext cx="6247723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ÖĞRENCİ İŞLERİ DAİRE BAŞKANLIĞI</a:t>
            </a:r>
            <a:endParaRPr lang="tr-TR" sz="1600" b="1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41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2330231" y="993416"/>
            <a:ext cx="6247723" cy="496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Yatay Geçiş Süreci</a:t>
            </a:r>
            <a:endParaRPr lang="tr-TR" sz="3200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52106AF-D0BC-4F45-A759-6959A0894C4B}"/>
              </a:ext>
            </a:extLst>
          </p:cNvPr>
          <p:cNvSpPr txBox="1">
            <a:spLocks/>
          </p:cNvSpPr>
          <p:nvPr/>
        </p:nvSpPr>
        <p:spPr>
          <a:xfrm>
            <a:off x="908050" y="2311685"/>
            <a:ext cx="11102439" cy="38725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Başvuruların </a:t>
            </a: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indirilerek (birimler </a:t>
            </a: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indirebilir) </a:t>
            </a: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değerlendirilmek </a:t>
            </a: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üzere ilgili akademik birimlere gönderilmesi.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Birimlerce yapılan değerlendirme </a:t>
            </a: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sonuçlarının web </a:t>
            </a: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sitesinde </a:t>
            </a: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ilan </a:t>
            </a: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edilmesi.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Asıl kazanan adayların kayıtlarının yapılması.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Asıl adayların kayıt süresi sona erdiğinde yedekten kayıt hakkı kazananların ilan edilmesi.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Yedekten kayıt hakkı kazananların kayıt işlemlerinin yapılması.</a:t>
            </a:r>
          </a:p>
        </p:txBody>
      </p:sp>
      <p:grpSp>
        <p:nvGrpSpPr>
          <p:cNvPr id="10" name="Grup 9"/>
          <p:cNvGrpSpPr/>
          <p:nvPr/>
        </p:nvGrpSpPr>
        <p:grpSpPr>
          <a:xfrm>
            <a:off x="217785" y="2336169"/>
            <a:ext cx="533400" cy="533400"/>
            <a:chOff x="6610023" y="3202675"/>
            <a:chExt cx="533400" cy="533400"/>
          </a:xfrm>
        </p:grpSpPr>
        <p:sp>
          <p:nvSpPr>
            <p:cNvPr id="11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2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217785" y="3060625"/>
            <a:ext cx="533400" cy="533400"/>
            <a:chOff x="6610023" y="3202675"/>
            <a:chExt cx="533400" cy="533400"/>
          </a:xfrm>
        </p:grpSpPr>
        <p:sp>
          <p:nvSpPr>
            <p:cNvPr id="15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217785" y="3783360"/>
            <a:ext cx="533400" cy="533400"/>
            <a:chOff x="6610023" y="3202675"/>
            <a:chExt cx="533400" cy="533400"/>
          </a:xfrm>
        </p:grpSpPr>
        <p:sp>
          <p:nvSpPr>
            <p:cNvPr id="19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2" name="Grup 21"/>
          <p:cNvGrpSpPr/>
          <p:nvPr/>
        </p:nvGrpSpPr>
        <p:grpSpPr>
          <a:xfrm>
            <a:off x="217785" y="4506095"/>
            <a:ext cx="533400" cy="533400"/>
            <a:chOff x="6610023" y="3202675"/>
            <a:chExt cx="533400" cy="533400"/>
          </a:xfrm>
        </p:grpSpPr>
        <p:sp>
          <p:nvSpPr>
            <p:cNvPr id="23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4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217785" y="5228830"/>
            <a:ext cx="533400" cy="533400"/>
            <a:chOff x="6610023" y="3202675"/>
            <a:chExt cx="533400" cy="533400"/>
          </a:xfrm>
        </p:grpSpPr>
        <p:sp>
          <p:nvSpPr>
            <p:cNvPr id="27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8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30" name="Resim 29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33" y="6348845"/>
            <a:ext cx="329356" cy="3293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93336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/>
      <p:bldP spid="41" grpId="0"/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-116305" y="-96253"/>
            <a:ext cx="12424610" cy="1986698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BB3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52106AF-D0BC-4F45-A759-6959A0894C4B}"/>
              </a:ext>
            </a:extLst>
          </p:cNvPr>
          <p:cNvSpPr txBox="1">
            <a:spLocks/>
          </p:cNvSpPr>
          <p:nvPr/>
        </p:nvSpPr>
        <p:spPr>
          <a:xfrm>
            <a:off x="926432" y="2311684"/>
            <a:ext cx="11084057" cy="4203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Muafiyet </a:t>
            </a: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kararlarının (dikey geçiş, yatay geçiş, başka yükseköğretim kurumundan alınan dersler) ders kayıtları öncesi Öğrenci İşleri Daire Başkanlığına gönderilmesi.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217785" y="2523497"/>
            <a:ext cx="533400" cy="533400"/>
            <a:chOff x="6610023" y="3202675"/>
            <a:chExt cx="533400" cy="533400"/>
          </a:xfrm>
        </p:grpSpPr>
        <p:sp>
          <p:nvSpPr>
            <p:cNvPr id="10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3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2330231" y="444812"/>
            <a:ext cx="6247723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ÖĞRENCİ İŞLERİ DAİRE BAŞKANLIĞI</a:t>
            </a:r>
            <a:endParaRPr lang="tr-TR" sz="1600" b="1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14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2330231" y="993416"/>
            <a:ext cx="6247723" cy="496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Muafiyet</a:t>
            </a:r>
            <a:endParaRPr lang="tr-TR" sz="3200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" y="152199"/>
            <a:ext cx="1618727" cy="1614141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33" y="6348845"/>
            <a:ext cx="329356" cy="3293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06350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uiExpand="1" build="p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-116305" y="-96253"/>
            <a:ext cx="12424610" cy="1986698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BB3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52106AF-D0BC-4F45-A759-6959A0894C4B}"/>
              </a:ext>
            </a:extLst>
          </p:cNvPr>
          <p:cNvSpPr txBox="1">
            <a:spLocks/>
          </p:cNvSpPr>
          <p:nvPr/>
        </p:nvSpPr>
        <p:spPr>
          <a:xfrm>
            <a:off x="926432" y="2311684"/>
            <a:ext cx="11084057" cy="4203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Çift </a:t>
            </a:r>
            <a:r>
              <a:rPr lang="tr-TR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anadal</a:t>
            </a: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/yandan başvurularının takvim içerisinde değerlendirilerek </a:t>
            </a: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gönderilmesi.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217785" y="2513107"/>
            <a:ext cx="533400" cy="533400"/>
            <a:chOff x="6610023" y="3202675"/>
            <a:chExt cx="533400" cy="533400"/>
          </a:xfrm>
        </p:grpSpPr>
        <p:sp>
          <p:nvSpPr>
            <p:cNvPr id="10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3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2330231" y="444812"/>
            <a:ext cx="6247723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ÖĞRENCİ İŞLERİ DAİRE BAŞKANLIĞI</a:t>
            </a:r>
            <a:endParaRPr lang="tr-TR" sz="1600" b="1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14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2330231" y="993416"/>
            <a:ext cx="6247723" cy="496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ÇAP – YAP Süreci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" y="152199"/>
            <a:ext cx="1618727" cy="1614141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33" y="6348845"/>
            <a:ext cx="329356" cy="3293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07090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uiExpand="1" build="p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-116305" y="-96253"/>
            <a:ext cx="12424610" cy="1986698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BB3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" y="152199"/>
            <a:ext cx="1618727" cy="1614141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40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2330231" y="444812"/>
            <a:ext cx="6247723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ÖĞRENCİ İŞLERİ DAİRE BAŞKANLIĞI</a:t>
            </a:r>
            <a:endParaRPr lang="tr-TR" sz="1600" b="1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41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2330231" y="993416"/>
            <a:ext cx="6247723" cy="496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ÇAP – YAP Süreci</a:t>
            </a:r>
            <a:endParaRPr lang="tr-TR" sz="3200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52106AF-D0BC-4F45-A759-6959A0894C4B}"/>
              </a:ext>
            </a:extLst>
          </p:cNvPr>
          <p:cNvSpPr txBox="1">
            <a:spLocks/>
          </p:cNvSpPr>
          <p:nvPr/>
        </p:nvSpPr>
        <p:spPr>
          <a:xfrm>
            <a:off x="914400" y="2311684"/>
            <a:ext cx="11096089" cy="32266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 </a:t>
            </a: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duyurusunun yayınlanması.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 </a:t>
            </a: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İşlem Daire Başkanlığı tarafından başvuru sisteminin </a:t>
            </a: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açılması.</a:t>
            </a:r>
            <a:endParaRPr lang="tr-TR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Başvurulur </a:t>
            </a: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tamamlandıktan sonra fakülteler tarafından değerlendirmenin </a:t>
            </a: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yapılması.</a:t>
            </a:r>
            <a:endParaRPr lang="tr-TR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Kesin </a:t>
            </a: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kayıtların Öğrenci İşleri Daire Başkanlığı tarafından </a:t>
            </a: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yapılması.</a:t>
            </a:r>
            <a:endParaRPr lang="tr-TR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217785" y="2336169"/>
            <a:ext cx="533400" cy="533400"/>
            <a:chOff x="6610023" y="3202675"/>
            <a:chExt cx="533400" cy="533400"/>
          </a:xfrm>
        </p:grpSpPr>
        <p:sp>
          <p:nvSpPr>
            <p:cNvPr id="11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2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217785" y="3060625"/>
            <a:ext cx="533400" cy="533400"/>
            <a:chOff x="6610023" y="3202675"/>
            <a:chExt cx="533400" cy="533400"/>
          </a:xfrm>
        </p:grpSpPr>
        <p:sp>
          <p:nvSpPr>
            <p:cNvPr id="15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217785" y="3783360"/>
            <a:ext cx="533400" cy="533400"/>
            <a:chOff x="6610023" y="3202675"/>
            <a:chExt cx="533400" cy="533400"/>
          </a:xfrm>
        </p:grpSpPr>
        <p:sp>
          <p:nvSpPr>
            <p:cNvPr id="19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2" name="Grup 21"/>
          <p:cNvGrpSpPr/>
          <p:nvPr/>
        </p:nvGrpSpPr>
        <p:grpSpPr>
          <a:xfrm>
            <a:off x="217785" y="4506095"/>
            <a:ext cx="533400" cy="533400"/>
            <a:chOff x="6610023" y="3202675"/>
            <a:chExt cx="533400" cy="533400"/>
          </a:xfrm>
        </p:grpSpPr>
        <p:sp>
          <p:nvSpPr>
            <p:cNvPr id="23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4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26" name="Resim 25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33" y="6348845"/>
            <a:ext cx="329356" cy="3293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1375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/>
      <p:bldP spid="41" grpId="0"/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-116305" y="-96253"/>
            <a:ext cx="12424610" cy="1986698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BB3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52106AF-D0BC-4F45-A759-6959A0894C4B}"/>
              </a:ext>
            </a:extLst>
          </p:cNvPr>
          <p:cNvSpPr txBox="1">
            <a:spLocks/>
          </p:cNvSpPr>
          <p:nvPr/>
        </p:nvSpPr>
        <p:spPr>
          <a:xfrm>
            <a:off x="926432" y="2311685"/>
            <a:ext cx="11084057" cy="4181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SzPct val="150000"/>
            </a:pP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 öğrenci başvurularının yönergeye göre değerlendirilip, öğrenci işlerine gönderilmesi.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217785" y="2522587"/>
            <a:ext cx="533400" cy="533400"/>
            <a:chOff x="6610023" y="3202675"/>
            <a:chExt cx="533400" cy="533400"/>
          </a:xfrm>
        </p:grpSpPr>
        <p:sp>
          <p:nvSpPr>
            <p:cNvPr id="10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3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2330231" y="444812"/>
            <a:ext cx="6247723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ÖĞRENCİ İŞLERİ DAİRE BAŞKANLIĞI</a:t>
            </a:r>
            <a:endParaRPr lang="tr-TR" sz="1600" b="1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14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2330231" y="993416"/>
            <a:ext cx="6247723" cy="496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Özel Öğrenci</a:t>
            </a:r>
            <a:endParaRPr lang="tr-TR" sz="3200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" y="152199"/>
            <a:ext cx="1618727" cy="1614141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33" y="6348845"/>
            <a:ext cx="329356" cy="3293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8265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build="p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-116305" y="-96253"/>
            <a:ext cx="12424610" cy="1986698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BB3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" y="152199"/>
            <a:ext cx="1618727" cy="1614141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40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2330231" y="444812"/>
            <a:ext cx="6247723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ÖĞRENCİ İŞLERİ DAİRE BAŞKANLIĞI</a:t>
            </a:r>
            <a:endParaRPr lang="tr-TR" sz="1600" b="1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41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2330231" y="993416"/>
            <a:ext cx="6247723" cy="496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Giden Özel Öğrenci Süreci</a:t>
            </a:r>
            <a:endParaRPr lang="tr-TR" sz="3200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52106AF-D0BC-4F45-A759-6959A0894C4B}"/>
              </a:ext>
            </a:extLst>
          </p:cNvPr>
          <p:cNvSpPr txBox="1">
            <a:spLocks/>
          </p:cNvSpPr>
          <p:nvPr/>
        </p:nvSpPr>
        <p:spPr>
          <a:xfrm>
            <a:off x="839602" y="2311684"/>
            <a:ext cx="11170887" cy="4366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 öğrenci olarak başka bir yükseköğretim kurumundan ders almak isteyen öğrencinin </a:t>
            </a:r>
            <a:endParaRPr lang="tr-TR" dirty="0" smtClean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sz="1800" i="1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Almak </a:t>
            </a:r>
            <a:r>
              <a:rPr lang="tr-TR" sz="1800" i="1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istediği derslere ait bölüm tarafından onaylı kredi ve içeriklerini gösteren dokümanı dilekçesine ekleyerek en geç ilgili yarıyıla ilişkin kayıt yenileme döneminden on </a:t>
            </a:r>
            <a:r>
              <a:rPr lang="tr-TR" sz="1800" i="1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tr-TR" sz="1800" i="1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 öncesine kadar kayıtlı olduğu birime başvuru </a:t>
            </a:r>
            <a:r>
              <a:rPr lang="tr-TR" sz="1800" i="1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yapması.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Birim </a:t>
            </a: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Yönetim Kurulu’nca </a:t>
            </a: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değerlendirilmesi.</a:t>
            </a:r>
            <a:endParaRPr lang="tr-TR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Alınan Birim Yönetim Kurulu Kararı’nın Üniversitemiz Senatosu’na sunulma üzere Öğrenci işleri Daire Başkanlığı’na </a:t>
            </a: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gönderilmesi.</a:t>
            </a:r>
            <a:endParaRPr lang="tr-TR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217785" y="2336169"/>
            <a:ext cx="533400" cy="533400"/>
            <a:chOff x="6610023" y="3202675"/>
            <a:chExt cx="533400" cy="533400"/>
          </a:xfrm>
        </p:grpSpPr>
        <p:sp>
          <p:nvSpPr>
            <p:cNvPr id="11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2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217785" y="4276361"/>
            <a:ext cx="533400" cy="533400"/>
            <a:chOff x="6610023" y="3202675"/>
            <a:chExt cx="533400" cy="533400"/>
          </a:xfrm>
        </p:grpSpPr>
        <p:sp>
          <p:nvSpPr>
            <p:cNvPr id="15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217785" y="5175741"/>
            <a:ext cx="533400" cy="533400"/>
            <a:chOff x="6610023" y="3202675"/>
            <a:chExt cx="533400" cy="533400"/>
          </a:xfrm>
        </p:grpSpPr>
        <p:sp>
          <p:nvSpPr>
            <p:cNvPr id="19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22" name="Resim 21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33" y="6348845"/>
            <a:ext cx="329356" cy="3293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49693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/>
      <p:bldP spid="41" grpId="0"/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-116305" y="-96253"/>
            <a:ext cx="12424610" cy="1986698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BB3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" y="152199"/>
            <a:ext cx="1618727" cy="1614141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40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2330231" y="444812"/>
            <a:ext cx="6247723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ÖĞRENCİ İŞLERİ DAİRE BAŞKANLIĞI</a:t>
            </a:r>
            <a:endParaRPr lang="tr-TR" sz="1600" b="1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41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2330231" y="993416"/>
            <a:ext cx="6247723" cy="496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Gelen Özel Öğrenci Süreci</a:t>
            </a:r>
            <a:endParaRPr lang="tr-TR" sz="3200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52106AF-D0BC-4F45-A759-6959A0894C4B}"/>
              </a:ext>
            </a:extLst>
          </p:cNvPr>
          <p:cNvSpPr txBox="1">
            <a:spLocks/>
          </p:cNvSpPr>
          <p:nvPr/>
        </p:nvSpPr>
        <p:spPr>
          <a:xfrm>
            <a:off x="839602" y="2311684"/>
            <a:ext cx="11170887" cy="4366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 öğrenci olarak ilk defa </a:t>
            </a: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başvuran </a:t>
            </a: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başka bir yükseköğretim kurumu öğrencisinin; </a:t>
            </a:r>
            <a:endParaRPr lang="tr-TR" dirty="0" smtClean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sz="1800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Üniversitemize </a:t>
            </a:r>
            <a:r>
              <a:rPr lang="tr-TR" sz="18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bağlı birimden alacağı dersleri de gösterir, kayıtlı olduğu birim yönetim kurulunun olumlu </a:t>
            </a:r>
            <a:r>
              <a:rPr lang="tr-TR" sz="1800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kararı, </a:t>
            </a:r>
            <a:r>
              <a:rPr lang="tr-TR" sz="18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800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azeretine </a:t>
            </a:r>
            <a:r>
              <a:rPr lang="tr-TR" sz="18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ait onaylı </a:t>
            </a:r>
            <a:r>
              <a:rPr lang="tr-TR" sz="1800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belge, disiplin durumunu gösterir belge, not </a:t>
            </a:r>
            <a:r>
              <a:rPr lang="tr-TR" sz="18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çizelgesi (transkript) ve dilekçe </a:t>
            </a:r>
            <a:r>
              <a:rPr lang="tr-TR" sz="1800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ilgili </a:t>
            </a:r>
            <a:r>
              <a:rPr lang="tr-TR" sz="18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eğitim-öğretim yarıyılı başlamadan 15 gün öncesine kadar, </a:t>
            </a:r>
            <a:r>
              <a:rPr lang="tr-TR" sz="1400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(iki </a:t>
            </a:r>
            <a:r>
              <a:rPr lang="tr-TR" sz="14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dönem özel öğrenci olarak ders alıp tekrar müracaat etmek isteyen öğrenci ise </a:t>
            </a:r>
            <a:r>
              <a:rPr lang="tr-TR" sz="1400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tr-TR" sz="14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 öncesine </a:t>
            </a:r>
            <a:r>
              <a:rPr lang="tr-TR" sz="1400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kadar) </a:t>
            </a:r>
            <a:r>
              <a:rPr lang="tr-TR" sz="18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Üniversitemizin ilgili birimine başvuru </a:t>
            </a:r>
            <a:r>
              <a:rPr lang="tr-TR" sz="1800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yapması.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Birim Yönetim Kurulu’nca </a:t>
            </a: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değerlendirilmesi. </a:t>
            </a:r>
            <a:endParaRPr lang="tr-TR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İlgili Birim Yönetim Kurulu Kararı’nın Üniversitemiz Senatosu’na sunulma üzere Öğrenci işleri Daire Başkanlığı’na </a:t>
            </a: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gönderilmesi.</a:t>
            </a:r>
            <a:endParaRPr lang="tr-TR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217785" y="2336169"/>
            <a:ext cx="533400" cy="533400"/>
            <a:chOff x="6610023" y="3202675"/>
            <a:chExt cx="533400" cy="533400"/>
          </a:xfrm>
        </p:grpSpPr>
        <p:sp>
          <p:nvSpPr>
            <p:cNvPr id="11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2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217785" y="4857314"/>
            <a:ext cx="533400" cy="533400"/>
            <a:chOff x="6610023" y="3202675"/>
            <a:chExt cx="533400" cy="533400"/>
          </a:xfrm>
        </p:grpSpPr>
        <p:sp>
          <p:nvSpPr>
            <p:cNvPr id="15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217785" y="5768023"/>
            <a:ext cx="533400" cy="533400"/>
            <a:chOff x="6610023" y="3202675"/>
            <a:chExt cx="533400" cy="533400"/>
          </a:xfrm>
        </p:grpSpPr>
        <p:sp>
          <p:nvSpPr>
            <p:cNvPr id="19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22" name="Resim 21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33" y="6348845"/>
            <a:ext cx="329356" cy="3293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42125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/>
      <p:bldP spid="41" grpId="0"/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-116305" y="-96253"/>
            <a:ext cx="12424610" cy="1986698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BB3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" y="152199"/>
            <a:ext cx="1618727" cy="1614141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40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2330231" y="444812"/>
            <a:ext cx="6247723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ÖĞRENCİ İŞLERİ DAİRE BAŞKANLIĞI</a:t>
            </a:r>
            <a:endParaRPr lang="tr-TR" sz="1600" b="1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41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2330231" y="993416"/>
            <a:ext cx="6247723" cy="496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Gelen Özel Öğrenci Süreci</a:t>
            </a:r>
            <a:endParaRPr lang="tr-TR" sz="3200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52106AF-D0BC-4F45-A759-6959A0894C4B}"/>
              </a:ext>
            </a:extLst>
          </p:cNvPr>
          <p:cNvSpPr txBox="1">
            <a:spLocks/>
          </p:cNvSpPr>
          <p:nvPr/>
        </p:nvSpPr>
        <p:spPr>
          <a:xfrm>
            <a:off x="839602" y="2950978"/>
            <a:ext cx="11170887" cy="2088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SzPct val="150000"/>
            </a:pP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 öğrencilik süresi sonunda öğrencinin aldığı dersler ve başarı durumu; ilgili fakülte dekanlığı veya yüksekokul/meslek yüksekokulu müdürlüğünce ilgili yükseköğretim kurumuna gönderilir.</a:t>
            </a:r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398258" y="2311684"/>
            <a:ext cx="4378278" cy="496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000" b="1" dirty="0" smtClean="0">
                <a:solidFill>
                  <a:srgbClr val="0B335B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Transkript Gönderilmesi</a:t>
            </a:r>
          </a:p>
        </p:txBody>
      </p:sp>
      <p:grpSp>
        <p:nvGrpSpPr>
          <p:cNvPr id="11" name="Grup 10"/>
          <p:cNvGrpSpPr/>
          <p:nvPr/>
        </p:nvGrpSpPr>
        <p:grpSpPr>
          <a:xfrm>
            <a:off x="217785" y="3188224"/>
            <a:ext cx="533400" cy="533400"/>
            <a:chOff x="6610023" y="3202675"/>
            <a:chExt cx="533400" cy="533400"/>
          </a:xfrm>
        </p:grpSpPr>
        <p:sp>
          <p:nvSpPr>
            <p:cNvPr id="12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33" y="6348845"/>
            <a:ext cx="329356" cy="3293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79846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41" grpId="0"/>
      <p:bldP spid="8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7BCD750D-1A35-ED49-A27A-55961594099A}"/>
              </a:ext>
            </a:extLst>
          </p:cNvPr>
          <p:cNvSpPr/>
          <p:nvPr/>
        </p:nvSpPr>
        <p:spPr>
          <a:xfrm>
            <a:off x="1095177" y="902435"/>
            <a:ext cx="63506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bg2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Azami süreler</a:t>
            </a:r>
            <a:r>
              <a:rPr lang="tr-TR" sz="2000" dirty="0">
                <a:solidFill>
                  <a:schemeClr val="bg2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, her dönem için kayıt yaptırılıp yaptırılmadığına bakılmaksızın </a:t>
            </a:r>
            <a:endParaRPr lang="tr-TR" sz="2000" dirty="0" smtClean="0">
              <a:solidFill>
                <a:schemeClr val="bg2">
                  <a:lumMod val="75000"/>
                </a:schemeClr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bg2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iki </a:t>
            </a:r>
            <a:r>
              <a:rPr lang="tr-TR" sz="2000" b="1" dirty="0">
                <a:solidFill>
                  <a:schemeClr val="bg2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yıllık </a:t>
            </a:r>
            <a:r>
              <a:rPr lang="tr-TR" sz="2000" b="1" dirty="0" err="1">
                <a:solidFill>
                  <a:schemeClr val="bg2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önlisans</a:t>
            </a:r>
            <a:r>
              <a:rPr lang="tr-TR" sz="2000" b="1" dirty="0">
                <a:solidFill>
                  <a:schemeClr val="bg2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programları için dört, </a:t>
            </a:r>
            <a:endParaRPr lang="tr-TR" sz="2000" b="1" dirty="0" smtClean="0">
              <a:solidFill>
                <a:schemeClr val="bg2">
                  <a:lumMod val="75000"/>
                </a:schemeClr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bg2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dört </a:t>
            </a:r>
            <a:r>
              <a:rPr lang="tr-TR" sz="2000" b="1" dirty="0">
                <a:solidFill>
                  <a:schemeClr val="bg2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yıllık lisans programları için yedi, </a:t>
            </a:r>
            <a:endParaRPr lang="tr-TR" sz="2000" b="1" dirty="0" smtClean="0">
              <a:solidFill>
                <a:schemeClr val="bg2">
                  <a:lumMod val="75000"/>
                </a:schemeClr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bg2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b</a:t>
            </a:r>
            <a:r>
              <a:rPr lang="tr-TR" sz="2000" b="1" dirty="0" smtClean="0">
                <a:solidFill>
                  <a:schemeClr val="bg2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eş veya </a:t>
            </a:r>
            <a:r>
              <a:rPr lang="tr-TR" sz="2000" b="1" dirty="0">
                <a:solidFill>
                  <a:schemeClr val="bg2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altı </a:t>
            </a:r>
            <a:r>
              <a:rPr lang="tr-TR" sz="2000" b="1" dirty="0" smtClean="0">
                <a:solidFill>
                  <a:schemeClr val="bg2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yıllık </a:t>
            </a:r>
            <a:r>
              <a:rPr lang="tr-TR" sz="2000" b="1" dirty="0">
                <a:solidFill>
                  <a:schemeClr val="bg2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programlar için dokuz yıldır.</a:t>
            </a:r>
            <a:r>
              <a:rPr lang="tr-TR" sz="2000" dirty="0">
                <a:solidFill>
                  <a:schemeClr val="bg2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endParaRPr lang="tr-TR" sz="2000" dirty="0" smtClean="0">
              <a:solidFill>
                <a:schemeClr val="bg2">
                  <a:lumMod val="75000"/>
                </a:schemeClr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solidFill>
                <a:schemeClr val="bg2">
                  <a:lumMod val="75000"/>
                </a:schemeClr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bg2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Azami </a:t>
            </a:r>
            <a:r>
              <a:rPr lang="tr-TR" sz="2000" dirty="0">
                <a:solidFill>
                  <a:schemeClr val="bg2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süreyi aşan öğrencilerin ders, uygulama, staj, sınavlara katılma hariç, </a:t>
            </a:r>
            <a:r>
              <a:rPr lang="tr-TR" sz="2000" b="1" dirty="0">
                <a:solidFill>
                  <a:schemeClr val="bg2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öğrencilere tanınan diğer haklardan yararlandırılmaksızın</a:t>
            </a:r>
            <a:r>
              <a:rPr lang="tr-TR" sz="2000" dirty="0">
                <a:solidFill>
                  <a:schemeClr val="bg2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öğrencilik statüleri devam eder.</a:t>
            </a:r>
          </a:p>
        </p:txBody>
      </p:sp>
      <p:sp>
        <p:nvSpPr>
          <p:cNvPr id="10" name="Graphic 21">
            <a:extLst>
              <a:ext uri="{FF2B5EF4-FFF2-40B4-BE49-F238E27FC236}">
                <a16:creationId xmlns:a16="http://schemas.microsoft.com/office/drawing/2014/main" xmlns="" id="{B427A08E-FD6E-5C44-9D8F-2554B1A73007}"/>
              </a:ext>
            </a:extLst>
          </p:cNvPr>
          <p:cNvSpPr/>
          <p:nvPr/>
        </p:nvSpPr>
        <p:spPr>
          <a:xfrm flipH="1">
            <a:off x="7744008" y="620713"/>
            <a:ext cx="3542659" cy="1866686"/>
          </a:xfrm>
          <a:prstGeom prst="homePlate">
            <a:avLst/>
          </a:prstGeom>
          <a:solidFill>
            <a:schemeClr val="tx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2" name="Graphic 21">
            <a:extLst>
              <a:ext uri="{FF2B5EF4-FFF2-40B4-BE49-F238E27FC236}">
                <a16:creationId xmlns:a16="http://schemas.microsoft.com/office/drawing/2014/main" xmlns="" id="{228BB9E6-CB44-0343-8895-9F75E6304E08}"/>
              </a:ext>
            </a:extLst>
          </p:cNvPr>
          <p:cNvSpPr/>
          <p:nvPr/>
        </p:nvSpPr>
        <p:spPr>
          <a:xfrm flipH="1">
            <a:off x="7885802" y="623851"/>
            <a:ext cx="3542659" cy="1866686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xmlns="" id="{79B150CA-772C-BA49-95B1-6F6F950BF905}"/>
              </a:ext>
            </a:extLst>
          </p:cNvPr>
          <p:cNvSpPr txBox="1"/>
          <p:nvPr/>
        </p:nvSpPr>
        <p:spPr>
          <a:xfrm>
            <a:off x="8331369" y="1292446"/>
            <a:ext cx="3097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EĞİTİM SÜRELERİ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B86FABD2-C9BD-2F42-950F-8933BD08F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008" y="2580113"/>
            <a:ext cx="3752667" cy="375266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60A16743-08D0-4589-B01D-BBEEC05BC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1" y="134755"/>
            <a:ext cx="580593" cy="578948"/>
          </a:xfrm>
          <a:prstGeom prst="rect">
            <a:avLst/>
          </a:prstGeom>
        </p:spPr>
      </p:pic>
      <p:grpSp>
        <p:nvGrpSpPr>
          <p:cNvPr id="11" name="Grup 10"/>
          <p:cNvGrpSpPr/>
          <p:nvPr/>
        </p:nvGrpSpPr>
        <p:grpSpPr>
          <a:xfrm>
            <a:off x="513182" y="994576"/>
            <a:ext cx="533400" cy="533400"/>
            <a:chOff x="6610023" y="3202675"/>
            <a:chExt cx="533400" cy="533400"/>
          </a:xfrm>
        </p:grpSpPr>
        <p:sp>
          <p:nvSpPr>
            <p:cNvPr id="14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5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513182" y="3737776"/>
            <a:ext cx="533400" cy="533400"/>
            <a:chOff x="6610023" y="3202675"/>
            <a:chExt cx="533400" cy="533400"/>
          </a:xfrm>
        </p:grpSpPr>
        <p:sp>
          <p:nvSpPr>
            <p:cNvPr id="19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474276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phic 21">
            <a:extLst>
              <a:ext uri="{FF2B5EF4-FFF2-40B4-BE49-F238E27FC236}">
                <a16:creationId xmlns:a16="http://schemas.microsoft.com/office/drawing/2014/main" xmlns="" id="{D9967629-1E6B-0962-9FDD-19A25E24BF8E}"/>
              </a:ext>
            </a:extLst>
          </p:cNvPr>
          <p:cNvSpPr/>
          <p:nvPr/>
        </p:nvSpPr>
        <p:spPr>
          <a:xfrm flipH="1">
            <a:off x="7744008" y="620713"/>
            <a:ext cx="3542659" cy="1866686"/>
          </a:xfrm>
          <a:prstGeom prst="homePlate">
            <a:avLst/>
          </a:prstGeom>
          <a:solidFill>
            <a:schemeClr val="tx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Graphic 21">
            <a:extLst>
              <a:ext uri="{FF2B5EF4-FFF2-40B4-BE49-F238E27FC236}">
                <a16:creationId xmlns:a16="http://schemas.microsoft.com/office/drawing/2014/main" xmlns="" id="{A9B47C09-7383-D28D-1260-A9319AE979EA}"/>
              </a:ext>
            </a:extLst>
          </p:cNvPr>
          <p:cNvSpPr/>
          <p:nvPr/>
        </p:nvSpPr>
        <p:spPr>
          <a:xfrm flipH="1">
            <a:off x="7885802" y="623851"/>
            <a:ext cx="3542659" cy="1866686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A8F1B01-6B83-3B6C-03BB-2D8FC23D28E1}"/>
              </a:ext>
            </a:extLst>
          </p:cNvPr>
          <p:cNvSpPr txBox="1"/>
          <p:nvPr/>
        </p:nvSpPr>
        <p:spPr>
          <a:xfrm>
            <a:off x="8286764" y="1292446"/>
            <a:ext cx="3141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EĞİTİM SÜRELERİ</a:t>
            </a: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952106AF-D0BC-4F45-A759-6959A0894C4B}"/>
              </a:ext>
            </a:extLst>
          </p:cNvPr>
          <p:cNvSpPr txBox="1">
            <a:spLocks/>
          </p:cNvSpPr>
          <p:nvPr/>
        </p:nvSpPr>
        <p:spPr>
          <a:xfrm>
            <a:off x="1145069" y="994576"/>
            <a:ext cx="6338574" cy="51174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0BD0D9"/>
              </a:buClr>
              <a:buSzPct val="95000"/>
            </a:pPr>
            <a:r>
              <a:rPr lang="tr-TR" sz="15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Azami eğitim süresi sonunda </a:t>
            </a:r>
            <a:r>
              <a:rPr lang="tr-TR" sz="15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mezun olabilmek için </a:t>
            </a:r>
            <a:r>
              <a:rPr lang="tr-TR" sz="15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sınıf öğrencilerine</a:t>
            </a:r>
            <a:r>
              <a:rPr lang="tr-TR" sz="15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başarısız oldukları bütün dersler için iki ek sınav hakkı verilir</a:t>
            </a:r>
            <a:r>
              <a:rPr lang="tr-TR" sz="1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5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sınavlarda alınan not, ara sınav şartı aranmaksızın en az CC ise öğrenci başarılı sayılır.</a:t>
            </a:r>
          </a:p>
          <a:p>
            <a:pPr marL="382950" lvl="1" indent="-285750" algn="just">
              <a:lnSpc>
                <a:spcPct val="150000"/>
              </a:lnSpc>
              <a:buClr>
                <a:srgbClr val="0BD0D9"/>
              </a:buClr>
              <a:buSzPct val="95000"/>
              <a:buFont typeface="Wingdings" pitchFamily="2" charset="2"/>
              <a:buChar char="ü"/>
            </a:pPr>
            <a:r>
              <a:rPr lang="tr-TR" sz="1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sınavlar sonunda başarısız ders sayısını beş ve beşten daha az derse indirenlere bu beş ders için üç yarı yıl sınav hakkı verilir.</a:t>
            </a:r>
          </a:p>
          <a:p>
            <a:pPr marL="382950" lvl="1" indent="-285750" algn="just">
              <a:lnSpc>
                <a:spcPct val="150000"/>
              </a:lnSpc>
              <a:buClr>
                <a:srgbClr val="0BD0D9"/>
              </a:buClr>
              <a:buSzPct val="95000"/>
              <a:buFont typeface="Wingdings" pitchFamily="2" charset="2"/>
              <a:buChar char="ü"/>
            </a:pPr>
            <a:r>
              <a:rPr lang="tr-TR" sz="1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 sayısını </a:t>
            </a:r>
            <a:r>
              <a:rPr lang="tr-TR" sz="15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bire indirenlere </a:t>
            </a:r>
            <a:r>
              <a:rPr lang="tr-TR" sz="1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 öğrencilik hakkından yararlanmaksızın </a:t>
            </a:r>
            <a:r>
              <a:rPr lang="tr-TR" sz="15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sınırsız sınav hakkı verilir</a:t>
            </a:r>
            <a:r>
              <a:rPr lang="tr-TR" sz="1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2950" lvl="1" indent="-285750" algn="just">
              <a:lnSpc>
                <a:spcPct val="150000"/>
              </a:lnSpc>
              <a:buClr>
                <a:srgbClr val="0BD0D9"/>
              </a:buClr>
              <a:buSzPct val="95000"/>
              <a:buFont typeface="Wingdings" pitchFamily="2" charset="2"/>
              <a:buChar char="ü"/>
            </a:pPr>
            <a:r>
              <a:rPr lang="tr-TR" sz="1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Azami eğitim süresi sonunda </a:t>
            </a:r>
            <a:r>
              <a:rPr lang="tr-TR" sz="15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beş ve beşten daha az dersten </a:t>
            </a:r>
            <a:r>
              <a:rPr lang="tr-TR" sz="1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başarısız olan öğrencilerden </a:t>
            </a:r>
            <a:r>
              <a:rPr lang="tr-TR" sz="15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 sınav hakkını kullanmayanlara</a:t>
            </a:r>
            <a:r>
              <a:rPr lang="tr-TR" sz="1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dört yarı yıl (sınıf geçme esasına göre öğretim yapılan kurumlarda </a:t>
            </a:r>
            <a:r>
              <a:rPr lang="tr-TR" sz="15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iki öğretim yılı</a:t>
            </a:r>
            <a:r>
              <a:rPr lang="tr-TR" sz="1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5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sınav hakkı verilir.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1441C97E-FBD5-CE48-BF38-19008287B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41" y="2711037"/>
            <a:ext cx="3489738" cy="348973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60A16743-08D0-4589-B01D-BBEEC05BC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1" y="134755"/>
            <a:ext cx="580593" cy="578948"/>
          </a:xfrm>
          <a:prstGeom prst="rect">
            <a:avLst/>
          </a:prstGeom>
        </p:spPr>
      </p:pic>
      <p:grpSp>
        <p:nvGrpSpPr>
          <p:cNvPr id="18" name="Grup 17"/>
          <p:cNvGrpSpPr/>
          <p:nvPr/>
        </p:nvGrpSpPr>
        <p:grpSpPr>
          <a:xfrm>
            <a:off x="513182" y="994576"/>
            <a:ext cx="533400" cy="533400"/>
            <a:chOff x="6610023" y="3202675"/>
            <a:chExt cx="533400" cy="533400"/>
          </a:xfrm>
        </p:grpSpPr>
        <p:sp>
          <p:nvSpPr>
            <p:cNvPr id="20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1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93826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11" grpId="0"/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132345" y="104073"/>
            <a:ext cx="3753855" cy="2025519"/>
          </a:xfrm>
          <a:prstGeom prst="round2Diag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BB3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168442" y="1606688"/>
            <a:ext cx="3687678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ÖĞRENCİ İŞLERİ DAİRE BAŞKANLIĞI</a:t>
            </a:r>
            <a:endParaRPr lang="tr-TR" sz="1600" b="1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14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132345" y="2155485"/>
            <a:ext cx="3705721" cy="1527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>
                <a:solidFill>
                  <a:srgbClr val="0B335B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Bölüm Program Açma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09" y="164233"/>
            <a:ext cx="1618727" cy="1614141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33" y="6348845"/>
            <a:ext cx="329356" cy="329356"/>
          </a:xfrm>
          <a:prstGeom prst="rect">
            <a:avLst/>
          </a:prstGeom>
          <a:effectLst/>
        </p:spPr>
      </p:pic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xmlns="" id="{952106AF-D0BC-4F45-A759-6959A0894C4B}"/>
              </a:ext>
            </a:extLst>
          </p:cNvPr>
          <p:cNvSpPr txBox="1">
            <a:spLocks/>
          </p:cNvSpPr>
          <p:nvPr/>
        </p:nvSpPr>
        <p:spPr>
          <a:xfrm>
            <a:off x="821561" y="3515553"/>
            <a:ext cx="5599874" cy="2717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Lisans-</a:t>
            </a:r>
            <a:r>
              <a:rPr lang="tr-TR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Önlisans</a:t>
            </a:r>
            <a:r>
              <a:rPr lang="tr-T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için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Eylül ayı, </a:t>
            </a:r>
          </a:p>
          <a:p>
            <a:r>
              <a:rPr lang="tr-T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Lisansüstü için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Ekim ve Mayıs ayları</a:t>
            </a:r>
            <a:endParaRPr lang="tr-TR" sz="3600" dirty="0"/>
          </a:p>
        </p:txBody>
      </p:sp>
      <p:pic>
        <p:nvPicPr>
          <p:cNvPr id="19" name="İçerik Yer Tutucusu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74" y="344942"/>
            <a:ext cx="5390359" cy="5628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9525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/>
      <p:bldP spid="1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E73EE49-A500-4CC5-8BFF-B57E78328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8" y="0"/>
            <a:ext cx="66675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6DDE75F-BCF9-21F7-4CB2-F2C6E5452A1C}"/>
              </a:ext>
            </a:extLst>
          </p:cNvPr>
          <p:cNvSpPr/>
          <p:nvPr/>
        </p:nvSpPr>
        <p:spPr>
          <a:xfrm>
            <a:off x="394303" y="2753576"/>
            <a:ext cx="10108308" cy="3752850"/>
          </a:xfrm>
          <a:prstGeom prst="roundRect">
            <a:avLst>
              <a:gd name="adj" fmla="val 3905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7D52849-1684-06ED-7554-F3D061E5A7F5}"/>
              </a:ext>
            </a:extLst>
          </p:cNvPr>
          <p:cNvSpPr/>
          <p:nvPr/>
        </p:nvSpPr>
        <p:spPr>
          <a:xfrm>
            <a:off x="512837" y="2635250"/>
            <a:ext cx="10108308" cy="3752850"/>
          </a:xfrm>
          <a:prstGeom prst="roundRect">
            <a:avLst>
              <a:gd name="adj" fmla="val 3905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844677-FC1C-6199-3F7D-BDD3AC010064}"/>
              </a:ext>
            </a:extLst>
          </p:cNvPr>
          <p:cNvSpPr txBox="1"/>
          <p:nvPr/>
        </p:nvSpPr>
        <p:spPr>
          <a:xfrm>
            <a:off x="897914" y="2840377"/>
            <a:ext cx="9320674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r-TR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MÜHENDİSLİK TAMAMLAMA PROGRAMI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0D64261-AE64-0890-746A-45E76927DC5B}"/>
              </a:ext>
            </a:extLst>
          </p:cNvPr>
          <p:cNvSpPr txBox="1"/>
          <p:nvPr/>
        </p:nvSpPr>
        <p:spPr>
          <a:xfrm>
            <a:off x="1266788" y="3691648"/>
            <a:ext cx="8951800" cy="2302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  <a:spcAft>
                <a:spcPts val="2400"/>
              </a:spcAft>
            </a:pPr>
            <a:r>
              <a:rPr lang="tr-TR" sz="2000" dirty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Mühendislik tamamlama programının öğrenim süresi iki dönemdir. </a:t>
            </a:r>
            <a:endParaRPr lang="tr-TR" sz="2000" dirty="0" smtClean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  <a:p>
            <a:pPr algn="just">
              <a:lnSpc>
                <a:spcPts val="2500"/>
              </a:lnSpc>
              <a:spcAft>
                <a:spcPts val="2400"/>
              </a:spcAft>
            </a:pPr>
            <a:r>
              <a:rPr lang="tr-TR" sz="2000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Bu </a:t>
            </a:r>
            <a:r>
              <a:rPr lang="tr-TR" sz="2000" dirty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süre içinde öğrenimlerini tamamlayamayan öğrencilere ilave iki dönem ek süre </a:t>
            </a:r>
            <a:r>
              <a:rPr lang="tr-TR" sz="2000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verilir</a:t>
            </a:r>
            <a:r>
              <a:rPr lang="tr-TR" sz="2000" dirty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.</a:t>
            </a:r>
            <a:endParaRPr lang="tr-TR" sz="2000" dirty="0" smtClean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  <a:p>
            <a:pPr algn="just">
              <a:lnSpc>
                <a:spcPts val="2500"/>
              </a:lnSpc>
              <a:spcAft>
                <a:spcPts val="2400"/>
              </a:spcAft>
            </a:pPr>
            <a:r>
              <a:rPr lang="tr-TR" sz="2000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Ek </a:t>
            </a:r>
            <a:r>
              <a:rPr lang="tr-TR" sz="2000" dirty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süre sonunda da tamamlayamayan öğrencilerin programı ile ilişikleri kesilir.</a:t>
            </a:r>
          </a:p>
        </p:txBody>
      </p:sp>
      <p:grpSp>
        <p:nvGrpSpPr>
          <p:cNvPr id="3" name="Grup 2"/>
          <p:cNvGrpSpPr/>
          <p:nvPr/>
        </p:nvGrpSpPr>
        <p:grpSpPr>
          <a:xfrm>
            <a:off x="678355" y="3631488"/>
            <a:ext cx="533400" cy="533400"/>
            <a:chOff x="6610023" y="3202675"/>
            <a:chExt cx="533400" cy="533400"/>
          </a:xfrm>
        </p:grpSpPr>
        <p:sp>
          <p:nvSpPr>
            <p:cNvPr id="21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2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75" y="114392"/>
            <a:ext cx="580593" cy="578948"/>
          </a:xfrm>
          <a:prstGeom prst="rect">
            <a:avLst/>
          </a:prstGeom>
        </p:spPr>
      </p:pic>
      <p:grpSp>
        <p:nvGrpSpPr>
          <p:cNvPr id="14" name="Grup 13"/>
          <p:cNvGrpSpPr/>
          <p:nvPr/>
        </p:nvGrpSpPr>
        <p:grpSpPr>
          <a:xfrm>
            <a:off x="678355" y="4423461"/>
            <a:ext cx="533400" cy="533400"/>
            <a:chOff x="6610023" y="3202675"/>
            <a:chExt cx="533400" cy="533400"/>
          </a:xfrm>
        </p:grpSpPr>
        <p:sp>
          <p:nvSpPr>
            <p:cNvPr id="15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678355" y="5338383"/>
            <a:ext cx="533400" cy="533400"/>
            <a:chOff x="6610023" y="3202675"/>
            <a:chExt cx="533400" cy="533400"/>
          </a:xfrm>
        </p:grpSpPr>
        <p:sp>
          <p:nvSpPr>
            <p:cNvPr id="19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258470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/>
      <p:bldP spid="1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-116305" y="-96253"/>
            <a:ext cx="12424610" cy="1986698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BB3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52106AF-D0BC-4F45-A759-6959A0894C4B}"/>
              </a:ext>
            </a:extLst>
          </p:cNvPr>
          <p:cNvSpPr txBox="1">
            <a:spLocks/>
          </p:cNvSpPr>
          <p:nvPr/>
        </p:nvSpPr>
        <p:spPr>
          <a:xfrm>
            <a:off x="926432" y="2311685"/>
            <a:ext cx="11084057" cy="4234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Kullanıcı talepleriyle ilgili yazılarda, kullanıcı bilgilerinin ad </a:t>
            </a:r>
            <a:r>
              <a:rPr lang="tr-TR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TC kimlik, baba adı, doğum tarihi (gün/ay/yıl) ve OMÜ uzantılı e-posta adresi olarak </a:t>
            </a: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gönderilmesi.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 </a:t>
            </a: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işlerinden ayrılan personelin en kısa sürede bildirilmesi.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217785" y="2522587"/>
            <a:ext cx="533400" cy="533400"/>
            <a:chOff x="6610023" y="3202675"/>
            <a:chExt cx="533400" cy="533400"/>
          </a:xfrm>
        </p:grpSpPr>
        <p:sp>
          <p:nvSpPr>
            <p:cNvPr id="10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3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2330231" y="444812"/>
            <a:ext cx="6247723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ÖĞRENCİ İŞLERİ DAİRE BAŞKANLIĞI</a:t>
            </a:r>
            <a:endParaRPr lang="tr-TR" sz="1600" b="1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14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2330231" y="993416"/>
            <a:ext cx="6247723" cy="496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UBS Kullanıcıları</a:t>
            </a:r>
            <a:endParaRPr lang="tr-TR" sz="3200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" y="152199"/>
            <a:ext cx="1618727" cy="1614141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33" y="6348845"/>
            <a:ext cx="329356" cy="329356"/>
          </a:xfrm>
          <a:prstGeom prst="rect">
            <a:avLst/>
          </a:prstGeom>
          <a:effectLst/>
        </p:spPr>
      </p:pic>
      <p:grpSp>
        <p:nvGrpSpPr>
          <p:cNvPr id="17" name="Grup 16"/>
          <p:cNvGrpSpPr/>
          <p:nvPr/>
        </p:nvGrpSpPr>
        <p:grpSpPr>
          <a:xfrm>
            <a:off x="217785" y="5026796"/>
            <a:ext cx="533400" cy="533400"/>
            <a:chOff x="6610023" y="3202675"/>
            <a:chExt cx="533400" cy="533400"/>
          </a:xfrm>
        </p:grpSpPr>
        <p:sp>
          <p:nvSpPr>
            <p:cNvPr id="18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941954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uiExpand="1" build="p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-116305" y="-96253"/>
            <a:ext cx="12424610" cy="1986698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BB3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52106AF-D0BC-4F45-A759-6959A0894C4B}"/>
              </a:ext>
            </a:extLst>
          </p:cNvPr>
          <p:cNvSpPr txBox="1">
            <a:spLocks/>
          </p:cNvSpPr>
          <p:nvPr/>
        </p:nvSpPr>
        <p:spPr>
          <a:xfrm>
            <a:off x="926432" y="2311684"/>
            <a:ext cx="11084057" cy="44527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Kullanıcıların şifresini paylaşmasının </a:t>
            </a: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önlenmesi.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 </a:t>
            </a: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Başkanı / Anabilim Dalı Başkanı değişikliklerinin en kısa sürede </a:t>
            </a: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bildirilmesi.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 </a:t>
            </a: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başlayan ve unvanı değişen danışmanlık yapacak veya ders verecek öğretim görevlilerinin bildirilmesi.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217785" y="2522587"/>
            <a:ext cx="533400" cy="533400"/>
            <a:chOff x="6610023" y="3202675"/>
            <a:chExt cx="533400" cy="533400"/>
          </a:xfrm>
        </p:grpSpPr>
        <p:sp>
          <p:nvSpPr>
            <p:cNvPr id="10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3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2330231" y="444812"/>
            <a:ext cx="6247723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ÖĞRENCİ İŞLERİ DAİRE BAŞKANLIĞI</a:t>
            </a:r>
            <a:endParaRPr lang="tr-TR" sz="1600" b="1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14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2330231" y="993416"/>
            <a:ext cx="6247723" cy="496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UBS Kullanıcıları</a:t>
            </a:r>
            <a:endParaRPr lang="tr-TR" sz="3200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" y="152199"/>
            <a:ext cx="1618727" cy="1614141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33" y="6348845"/>
            <a:ext cx="329356" cy="329356"/>
          </a:xfrm>
          <a:prstGeom prst="rect">
            <a:avLst/>
          </a:prstGeom>
          <a:effectLst/>
        </p:spPr>
      </p:pic>
      <p:grpSp>
        <p:nvGrpSpPr>
          <p:cNvPr id="17" name="Grup 16"/>
          <p:cNvGrpSpPr/>
          <p:nvPr/>
        </p:nvGrpSpPr>
        <p:grpSpPr>
          <a:xfrm>
            <a:off x="217785" y="3534290"/>
            <a:ext cx="533400" cy="533400"/>
            <a:chOff x="6610023" y="3202675"/>
            <a:chExt cx="533400" cy="533400"/>
          </a:xfrm>
        </p:grpSpPr>
        <p:sp>
          <p:nvSpPr>
            <p:cNvPr id="18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1" name="Grup 20"/>
          <p:cNvGrpSpPr/>
          <p:nvPr/>
        </p:nvGrpSpPr>
        <p:grpSpPr>
          <a:xfrm>
            <a:off x="217785" y="5331918"/>
            <a:ext cx="533400" cy="533400"/>
            <a:chOff x="6610023" y="3202675"/>
            <a:chExt cx="533400" cy="533400"/>
          </a:xfrm>
        </p:grpSpPr>
        <p:sp>
          <p:nvSpPr>
            <p:cNvPr id="22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3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104318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uiExpand="1" build="p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-116305" y="-96253"/>
            <a:ext cx="12424610" cy="1986698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BB3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52106AF-D0BC-4F45-A759-6959A0894C4B}"/>
              </a:ext>
            </a:extLst>
          </p:cNvPr>
          <p:cNvSpPr txBox="1">
            <a:spLocks/>
          </p:cNvSpPr>
          <p:nvPr/>
        </p:nvSpPr>
        <p:spPr>
          <a:xfrm>
            <a:off x="926432" y="2311684"/>
            <a:ext cx="11084057" cy="3798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Süreli yazılara süresi içerisinde cevap verilmesi</a:t>
            </a: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 bilgi paketlerinin güncel </a:t>
            </a: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tutulması.</a:t>
            </a:r>
            <a:endParaRPr lang="tr-TR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217785" y="2501805"/>
            <a:ext cx="533400" cy="533400"/>
            <a:chOff x="6610023" y="3202675"/>
            <a:chExt cx="533400" cy="533400"/>
          </a:xfrm>
        </p:grpSpPr>
        <p:sp>
          <p:nvSpPr>
            <p:cNvPr id="10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3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2330231" y="444812"/>
            <a:ext cx="6247723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ÖĞRENCİ İŞLERİ DAİRE BAŞKANLIĞI</a:t>
            </a:r>
            <a:endParaRPr lang="tr-TR" sz="1600" b="1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14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2330231" y="993416"/>
            <a:ext cx="6247723" cy="496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sz="3200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" y="152199"/>
            <a:ext cx="1618727" cy="1614141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33" y="6348845"/>
            <a:ext cx="329356" cy="329356"/>
          </a:xfrm>
          <a:prstGeom prst="rect">
            <a:avLst/>
          </a:prstGeom>
          <a:effectLst/>
        </p:spPr>
      </p:pic>
      <p:grpSp>
        <p:nvGrpSpPr>
          <p:cNvPr id="25" name="Grup 24"/>
          <p:cNvGrpSpPr/>
          <p:nvPr/>
        </p:nvGrpSpPr>
        <p:grpSpPr>
          <a:xfrm>
            <a:off x="217785" y="3555072"/>
            <a:ext cx="533400" cy="533400"/>
            <a:chOff x="6610023" y="3202675"/>
            <a:chExt cx="533400" cy="533400"/>
          </a:xfrm>
        </p:grpSpPr>
        <p:sp>
          <p:nvSpPr>
            <p:cNvPr id="26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7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587170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 uiExpand="1" build="p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-116305" y="-96253"/>
            <a:ext cx="12424610" cy="1986698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BB3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52106AF-D0BC-4F45-A759-6959A0894C4B}"/>
              </a:ext>
            </a:extLst>
          </p:cNvPr>
          <p:cNvSpPr txBox="1">
            <a:spLocks/>
          </p:cNvSpPr>
          <p:nvPr/>
        </p:nvSpPr>
        <p:spPr>
          <a:xfrm>
            <a:off x="926432" y="2311684"/>
            <a:ext cx="11084057" cy="44527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Akademik takvim önerilerinin süresi içerisinde </a:t>
            </a: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gönderilmesi.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Açılan derslerin akademik takvimde yazılan ders kayıt tarihleri dikkate alınarak </a:t>
            </a: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bildirilmesi.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Atanacak </a:t>
            </a: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danışmanların ders kayıtlarından önce sisteme tanıtılması.</a:t>
            </a:r>
            <a:endParaRPr lang="tr-TR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217785" y="2522587"/>
            <a:ext cx="533400" cy="533400"/>
            <a:chOff x="6610023" y="3202675"/>
            <a:chExt cx="533400" cy="533400"/>
          </a:xfrm>
        </p:grpSpPr>
        <p:sp>
          <p:nvSpPr>
            <p:cNvPr id="10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3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2330231" y="444812"/>
            <a:ext cx="6247723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ÖĞRENCİ İŞLERİ DAİRE BAŞKANLIĞI</a:t>
            </a:r>
            <a:endParaRPr lang="tr-TR" sz="1600" b="1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14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2330231" y="993416"/>
            <a:ext cx="6247723" cy="496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Akademik Takvim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" y="152199"/>
            <a:ext cx="1618727" cy="1614141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33" y="6348845"/>
            <a:ext cx="329356" cy="329356"/>
          </a:xfrm>
          <a:prstGeom prst="rect">
            <a:avLst/>
          </a:prstGeom>
          <a:effectLst/>
        </p:spPr>
      </p:pic>
      <p:grpSp>
        <p:nvGrpSpPr>
          <p:cNvPr id="17" name="Grup 16"/>
          <p:cNvGrpSpPr/>
          <p:nvPr/>
        </p:nvGrpSpPr>
        <p:grpSpPr>
          <a:xfrm>
            <a:off x="217785" y="3575854"/>
            <a:ext cx="533400" cy="533400"/>
            <a:chOff x="6610023" y="3202675"/>
            <a:chExt cx="533400" cy="533400"/>
          </a:xfrm>
        </p:grpSpPr>
        <p:sp>
          <p:nvSpPr>
            <p:cNvPr id="18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5" name="Grup 24"/>
          <p:cNvGrpSpPr/>
          <p:nvPr/>
        </p:nvGrpSpPr>
        <p:grpSpPr>
          <a:xfrm>
            <a:off x="217785" y="5331918"/>
            <a:ext cx="533400" cy="533400"/>
            <a:chOff x="6610023" y="3202675"/>
            <a:chExt cx="533400" cy="533400"/>
          </a:xfrm>
        </p:grpSpPr>
        <p:sp>
          <p:nvSpPr>
            <p:cNvPr id="26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7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622550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 uiExpand="1" build="p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-116305" y="-96253"/>
            <a:ext cx="12424610" cy="1986698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BB3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52106AF-D0BC-4F45-A759-6959A0894C4B}"/>
              </a:ext>
            </a:extLst>
          </p:cNvPr>
          <p:cNvSpPr txBox="1">
            <a:spLocks/>
          </p:cNvSpPr>
          <p:nvPr/>
        </p:nvSpPr>
        <p:spPr>
          <a:xfrm>
            <a:off x="926432" y="2311684"/>
            <a:ext cx="11084057" cy="40371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 sınav-tek ders sınav sonuçlarının süresi içerisinde bildirilmesi</a:t>
            </a: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İnternetten not giriş işlemlerinin takip edilerek süresi içerisinde tamamlanmasının sağlanması.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217785" y="2522587"/>
            <a:ext cx="533400" cy="533400"/>
            <a:chOff x="6610023" y="3202675"/>
            <a:chExt cx="533400" cy="533400"/>
          </a:xfrm>
        </p:grpSpPr>
        <p:sp>
          <p:nvSpPr>
            <p:cNvPr id="10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3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2330231" y="444812"/>
            <a:ext cx="6247723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ÖĞRENCİ İŞLERİ DAİRE BAŞKANLIĞI</a:t>
            </a:r>
            <a:endParaRPr lang="tr-TR" sz="1600" b="1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14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2330231" y="993416"/>
            <a:ext cx="6247723" cy="496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SINAVLAR</a:t>
            </a:r>
            <a:endParaRPr lang="tr-TR" sz="3200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" y="152199"/>
            <a:ext cx="1618727" cy="1614141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33" y="6348845"/>
            <a:ext cx="329356" cy="329356"/>
          </a:xfrm>
          <a:prstGeom prst="rect">
            <a:avLst/>
          </a:prstGeom>
          <a:effectLst/>
        </p:spPr>
      </p:pic>
      <p:grpSp>
        <p:nvGrpSpPr>
          <p:cNvPr id="17" name="Grup 16"/>
          <p:cNvGrpSpPr/>
          <p:nvPr/>
        </p:nvGrpSpPr>
        <p:grpSpPr>
          <a:xfrm>
            <a:off x="217785" y="4250601"/>
            <a:ext cx="533400" cy="533400"/>
            <a:chOff x="6610023" y="3202675"/>
            <a:chExt cx="533400" cy="533400"/>
          </a:xfrm>
        </p:grpSpPr>
        <p:sp>
          <p:nvSpPr>
            <p:cNvPr id="18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130841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uiExpand="1" build="p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5">
            <a:extLst>
              <a:ext uri="{FF2B5EF4-FFF2-40B4-BE49-F238E27FC236}">
                <a16:creationId xmlns:a16="http://schemas.microsoft.com/office/drawing/2014/main" xmlns="" id="{A0F96389-16BA-3E42-81E8-E4A207F22388}"/>
              </a:ext>
            </a:extLst>
          </p:cNvPr>
          <p:cNvSpPr/>
          <p:nvPr/>
        </p:nvSpPr>
        <p:spPr>
          <a:xfrm>
            <a:off x="312652" y="6380616"/>
            <a:ext cx="6783057" cy="749130"/>
          </a:xfrm>
          <a:prstGeom prst="roundRect">
            <a:avLst>
              <a:gd name="adj" fmla="val 22541"/>
            </a:avLst>
          </a:prstGeom>
          <a:solidFill>
            <a:srgbClr val="0E3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8A8743-57EE-289A-C4C2-D29173BE65FA}"/>
              </a:ext>
            </a:extLst>
          </p:cNvPr>
          <p:cNvSpPr txBox="1"/>
          <p:nvPr/>
        </p:nvSpPr>
        <p:spPr>
          <a:xfrm>
            <a:off x="0" y="333024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75000"/>
                  </a:schemeClr>
                </a:solidFill>
                <a:latin typeface="Poppins" panose="00000500000000000000" pitchFamily="50" charset="0"/>
                <a:ea typeface="Roboto Slab" pitchFamily="2" charset="0"/>
                <a:cs typeface="Poppins" panose="00000500000000000000" pitchFamily="50" charset="0"/>
              </a:rPr>
              <a:t>Teşekkürler</a:t>
            </a: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Poppins" panose="00000500000000000000" pitchFamily="50" charset="0"/>
                <a:ea typeface="Roboto Slab" pitchFamily="2" charset="0"/>
                <a:cs typeface="Poppins" panose="00000500000000000000" pitchFamily="50" charset="0"/>
              </a:rPr>
              <a:t>…</a:t>
            </a:r>
          </a:p>
        </p:txBody>
      </p:sp>
      <p:grpSp>
        <p:nvGrpSpPr>
          <p:cNvPr id="51" name="Grup 50">
            <a:extLst>
              <a:ext uri="{FF2B5EF4-FFF2-40B4-BE49-F238E27FC236}">
                <a16:creationId xmlns:a16="http://schemas.microsoft.com/office/drawing/2014/main" xmlns="" id="{BD570BF6-242F-EA4B-A7B9-A98E109E12F9}"/>
              </a:ext>
            </a:extLst>
          </p:cNvPr>
          <p:cNvGrpSpPr/>
          <p:nvPr/>
        </p:nvGrpSpPr>
        <p:grpSpPr>
          <a:xfrm>
            <a:off x="5298644" y="6420196"/>
            <a:ext cx="1821129" cy="405266"/>
            <a:chOff x="7709077" y="5795509"/>
            <a:chExt cx="1821129" cy="405266"/>
          </a:xfrm>
        </p:grpSpPr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xmlns="" id="{DC90A362-902E-F040-89A6-8F43C5C12D27}"/>
                </a:ext>
              </a:extLst>
            </p:cNvPr>
            <p:cNvSpPr txBox="1"/>
            <p:nvPr/>
          </p:nvSpPr>
          <p:spPr>
            <a:xfrm>
              <a:off x="8121306" y="5844254"/>
              <a:ext cx="14089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Omu_Oidb</a:t>
              </a:r>
              <a:endParaRPr lang="en-US" sz="16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  <p:pic>
          <p:nvPicPr>
            <p:cNvPr id="48" name="Resim 47">
              <a:extLst>
                <a:ext uri="{FF2B5EF4-FFF2-40B4-BE49-F238E27FC236}">
                  <a16:creationId xmlns:a16="http://schemas.microsoft.com/office/drawing/2014/main" xmlns="" id="{4828B995-E4F9-064F-83A9-8054A8CF0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76" b="-4093"/>
            <a:stretch/>
          </p:blipFill>
          <p:spPr>
            <a:xfrm>
              <a:off x="7709077" y="5795509"/>
              <a:ext cx="412229" cy="405266"/>
            </a:xfrm>
            <a:prstGeom prst="rect">
              <a:avLst/>
            </a:prstGeom>
          </p:spPr>
        </p:pic>
      </p:grpSp>
      <p:grpSp>
        <p:nvGrpSpPr>
          <p:cNvPr id="52" name="Grup 51">
            <a:extLst>
              <a:ext uri="{FF2B5EF4-FFF2-40B4-BE49-F238E27FC236}">
                <a16:creationId xmlns:a16="http://schemas.microsoft.com/office/drawing/2014/main" xmlns="" id="{2E5BB84B-EF83-0649-BE76-166AD3EF4E6C}"/>
              </a:ext>
            </a:extLst>
          </p:cNvPr>
          <p:cNvGrpSpPr/>
          <p:nvPr/>
        </p:nvGrpSpPr>
        <p:grpSpPr>
          <a:xfrm>
            <a:off x="3004714" y="6420196"/>
            <a:ext cx="1650508" cy="405266"/>
            <a:chOff x="6764784" y="5335892"/>
            <a:chExt cx="1650508" cy="405266"/>
          </a:xfrm>
        </p:grpSpPr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xmlns="" id="{1A1027C9-7360-D143-81B1-0778884F92A1}"/>
                </a:ext>
              </a:extLst>
            </p:cNvPr>
            <p:cNvSpPr txBox="1"/>
            <p:nvPr/>
          </p:nvSpPr>
          <p:spPr>
            <a:xfrm>
              <a:off x="7229479" y="5384637"/>
              <a:ext cx="118581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OmuOidb</a:t>
              </a:r>
              <a:endParaRPr lang="en-US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  <p:pic>
          <p:nvPicPr>
            <p:cNvPr id="49" name="Resim 48">
              <a:extLst>
                <a:ext uri="{FF2B5EF4-FFF2-40B4-BE49-F238E27FC236}">
                  <a16:creationId xmlns:a16="http://schemas.microsoft.com/office/drawing/2014/main" xmlns="" id="{B42758B5-7C97-6740-A7C7-6EF2001C7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2" r="33509" b="-4093"/>
            <a:stretch/>
          </p:blipFill>
          <p:spPr>
            <a:xfrm>
              <a:off x="6764784" y="5335892"/>
              <a:ext cx="464695" cy="405266"/>
            </a:xfrm>
            <a:prstGeom prst="rect">
              <a:avLst/>
            </a:prstGeom>
          </p:spPr>
        </p:pic>
      </p:grpSp>
      <p:grpSp>
        <p:nvGrpSpPr>
          <p:cNvPr id="53" name="Grup 52">
            <a:extLst>
              <a:ext uri="{FF2B5EF4-FFF2-40B4-BE49-F238E27FC236}">
                <a16:creationId xmlns:a16="http://schemas.microsoft.com/office/drawing/2014/main" xmlns="" id="{29858EF4-A046-0548-87EE-9803A6A01AF8}"/>
              </a:ext>
            </a:extLst>
          </p:cNvPr>
          <p:cNvGrpSpPr/>
          <p:nvPr/>
        </p:nvGrpSpPr>
        <p:grpSpPr>
          <a:xfrm>
            <a:off x="473831" y="6428163"/>
            <a:ext cx="2082236" cy="389332"/>
            <a:chOff x="5547364" y="4894079"/>
            <a:chExt cx="2082236" cy="389332"/>
          </a:xfrm>
        </p:grpSpPr>
        <p:sp>
          <p:nvSpPr>
            <p:cNvPr id="44" name="Unvan 1">
              <a:extLst>
                <a:ext uri="{FF2B5EF4-FFF2-40B4-BE49-F238E27FC236}">
                  <a16:creationId xmlns:a16="http://schemas.microsoft.com/office/drawing/2014/main" xmlns="" id="{7F42BFBB-5DF7-5E4B-8FCA-3E60266985F2}"/>
                </a:ext>
              </a:extLst>
            </p:cNvPr>
            <p:cNvSpPr txBox="1">
              <a:spLocks/>
            </p:cNvSpPr>
            <p:nvPr/>
          </p:nvSpPr>
          <p:spPr>
            <a:xfrm>
              <a:off x="5965072" y="4926530"/>
              <a:ext cx="1664528" cy="32443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7500" lnSpcReduction="2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1600" dirty="0" err="1">
                  <a:solidFill>
                    <a:schemeClr val="bg1"/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oidb.omu.edu.tr</a:t>
              </a:r>
              <a:endParaRPr lang="en-US" sz="16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  <p:pic>
          <p:nvPicPr>
            <p:cNvPr id="50" name="Resim 49">
              <a:extLst>
                <a:ext uri="{FF2B5EF4-FFF2-40B4-BE49-F238E27FC236}">
                  <a16:creationId xmlns:a16="http://schemas.microsoft.com/office/drawing/2014/main" xmlns="" id="{45AB99A9-444D-584C-A982-E5807D5F7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096"/>
            <a:stretch/>
          </p:blipFill>
          <p:spPr>
            <a:xfrm>
              <a:off x="5547364" y="4894079"/>
              <a:ext cx="411918" cy="389332"/>
            </a:xfrm>
            <a:prstGeom prst="rect">
              <a:avLst/>
            </a:prstGeom>
          </p:spPr>
        </p:pic>
      </p:grpSp>
      <p:sp>
        <p:nvSpPr>
          <p:cNvPr id="24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6047925" y="346432"/>
            <a:ext cx="10745337" cy="1158677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0B335B"/>
              </a:gs>
              <a:gs pos="100000">
                <a:srgbClr val="0B335B">
                  <a:alpha val="0"/>
                </a:srgbClr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13" y="487622"/>
            <a:ext cx="865396" cy="862946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27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7199420" y="511581"/>
            <a:ext cx="4632397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dirty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ONDOKUZ MAYIS ÜNİVERSİTESİ</a:t>
            </a:r>
          </a:p>
        </p:txBody>
      </p:sp>
      <p:sp>
        <p:nvSpPr>
          <p:cNvPr id="28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7199421" y="977994"/>
            <a:ext cx="4632396" cy="339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000" b="1" dirty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 İşleri Daire Başkanlığı</a:t>
            </a:r>
          </a:p>
        </p:txBody>
      </p:sp>
    </p:spTree>
    <p:extLst>
      <p:ext uri="{BB962C8B-B14F-4D97-AF65-F5344CB8AC3E}">
        <p14:creationId xmlns:p14="http://schemas.microsoft.com/office/powerpoint/2010/main" val="3933187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" grpId="0"/>
      <p:bldP spid="24" grpId="0" animBg="1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-116305" y="-96253"/>
            <a:ext cx="12424610" cy="1986698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BB3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2330231" y="444812"/>
            <a:ext cx="6247723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ÖĞRENCİ İŞLERİ DAİRE BAŞKANLIĞI</a:t>
            </a:r>
            <a:endParaRPr lang="tr-TR" sz="1600" b="1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14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2330231" y="993416"/>
            <a:ext cx="6247723" cy="496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Formlar</a:t>
            </a:r>
            <a:endParaRPr lang="tr-TR" sz="3200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" y="152199"/>
            <a:ext cx="1618727" cy="1614141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33" y="6348845"/>
            <a:ext cx="329356" cy="329356"/>
          </a:xfrm>
          <a:prstGeom prst="rect">
            <a:avLst/>
          </a:prstGeom>
          <a:effectLst/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2" y="2226685"/>
            <a:ext cx="11257821" cy="3821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086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132345" y="104073"/>
            <a:ext cx="3753855" cy="2025519"/>
          </a:xfrm>
          <a:prstGeom prst="round2Diag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BB3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168442" y="1606688"/>
            <a:ext cx="3687678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ÖĞRENCİ İŞLERİ DAİRE BAŞKANLIĞI</a:t>
            </a:r>
            <a:endParaRPr lang="tr-TR" sz="1600" b="1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14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132345" y="2155485"/>
            <a:ext cx="3705721" cy="1527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 smtClean="0">
                <a:solidFill>
                  <a:srgbClr val="0B335B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Formların İstenen Formatta Gönderilmesi</a:t>
            </a:r>
            <a:endParaRPr lang="tr-TR" sz="3200" dirty="0">
              <a:solidFill>
                <a:srgbClr val="0B335B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09" y="164233"/>
            <a:ext cx="1618727" cy="1614141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33" y="6348845"/>
            <a:ext cx="329356" cy="329356"/>
          </a:xfrm>
          <a:prstGeom prst="rect">
            <a:avLst/>
          </a:prstGeom>
          <a:effectLst/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77" y="248451"/>
            <a:ext cx="7657318" cy="5927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0197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-116305" y="-96253"/>
            <a:ext cx="12424610" cy="1986698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BB3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2330231" y="444812"/>
            <a:ext cx="6247723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ÖĞRENCİ İŞLERİ DAİRE BAŞKANLIĞI</a:t>
            </a:r>
            <a:endParaRPr lang="tr-TR" sz="1600" b="1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14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2330231" y="993416"/>
            <a:ext cx="6247723" cy="496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Müfredat Güncelleme</a:t>
            </a:r>
            <a:endParaRPr lang="tr-TR" sz="3200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" y="152199"/>
            <a:ext cx="1618727" cy="1614141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33" y="6348845"/>
            <a:ext cx="329356" cy="329356"/>
          </a:xfrm>
          <a:prstGeom prst="rect">
            <a:avLst/>
          </a:prstGeom>
          <a:effectLst/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39" y="2117089"/>
            <a:ext cx="9466217" cy="4561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3113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-116305" y="-96253"/>
            <a:ext cx="12424610" cy="1986698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BB3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2330231" y="444812"/>
            <a:ext cx="6247723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ÖĞRENCİ İŞLERİ DAİRE BAŞKANLIĞI</a:t>
            </a:r>
            <a:endParaRPr lang="tr-TR" sz="1600" b="1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14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2112383" y="993416"/>
            <a:ext cx="9568750" cy="496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Yönerge </a:t>
            </a:r>
            <a:r>
              <a:rPr lang="tr-TR" sz="3200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Teklifleri </a:t>
            </a:r>
            <a:r>
              <a:rPr lang="tr-TR" sz="3200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ve Birim Güncelleme</a:t>
            </a:r>
            <a:endParaRPr lang="tr-TR" sz="3200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" y="152199"/>
            <a:ext cx="1618727" cy="1614141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33" y="6348845"/>
            <a:ext cx="329356" cy="329356"/>
          </a:xfrm>
          <a:prstGeom prst="rect">
            <a:avLst/>
          </a:prstGeom>
          <a:effectLst/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82" y="2164700"/>
            <a:ext cx="10510836" cy="4348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962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-116305" y="-96253"/>
            <a:ext cx="12424610" cy="1986698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BB3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52106AF-D0BC-4F45-A759-6959A0894C4B}"/>
              </a:ext>
            </a:extLst>
          </p:cNvPr>
          <p:cNvSpPr txBox="1">
            <a:spLocks/>
          </p:cNvSpPr>
          <p:nvPr/>
        </p:nvSpPr>
        <p:spPr>
          <a:xfrm>
            <a:off x="926432" y="2311686"/>
            <a:ext cx="11084057" cy="3057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SzPct val="150000"/>
            </a:pP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Kontenjan önerilerinin </a:t>
            </a: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YKS, yatay </a:t>
            </a: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geçiş, lisansüstü,  çift </a:t>
            </a:r>
            <a:r>
              <a:rPr lang="tr-TR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anadal</a:t>
            </a: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yandal</a:t>
            </a: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vb.) </a:t>
            </a: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süresi </a:t>
            </a: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içerisinde </a:t>
            </a: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gönderilmesi.</a:t>
            </a:r>
            <a:endParaRPr lang="tr-TR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226956" y="2488331"/>
            <a:ext cx="533400" cy="533400"/>
            <a:chOff x="6610023" y="3202675"/>
            <a:chExt cx="533400" cy="533400"/>
          </a:xfrm>
        </p:grpSpPr>
        <p:sp>
          <p:nvSpPr>
            <p:cNvPr id="10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3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2330231" y="444812"/>
            <a:ext cx="6247723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ÖĞRENCİ İŞLERİ DAİRE BAŞKANLIĞI</a:t>
            </a:r>
            <a:endParaRPr lang="tr-TR" sz="1600" b="1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14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2330231" y="993416"/>
            <a:ext cx="6247723" cy="496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Yatay Geçiş Süreci</a:t>
            </a:r>
            <a:endParaRPr lang="tr-TR" sz="3200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" y="152199"/>
            <a:ext cx="1618727" cy="1614141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33" y="6348845"/>
            <a:ext cx="329356" cy="3293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02378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build="p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-116305" y="-96253"/>
            <a:ext cx="12424610" cy="1986698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BB3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2330231" y="444812"/>
            <a:ext cx="6247723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ÖĞRENCİ İŞLERİ DAİRE BAŞKANLIĞI</a:t>
            </a:r>
            <a:endParaRPr lang="tr-TR" sz="1600" b="1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41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2330231" y="993416"/>
            <a:ext cx="6247723" cy="496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Yatay Geçiş Süreci</a:t>
            </a:r>
            <a:endParaRPr lang="tr-TR" sz="3200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52106AF-D0BC-4F45-A759-6959A0894C4B}"/>
              </a:ext>
            </a:extLst>
          </p:cNvPr>
          <p:cNvSpPr txBox="1">
            <a:spLocks/>
          </p:cNvSpPr>
          <p:nvPr/>
        </p:nvSpPr>
        <p:spPr>
          <a:xfrm>
            <a:off x="902368" y="2311684"/>
            <a:ext cx="11108121" cy="4366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İlave </a:t>
            </a: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yatay geçiş kontenjanları iş takvimine göre </a:t>
            </a: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birimlerden istenir</a:t>
            </a: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gelmeyenler takip edilir</a:t>
            </a: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Birimlerden </a:t>
            </a: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gelen kontenjan talepleri kontrol </a:t>
            </a: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edilir, </a:t>
            </a: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Yatay Geçiş Takvimi ile birlikte Senato onayına sunulur</a:t>
            </a: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Senatoda </a:t>
            </a: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onaylanan Yatay Geçiş Kontenjanları ile Yatay Geçiş Takvimi YÖKSİS Veri Tabanına işlenir. </a:t>
            </a:r>
            <a:endParaRPr lang="tr-TR" dirty="0" smtClean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YÖK’te </a:t>
            </a: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onaylanarak yayımlanan Yatay Geçiş Kontenjanı ile Yatay Geçiş </a:t>
            </a: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Takvimi web </a:t>
            </a: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sayfamızda ilan </a:t>
            </a: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  <a:buClr>
                <a:schemeClr val="bg2">
                  <a:lumMod val="75000"/>
                </a:schemeClr>
              </a:buClr>
              <a:buSzPct val="150000"/>
            </a:pPr>
            <a:r>
              <a:rPr lang="tr-TR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tr-TR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alınan Yatay Geçiş Başvuruları, değerlendirilmek ve karar alınmak üzere birimlere gönderilir.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" y="152199"/>
            <a:ext cx="1618727" cy="1614141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33" y="6348845"/>
            <a:ext cx="329356" cy="329356"/>
          </a:xfrm>
          <a:prstGeom prst="rect">
            <a:avLst/>
          </a:prstGeom>
          <a:effectLst/>
        </p:spPr>
      </p:pic>
      <p:grpSp>
        <p:nvGrpSpPr>
          <p:cNvPr id="11" name="Grup 10"/>
          <p:cNvGrpSpPr/>
          <p:nvPr/>
        </p:nvGrpSpPr>
        <p:grpSpPr>
          <a:xfrm>
            <a:off x="217785" y="2336169"/>
            <a:ext cx="533400" cy="533400"/>
            <a:chOff x="6610023" y="3202675"/>
            <a:chExt cx="533400" cy="533400"/>
          </a:xfrm>
        </p:grpSpPr>
        <p:sp>
          <p:nvSpPr>
            <p:cNvPr id="12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217785" y="3060625"/>
            <a:ext cx="533400" cy="533400"/>
            <a:chOff x="6610023" y="3202675"/>
            <a:chExt cx="533400" cy="533400"/>
          </a:xfrm>
        </p:grpSpPr>
        <p:sp>
          <p:nvSpPr>
            <p:cNvPr id="16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217785" y="3783360"/>
            <a:ext cx="533400" cy="533400"/>
            <a:chOff x="6610023" y="3202675"/>
            <a:chExt cx="533400" cy="533400"/>
          </a:xfrm>
        </p:grpSpPr>
        <p:sp>
          <p:nvSpPr>
            <p:cNvPr id="20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1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3" name="Grup 22"/>
          <p:cNvGrpSpPr/>
          <p:nvPr/>
        </p:nvGrpSpPr>
        <p:grpSpPr>
          <a:xfrm>
            <a:off x="217785" y="4506095"/>
            <a:ext cx="533400" cy="533400"/>
            <a:chOff x="6610023" y="3202675"/>
            <a:chExt cx="533400" cy="533400"/>
          </a:xfrm>
        </p:grpSpPr>
        <p:sp>
          <p:nvSpPr>
            <p:cNvPr id="24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5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7" name="Grup 26"/>
          <p:cNvGrpSpPr/>
          <p:nvPr/>
        </p:nvGrpSpPr>
        <p:grpSpPr>
          <a:xfrm>
            <a:off x="217785" y="5228830"/>
            <a:ext cx="533400" cy="533400"/>
            <a:chOff x="6610023" y="3202675"/>
            <a:chExt cx="533400" cy="533400"/>
          </a:xfrm>
        </p:grpSpPr>
        <p:sp>
          <p:nvSpPr>
            <p:cNvPr id="28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9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42008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/>
      <p:bldP spid="41" grpId="0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xmlns="" id="{56417C8E-33E1-0DA6-EDF4-9F339C9DCDE0}"/>
              </a:ext>
            </a:extLst>
          </p:cNvPr>
          <p:cNvSpPr/>
          <p:nvPr/>
        </p:nvSpPr>
        <p:spPr>
          <a:xfrm>
            <a:off x="-116305" y="-96253"/>
            <a:ext cx="12424610" cy="1986698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BB3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52106AF-D0BC-4F45-A759-6959A0894C4B}"/>
              </a:ext>
            </a:extLst>
          </p:cNvPr>
          <p:cNvSpPr txBox="1">
            <a:spLocks/>
          </p:cNvSpPr>
          <p:nvPr/>
        </p:nvSpPr>
        <p:spPr>
          <a:xfrm>
            <a:off x="926432" y="2311685"/>
            <a:ext cx="11084057" cy="4181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SzPct val="150000"/>
            </a:pPr>
            <a:r>
              <a:rPr lang="tr-T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Yatay geçiş başvurularının yatay geçiş takvimine ve yönergeye uygun olarak değerlendirilmesi ve Öğrenci İşleri Daire Başkanlığına </a:t>
            </a: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gönderilmesi.</a:t>
            </a:r>
            <a:endParaRPr lang="tr-TR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217785" y="2522587"/>
            <a:ext cx="533400" cy="533400"/>
            <a:chOff x="6610023" y="3202675"/>
            <a:chExt cx="533400" cy="533400"/>
          </a:xfrm>
        </p:grpSpPr>
        <p:sp>
          <p:nvSpPr>
            <p:cNvPr id="10" name="Star: 12 Points 20">
              <a:extLst>
                <a:ext uri="{FF2B5EF4-FFF2-40B4-BE49-F238E27FC236}">
                  <a16:creationId xmlns:a16="http://schemas.microsoft.com/office/drawing/2014/main" xmlns="" id="{25768958-E5F0-ED35-84CD-903C51288575}"/>
                </a:ext>
              </a:extLst>
            </p:cNvPr>
            <p:cNvSpPr/>
            <p:nvPr/>
          </p:nvSpPr>
          <p:spPr>
            <a:xfrm>
              <a:off x="6610023" y="3202675"/>
              <a:ext cx="533400" cy="533400"/>
            </a:xfrm>
            <a:prstGeom prst="star12">
              <a:avLst>
                <a:gd name="adj" fmla="val 44891"/>
              </a:avLst>
            </a:prstGeom>
            <a:solidFill>
              <a:srgbClr val="C0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" name="Graphic 9">
              <a:extLst>
                <a:ext uri="{FF2B5EF4-FFF2-40B4-BE49-F238E27FC236}">
                  <a16:creationId xmlns:a16="http://schemas.microsoft.com/office/drawing/2014/main" xmlns="" id="{900CA1D6-C0B5-89A1-254B-7A6F7F89E124}"/>
                </a:ext>
              </a:extLst>
            </p:cNvPr>
            <p:cNvSpPr/>
            <p:nvPr/>
          </p:nvSpPr>
          <p:spPr>
            <a:xfrm>
              <a:off x="6773987" y="3392191"/>
              <a:ext cx="205472" cy="147367"/>
            </a:xfrm>
            <a:custGeom>
              <a:avLst/>
              <a:gdLst>
                <a:gd name="connsiteX0" fmla="*/ 3714512 w 4266723"/>
                <a:gd name="connsiteY0" fmla="*/ 95012 h 3060144"/>
                <a:gd name="connsiteX1" fmla="*/ 1530429 w 4266723"/>
                <a:gd name="connsiteY1" fmla="*/ 2279095 h 3060144"/>
                <a:gd name="connsiteX2" fmla="*/ 552212 w 4266723"/>
                <a:gd name="connsiteY2" fmla="*/ 1300877 h 3060144"/>
                <a:gd name="connsiteX3" fmla="*/ 95012 w 4266723"/>
                <a:gd name="connsiteY3" fmla="*/ 1300877 h 3060144"/>
                <a:gd name="connsiteX4" fmla="*/ 95012 w 4266723"/>
                <a:gd name="connsiteY4" fmla="*/ 1758077 h 3060144"/>
                <a:gd name="connsiteX5" fmla="*/ 1301829 w 4266723"/>
                <a:gd name="connsiteY5" fmla="*/ 2964894 h 3060144"/>
                <a:gd name="connsiteX6" fmla="*/ 1530429 w 4266723"/>
                <a:gd name="connsiteY6" fmla="*/ 3060144 h 3060144"/>
                <a:gd name="connsiteX7" fmla="*/ 1759029 w 4266723"/>
                <a:gd name="connsiteY7" fmla="*/ 2964894 h 3060144"/>
                <a:gd name="connsiteX8" fmla="*/ 4171712 w 4266723"/>
                <a:gd name="connsiteY8" fmla="*/ 552212 h 3060144"/>
                <a:gd name="connsiteX9" fmla="*/ 4171712 w 4266723"/>
                <a:gd name="connsiteY9" fmla="*/ 95012 h 3060144"/>
                <a:gd name="connsiteX10" fmla="*/ 3714512 w 4266723"/>
                <a:gd name="connsiteY10" fmla="*/ 95012 h 3060144"/>
                <a:gd name="connsiteX11" fmla="*/ 3714512 w 4266723"/>
                <a:gd name="connsiteY11" fmla="*/ 95012 h 30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6723" h="3060144">
                  <a:moveTo>
                    <a:pt x="3714512" y="95012"/>
                  </a:moveTo>
                  <a:lnTo>
                    <a:pt x="1530429" y="2279095"/>
                  </a:lnTo>
                  <a:lnTo>
                    <a:pt x="552212" y="1300877"/>
                  </a:lnTo>
                  <a:cubicBezTo>
                    <a:pt x="425529" y="1174194"/>
                    <a:pt x="220742" y="1174194"/>
                    <a:pt x="95012" y="1300877"/>
                  </a:cubicBezTo>
                  <a:cubicBezTo>
                    <a:pt x="-31671" y="1427559"/>
                    <a:pt x="-31671" y="1632347"/>
                    <a:pt x="95012" y="1758077"/>
                  </a:cubicBezTo>
                  <a:lnTo>
                    <a:pt x="1301829" y="2964894"/>
                  </a:lnTo>
                  <a:cubicBezTo>
                    <a:pt x="1364694" y="3027759"/>
                    <a:pt x="1447562" y="3060144"/>
                    <a:pt x="1530429" y="3060144"/>
                  </a:cubicBezTo>
                  <a:cubicBezTo>
                    <a:pt x="1613297" y="3060144"/>
                    <a:pt x="1696164" y="3028712"/>
                    <a:pt x="1759029" y="2964894"/>
                  </a:cubicBezTo>
                  <a:lnTo>
                    <a:pt x="4171712" y="552212"/>
                  </a:lnTo>
                  <a:cubicBezTo>
                    <a:pt x="4298395" y="425529"/>
                    <a:pt x="4298395" y="220742"/>
                    <a:pt x="4171712" y="95012"/>
                  </a:cubicBezTo>
                  <a:cubicBezTo>
                    <a:pt x="4045030" y="-31671"/>
                    <a:pt x="3840242" y="-31671"/>
                    <a:pt x="3714512" y="95012"/>
                  </a:cubicBezTo>
                  <a:lnTo>
                    <a:pt x="3714512" y="950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7176D38-C996-A670-9324-CE7A1C41A88E}"/>
                </a:ext>
              </a:extLst>
            </p:cNvPr>
            <p:cNvSpPr/>
            <p:nvPr/>
          </p:nvSpPr>
          <p:spPr>
            <a:xfrm>
              <a:off x="6698440" y="3287592"/>
              <a:ext cx="356566" cy="3565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3" name="Unvan 1">
            <a:extLst>
              <a:ext uri="{FF2B5EF4-FFF2-40B4-BE49-F238E27FC236}">
                <a16:creationId xmlns:a16="http://schemas.microsoft.com/office/drawing/2014/main" xmlns="" id="{C57F1834-8509-3047-A0F9-43B49BE196F7}"/>
              </a:ext>
            </a:extLst>
          </p:cNvPr>
          <p:cNvSpPr txBox="1">
            <a:spLocks/>
          </p:cNvSpPr>
          <p:nvPr/>
        </p:nvSpPr>
        <p:spPr>
          <a:xfrm>
            <a:off x="2330231" y="444812"/>
            <a:ext cx="6247723" cy="46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ÖĞRENCİ İŞLERİ DAİRE BAŞKANLIĞI</a:t>
            </a:r>
            <a:endParaRPr lang="tr-TR" sz="1600" b="1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sp>
        <p:nvSpPr>
          <p:cNvPr id="14" name="Unvan 1">
            <a:extLst>
              <a:ext uri="{FF2B5EF4-FFF2-40B4-BE49-F238E27FC236}">
                <a16:creationId xmlns:a16="http://schemas.microsoft.com/office/drawing/2014/main" xmlns="" id="{38CBD8B5-CF63-9148-B1FE-EA1069AA2775}"/>
              </a:ext>
            </a:extLst>
          </p:cNvPr>
          <p:cNvSpPr txBox="1">
            <a:spLocks/>
          </p:cNvSpPr>
          <p:nvPr/>
        </p:nvSpPr>
        <p:spPr>
          <a:xfrm>
            <a:off x="2330231" y="993416"/>
            <a:ext cx="6247723" cy="496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 smtClean="0">
                <a:solidFill>
                  <a:schemeClr val="bg1"/>
                </a:solidFill>
                <a:latin typeface="Poppins" panose="00000500000000000000" pitchFamily="2" charset="-94"/>
                <a:ea typeface="Open Sans" panose="020B0606030504020204" pitchFamily="34" charset="0"/>
                <a:cs typeface="Poppins" panose="00000500000000000000" pitchFamily="2" charset="-94"/>
              </a:rPr>
              <a:t>Yatay Geçiş Süreci</a:t>
            </a:r>
            <a:endParaRPr lang="tr-TR" sz="3200" dirty="0">
              <a:solidFill>
                <a:schemeClr val="bg1"/>
              </a:solidFill>
              <a:latin typeface="Poppins" panose="00000500000000000000" pitchFamily="2" charset="-94"/>
              <a:ea typeface="Open Sans" panose="020B0606030504020204" pitchFamily="34" charset="0"/>
              <a:cs typeface="Poppins" panose="00000500000000000000" pitchFamily="2" charset="-94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B0753A33-95EF-4D4E-B370-E20D2A5326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6" y="152199"/>
            <a:ext cx="1618727" cy="1614141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B0A408CF-3D70-2F44-AC4D-EDE915288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33" y="6348845"/>
            <a:ext cx="329356" cy="3293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2937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build="p"/>
      <p:bldP spid="13" grpId="0"/>
      <p:bldP spid="14" grpId="0"/>
    </p:bldLst>
  </p:timing>
</p:sld>
</file>

<file path=ppt/theme/theme1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Özel 14">
      <a:dk1>
        <a:srgbClr val="1666B6"/>
      </a:dk1>
      <a:lt1>
        <a:srgbClr val="FFFFFF"/>
      </a:lt1>
      <a:dk2>
        <a:srgbClr val="333975"/>
      </a:dk2>
      <a:lt2>
        <a:srgbClr val="1F9BFF"/>
      </a:lt2>
      <a:accent1>
        <a:srgbClr val="1C82D4"/>
      </a:accent1>
      <a:accent2>
        <a:srgbClr val="4CAE50"/>
      </a:accent2>
      <a:accent3>
        <a:srgbClr val="1E83FC"/>
      </a:accent3>
      <a:accent4>
        <a:srgbClr val="BBEB6B"/>
      </a:accent4>
      <a:accent5>
        <a:srgbClr val="649ED9"/>
      </a:accent5>
      <a:accent6>
        <a:srgbClr val="F28F42"/>
      </a:accent6>
      <a:hlink>
        <a:srgbClr val="8170FF"/>
      </a:hlink>
      <a:folHlink>
        <a:srgbClr val="3EBBF0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3290</TotalTime>
  <Words>937</Words>
  <Application>Microsoft Office PowerPoint</Application>
  <PresentationFormat>Geniş ekran</PresentationFormat>
  <Paragraphs>134</Paragraphs>
  <Slides>26</Slides>
  <Notes>24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Open Sans</vt:lpstr>
      <vt:lpstr>Poppins</vt:lpstr>
      <vt:lpstr>Roboto Slab</vt:lpstr>
      <vt:lpstr>Times New Roman</vt:lpstr>
      <vt:lpstr>Wingdings</vt:lpstr>
      <vt:lpstr>Wingdings 3</vt:lpstr>
      <vt:lpstr>Özel Tasarım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Ramanda Galang Bryantama</dc:creator>
  <cp:lastModifiedBy>Baskan</cp:lastModifiedBy>
  <cp:revision>244</cp:revision>
  <dcterms:created xsi:type="dcterms:W3CDTF">2019-08-12T03:52:24Z</dcterms:created>
  <dcterms:modified xsi:type="dcterms:W3CDTF">2022-12-12T08:45:17Z</dcterms:modified>
</cp:coreProperties>
</file>