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586" r:id="rId2"/>
    <p:sldId id="556" r:id="rId3"/>
    <p:sldId id="580" r:id="rId4"/>
    <p:sldId id="557" r:id="rId5"/>
    <p:sldId id="581" r:id="rId6"/>
    <p:sldId id="582" r:id="rId7"/>
    <p:sldId id="583" r:id="rId8"/>
    <p:sldId id="587" r:id="rId9"/>
    <p:sldId id="560" r:id="rId10"/>
    <p:sldId id="585" r:id="rId11"/>
    <p:sldId id="561" r:id="rId12"/>
    <p:sldId id="562" r:id="rId13"/>
    <p:sldId id="566" r:id="rId14"/>
    <p:sldId id="564" r:id="rId15"/>
    <p:sldId id="579" r:id="rId16"/>
    <p:sldId id="565" r:id="rId17"/>
    <p:sldId id="578" r:id="rId18"/>
    <p:sldId id="588"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7"/>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137582908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27651917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40"/>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409205572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287974955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2"/>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123058058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249206241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139760833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182812723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289580909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3" y="273050"/>
            <a:ext cx="4011084" cy="1162051"/>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323886819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1"/>
            <a:ext cx="7315200" cy="566739"/>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3 Metin Yer Tutucusu"/>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300734947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fld id="{2F156D22-9DDF-449D-82C5-A4DD90D80A12}" type="datetimeFigureOut">
              <a:rPr lang="tr-TR" smtClean="0">
                <a:solidFill>
                  <a:prstClr val="black">
                    <a:tint val="75000"/>
                  </a:prstClr>
                </a:solidFill>
              </a:rPr>
              <a:pPr/>
              <a:t>13.12.2022</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8A9234B-9ADB-45E1-9814-CE1702D373B8}" type="slidenum">
              <a:rPr lang="tr-TR" smtClean="0"/>
              <a:pPr/>
              <a:t>‹#›</a:t>
            </a:fld>
            <a:endParaRPr lang="tr-TR"/>
          </a:p>
        </p:txBody>
      </p:sp>
    </p:spTree>
    <p:extLst>
      <p:ext uri="{BB962C8B-B14F-4D97-AF65-F5344CB8AC3E}">
        <p14:creationId xmlns:p14="http://schemas.microsoft.com/office/powerpoint/2010/main" val="6114865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gdb.omu.edu.tr/2022/10/05/2022-yili-odeneklerinin-kullanilmasina-iliskin-genelg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smtClean="0"/>
              <a:t>ONDOKUZ MAYIS ÜNİVERSİTESİ</a:t>
            </a:r>
          </a:p>
          <a:p>
            <a:pPr marL="0" indent="0" algn="ctr">
              <a:buNone/>
            </a:pPr>
            <a:r>
              <a:rPr lang="tr-TR" dirty="0" smtClean="0"/>
              <a:t>STRATEJİ GELİŞTİRME DAİRE BAŞKANLIĞI</a:t>
            </a:r>
          </a:p>
          <a:p>
            <a:pPr marL="0" indent="0" algn="ctr">
              <a:buNone/>
            </a:pPr>
            <a:endParaRPr lang="tr-TR" dirty="0"/>
          </a:p>
          <a:p>
            <a:pPr marL="0" indent="0" algn="ctr">
              <a:buNone/>
            </a:pPr>
            <a:r>
              <a:rPr lang="tr-TR" sz="2400" dirty="0" smtClean="0"/>
              <a:t>PROGRAM BÜTÇE YAPISI </a:t>
            </a:r>
          </a:p>
          <a:p>
            <a:pPr marL="0" indent="0" algn="ctr">
              <a:buNone/>
            </a:pPr>
            <a:r>
              <a:rPr lang="tr-TR" sz="1400" dirty="0" smtClean="0"/>
              <a:t>VE</a:t>
            </a:r>
          </a:p>
          <a:p>
            <a:pPr marL="0" indent="0" algn="ctr">
              <a:buNone/>
            </a:pPr>
            <a:r>
              <a:rPr lang="tr-TR" sz="2400" dirty="0" smtClean="0"/>
              <a:t>ÖDENEKLERİN ETKİN KULLANIMI</a:t>
            </a:r>
          </a:p>
          <a:p>
            <a:pPr marL="0" indent="0" algn="ctr">
              <a:buNone/>
            </a:pPr>
            <a:endParaRPr lang="tr-TR" sz="2400" dirty="0"/>
          </a:p>
          <a:p>
            <a:pPr marL="0" indent="0" algn="ctr">
              <a:buNone/>
            </a:pPr>
            <a:endParaRPr lang="tr-TR" sz="2400" dirty="0" smtClean="0"/>
          </a:p>
          <a:p>
            <a:pPr marL="0" indent="0" algn="ctr">
              <a:buNone/>
            </a:pPr>
            <a:endParaRPr lang="tr-TR" sz="2400" dirty="0" smtClean="0"/>
          </a:p>
          <a:p>
            <a:pPr marL="0" indent="0" algn="ctr">
              <a:buNone/>
            </a:pPr>
            <a:r>
              <a:rPr lang="tr-TR" sz="1400" dirty="0" smtClean="0"/>
              <a:t>2022</a:t>
            </a:r>
            <a:endParaRPr lang="tr-TR" sz="1400" dirty="0"/>
          </a:p>
        </p:txBody>
      </p:sp>
    </p:spTree>
    <p:extLst>
      <p:ext uri="{BB962C8B-B14F-4D97-AF65-F5344CB8AC3E}">
        <p14:creationId xmlns:p14="http://schemas.microsoft.com/office/powerpoint/2010/main" val="161577875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ağ Ok 6"/>
          <p:cNvSpPr/>
          <p:nvPr/>
        </p:nvSpPr>
        <p:spPr>
          <a:xfrm>
            <a:off x="1215077" y="2525864"/>
            <a:ext cx="319720" cy="153725"/>
          </a:xfrm>
          <a:prstGeom prst="righ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
        <p:nvSpPr>
          <p:cNvPr id="9" name="Metin kutusu 8"/>
          <p:cNvSpPr txBox="1"/>
          <p:nvPr/>
        </p:nvSpPr>
        <p:spPr>
          <a:xfrm>
            <a:off x="220653" y="2396099"/>
            <a:ext cx="1086693" cy="400110"/>
          </a:xfrm>
          <a:prstGeom prst="rect">
            <a:avLst/>
          </a:prstGeom>
          <a:noFill/>
          <a:ln>
            <a:noFill/>
          </a:ln>
        </p:spPr>
        <p:txBody>
          <a:bodyPr wrap="square" rtlCol="0">
            <a:spAutoFit/>
          </a:bodyPr>
          <a:lstStyle/>
          <a:p>
            <a:pPr algn="ctr"/>
            <a:r>
              <a:rPr lang="tr-TR" sz="1000" dirty="0">
                <a:solidFill>
                  <a:prstClr val="black"/>
                </a:solidFill>
              </a:rPr>
              <a:t>2</a:t>
            </a:r>
            <a:r>
              <a:rPr lang="tr-TR" sz="1000" dirty="0" smtClean="0">
                <a:solidFill>
                  <a:prstClr val="black"/>
                </a:solidFill>
              </a:rPr>
              <a:t>. Adım</a:t>
            </a:r>
          </a:p>
          <a:p>
            <a:pPr algn="ctr"/>
            <a:r>
              <a:rPr lang="tr-TR" sz="1000" dirty="0" smtClean="0">
                <a:solidFill>
                  <a:prstClr val="black"/>
                </a:solidFill>
              </a:rPr>
              <a:t>Kurum İşlemleri</a:t>
            </a:r>
            <a:endParaRPr lang="tr-TR" sz="1000" dirty="0">
              <a:solidFill>
                <a:prstClr val="black"/>
              </a:solidFill>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598" y="731519"/>
            <a:ext cx="10176618" cy="4738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Bükülü Ok 2"/>
          <p:cNvSpPr/>
          <p:nvPr/>
        </p:nvSpPr>
        <p:spPr>
          <a:xfrm>
            <a:off x="1374937" y="2753801"/>
            <a:ext cx="265730" cy="694414"/>
          </a:xfrm>
          <a:prstGeom prst="ben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black"/>
              </a:solidFill>
            </a:endParaRPr>
          </a:p>
        </p:txBody>
      </p:sp>
      <p:sp>
        <p:nvSpPr>
          <p:cNvPr id="11" name="Metin kutusu 10"/>
          <p:cNvSpPr txBox="1"/>
          <p:nvPr/>
        </p:nvSpPr>
        <p:spPr>
          <a:xfrm>
            <a:off x="792336" y="3448215"/>
            <a:ext cx="986836" cy="553998"/>
          </a:xfrm>
          <a:prstGeom prst="rect">
            <a:avLst/>
          </a:prstGeom>
          <a:noFill/>
          <a:ln>
            <a:noFill/>
          </a:ln>
        </p:spPr>
        <p:txBody>
          <a:bodyPr wrap="square" rtlCol="0">
            <a:spAutoFit/>
          </a:bodyPr>
          <a:lstStyle/>
          <a:p>
            <a:pPr algn="ctr"/>
            <a:r>
              <a:rPr lang="tr-TR" sz="1000" dirty="0" smtClean="0">
                <a:solidFill>
                  <a:prstClr val="black"/>
                </a:solidFill>
              </a:rPr>
              <a:t>3. Adım</a:t>
            </a:r>
          </a:p>
          <a:p>
            <a:pPr algn="ctr"/>
            <a:r>
              <a:rPr lang="tr-TR" sz="1000" dirty="0" smtClean="0">
                <a:solidFill>
                  <a:prstClr val="black"/>
                </a:solidFill>
              </a:rPr>
              <a:t>Ödenek Durum Bilgisi</a:t>
            </a:r>
            <a:endParaRPr lang="tr-TR" sz="1000" dirty="0">
              <a:solidFill>
                <a:prstClr val="black"/>
              </a:solidFill>
            </a:endParaRPr>
          </a:p>
        </p:txBody>
      </p:sp>
      <p:sp>
        <p:nvSpPr>
          <p:cNvPr id="12" name="Metin kutusu 11"/>
          <p:cNvSpPr txBox="1"/>
          <p:nvPr/>
        </p:nvSpPr>
        <p:spPr>
          <a:xfrm>
            <a:off x="649447" y="1036843"/>
            <a:ext cx="1086693" cy="553998"/>
          </a:xfrm>
          <a:prstGeom prst="rect">
            <a:avLst/>
          </a:prstGeom>
          <a:noFill/>
          <a:ln>
            <a:noFill/>
          </a:ln>
        </p:spPr>
        <p:txBody>
          <a:bodyPr wrap="square" rtlCol="0">
            <a:spAutoFit/>
          </a:bodyPr>
          <a:lstStyle/>
          <a:p>
            <a:pPr algn="ctr"/>
            <a:r>
              <a:rPr lang="tr-TR" sz="1000" dirty="0" smtClean="0">
                <a:solidFill>
                  <a:prstClr val="black"/>
                </a:solidFill>
              </a:rPr>
              <a:t>1. Adım</a:t>
            </a:r>
          </a:p>
          <a:p>
            <a:pPr algn="ctr"/>
            <a:r>
              <a:rPr lang="tr-TR" sz="1000" dirty="0" smtClean="0">
                <a:solidFill>
                  <a:prstClr val="black"/>
                </a:solidFill>
              </a:rPr>
              <a:t>Program Bütçe Uygulama</a:t>
            </a:r>
            <a:endParaRPr lang="tr-TR" sz="1000" dirty="0">
              <a:solidFill>
                <a:prstClr val="black"/>
              </a:solidFill>
            </a:endParaRPr>
          </a:p>
        </p:txBody>
      </p:sp>
      <p:sp>
        <p:nvSpPr>
          <p:cNvPr id="13" name="Bükülü Ok 12"/>
          <p:cNvSpPr/>
          <p:nvPr/>
        </p:nvSpPr>
        <p:spPr>
          <a:xfrm rot="10800000" flipH="1">
            <a:off x="1294379" y="1566988"/>
            <a:ext cx="289710" cy="694414"/>
          </a:xfrm>
          <a:prstGeom prst="ben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black"/>
              </a:solidFill>
            </a:endParaRPr>
          </a:p>
        </p:txBody>
      </p:sp>
      <p:sp>
        <p:nvSpPr>
          <p:cNvPr id="14" name="Bükülü Ok 13"/>
          <p:cNvSpPr/>
          <p:nvPr/>
        </p:nvSpPr>
        <p:spPr>
          <a:xfrm rot="10800000">
            <a:off x="7032737" y="1289989"/>
            <a:ext cx="227484" cy="694414"/>
          </a:xfrm>
          <a:prstGeom prst="ben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black"/>
              </a:solidFill>
            </a:endParaRPr>
          </a:p>
        </p:txBody>
      </p:sp>
      <p:sp>
        <p:nvSpPr>
          <p:cNvPr id="15" name="Metin kutusu 14"/>
          <p:cNvSpPr txBox="1"/>
          <p:nvPr/>
        </p:nvSpPr>
        <p:spPr>
          <a:xfrm>
            <a:off x="6453158" y="731288"/>
            <a:ext cx="1614126" cy="553998"/>
          </a:xfrm>
          <a:prstGeom prst="rect">
            <a:avLst/>
          </a:prstGeom>
          <a:noFill/>
          <a:ln>
            <a:noFill/>
          </a:ln>
        </p:spPr>
        <p:txBody>
          <a:bodyPr wrap="square" rtlCol="0">
            <a:spAutoFit/>
          </a:bodyPr>
          <a:lstStyle/>
          <a:p>
            <a:pPr algn="ctr"/>
            <a:r>
              <a:rPr lang="tr-TR" sz="1000" dirty="0" smtClean="0">
                <a:solidFill>
                  <a:prstClr val="black"/>
                </a:solidFill>
              </a:rPr>
              <a:t>4. Adım</a:t>
            </a:r>
          </a:p>
          <a:p>
            <a:pPr algn="ctr"/>
            <a:r>
              <a:rPr lang="tr-TR" sz="1000" dirty="0" smtClean="0">
                <a:solidFill>
                  <a:prstClr val="black"/>
                </a:solidFill>
              </a:rPr>
              <a:t>Biriminizi seçmeniz gerekmektedir</a:t>
            </a:r>
            <a:endParaRPr lang="tr-TR" sz="1000" dirty="0">
              <a:solidFill>
                <a:prstClr val="black"/>
              </a:solidFill>
            </a:endParaRPr>
          </a:p>
        </p:txBody>
      </p:sp>
      <p:sp>
        <p:nvSpPr>
          <p:cNvPr id="16" name="Bükülü Ok 15"/>
          <p:cNvSpPr/>
          <p:nvPr/>
        </p:nvSpPr>
        <p:spPr>
          <a:xfrm>
            <a:off x="7745257" y="1908311"/>
            <a:ext cx="265730" cy="985963"/>
          </a:xfrm>
          <a:prstGeom prst="ben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black"/>
              </a:solidFill>
            </a:endParaRPr>
          </a:p>
        </p:txBody>
      </p:sp>
      <p:sp>
        <p:nvSpPr>
          <p:cNvPr id="17" name="Metin kutusu 16"/>
          <p:cNvSpPr txBox="1"/>
          <p:nvPr/>
        </p:nvSpPr>
        <p:spPr>
          <a:xfrm>
            <a:off x="6969998" y="2918127"/>
            <a:ext cx="1614126" cy="553998"/>
          </a:xfrm>
          <a:prstGeom prst="rect">
            <a:avLst/>
          </a:prstGeom>
          <a:noFill/>
          <a:ln>
            <a:noFill/>
          </a:ln>
        </p:spPr>
        <p:txBody>
          <a:bodyPr wrap="square" rtlCol="0">
            <a:spAutoFit/>
          </a:bodyPr>
          <a:lstStyle/>
          <a:p>
            <a:pPr algn="ctr"/>
            <a:r>
              <a:rPr lang="tr-TR" sz="1000" dirty="0">
                <a:solidFill>
                  <a:prstClr val="black"/>
                </a:solidFill>
              </a:rPr>
              <a:t>5</a:t>
            </a:r>
            <a:r>
              <a:rPr lang="tr-TR" sz="1000" dirty="0" smtClean="0">
                <a:solidFill>
                  <a:prstClr val="black"/>
                </a:solidFill>
              </a:rPr>
              <a:t>. Adım</a:t>
            </a:r>
          </a:p>
          <a:p>
            <a:pPr algn="ctr"/>
            <a:r>
              <a:rPr lang="tr-TR" sz="1000" dirty="0" smtClean="0">
                <a:solidFill>
                  <a:prstClr val="black"/>
                </a:solidFill>
              </a:rPr>
              <a:t>Ekonomik kodu seçmeniz gerekmektedir</a:t>
            </a:r>
            <a:endParaRPr lang="tr-TR" sz="1000" dirty="0">
              <a:solidFill>
                <a:prstClr val="black"/>
              </a:solidFill>
            </a:endParaRPr>
          </a:p>
        </p:txBody>
      </p:sp>
      <p:sp>
        <p:nvSpPr>
          <p:cNvPr id="18" name="Bükülü Ok 17"/>
          <p:cNvSpPr/>
          <p:nvPr/>
        </p:nvSpPr>
        <p:spPr>
          <a:xfrm rot="16200000">
            <a:off x="8858439" y="2045792"/>
            <a:ext cx="265730" cy="694414"/>
          </a:xfrm>
          <a:prstGeom prst="ben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black"/>
              </a:solidFill>
            </a:endParaRPr>
          </a:p>
        </p:txBody>
      </p:sp>
      <p:sp>
        <p:nvSpPr>
          <p:cNvPr id="20" name="Metin kutusu 19"/>
          <p:cNvSpPr txBox="1"/>
          <p:nvPr/>
        </p:nvSpPr>
        <p:spPr>
          <a:xfrm>
            <a:off x="9235148" y="2104391"/>
            <a:ext cx="2675910" cy="553998"/>
          </a:xfrm>
          <a:prstGeom prst="rect">
            <a:avLst/>
          </a:prstGeom>
          <a:noFill/>
          <a:ln>
            <a:noFill/>
          </a:ln>
        </p:spPr>
        <p:txBody>
          <a:bodyPr wrap="square" rtlCol="0">
            <a:spAutoFit/>
          </a:bodyPr>
          <a:lstStyle/>
          <a:p>
            <a:pPr algn="ctr"/>
            <a:r>
              <a:rPr lang="tr-TR" sz="1000" dirty="0" smtClean="0">
                <a:solidFill>
                  <a:prstClr val="black"/>
                </a:solidFill>
              </a:rPr>
              <a:t>6. Adım</a:t>
            </a:r>
          </a:p>
          <a:p>
            <a:pPr algn="ctr"/>
            <a:r>
              <a:rPr lang="tr-TR" sz="1000" dirty="0" smtClean="0">
                <a:solidFill>
                  <a:prstClr val="black"/>
                </a:solidFill>
              </a:rPr>
              <a:t>Göster seçeneği ile seçilen ekonomik kodda yer alan ödeneğin durumunu görmüş olacaksınız.  </a:t>
            </a:r>
            <a:endParaRPr lang="tr-TR" sz="1000" dirty="0">
              <a:solidFill>
                <a:prstClr val="black"/>
              </a:solidFill>
            </a:endParaRPr>
          </a:p>
        </p:txBody>
      </p:sp>
    </p:spTree>
    <p:extLst>
      <p:ext uri="{BB962C8B-B14F-4D97-AF65-F5344CB8AC3E}">
        <p14:creationId xmlns:p14="http://schemas.microsoft.com/office/powerpoint/2010/main" val="307168257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2516" y="746217"/>
            <a:ext cx="8762337" cy="5480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ağ Ok 2"/>
          <p:cNvSpPr/>
          <p:nvPr/>
        </p:nvSpPr>
        <p:spPr>
          <a:xfrm>
            <a:off x="1757241" y="2345618"/>
            <a:ext cx="485050" cy="182880"/>
          </a:xfrm>
          <a:prstGeom prst="righ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1884461" y="2765713"/>
            <a:ext cx="405517" cy="182880"/>
          </a:xfrm>
          <a:prstGeom prst="righ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p:cNvSpPr/>
          <p:nvPr/>
        </p:nvSpPr>
        <p:spPr>
          <a:xfrm>
            <a:off x="1957359" y="3486008"/>
            <a:ext cx="335290" cy="182880"/>
          </a:xfrm>
          <a:prstGeom prst="righ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p:cNvSpPr txBox="1"/>
          <p:nvPr/>
        </p:nvSpPr>
        <p:spPr>
          <a:xfrm>
            <a:off x="156345" y="2230229"/>
            <a:ext cx="1582322" cy="400110"/>
          </a:xfrm>
          <a:prstGeom prst="rect">
            <a:avLst/>
          </a:prstGeom>
          <a:noFill/>
          <a:ln>
            <a:solidFill>
              <a:schemeClr val="tx2">
                <a:lumMod val="60000"/>
                <a:lumOff val="40000"/>
              </a:schemeClr>
            </a:solidFill>
          </a:ln>
        </p:spPr>
        <p:txBody>
          <a:bodyPr wrap="square" rtlCol="0">
            <a:spAutoFit/>
          </a:bodyPr>
          <a:lstStyle/>
          <a:p>
            <a:pPr algn="ctr"/>
            <a:r>
              <a:rPr lang="tr-TR" sz="1000" dirty="0"/>
              <a:t>1. Adım</a:t>
            </a:r>
          </a:p>
          <a:p>
            <a:pPr algn="ctr"/>
            <a:r>
              <a:rPr lang="tr-TR" sz="1000" dirty="0"/>
              <a:t>Program Bütçe Uygulama</a:t>
            </a:r>
          </a:p>
        </p:txBody>
      </p:sp>
      <p:sp>
        <p:nvSpPr>
          <p:cNvPr id="11" name="Metin kutusu 10"/>
          <p:cNvSpPr txBox="1"/>
          <p:nvPr/>
        </p:nvSpPr>
        <p:spPr>
          <a:xfrm>
            <a:off x="780530" y="2686013"/>
            <a:ext cx="1086693" cy="400110"/>
          </a:xfrm>
          <a:prstGeom prst="rect">
            <a:avLst/>
          </a:prstGeom>
          <a:noFill/>
          <a:ln>
            <a:solidFill>
              <a:schemeClr val="tx2">
                <a:lumMod val="60000"/>
                <a:lumOff val="40000"/>
              </a:schemeClr>
            </a:solidFill>
          </a:ln>
        </p:spPr>
        <p:txBody>
          <a:bodyPr wrap="square" rtlCol="0">
            <a:spAutoFit/>
          </a:bodyPr>
          <a:lstStyle/>
          <a:p>
            <a:pPr algn="ctr"/>
            <a:r>
              <a:rPr lang="tr-TR" sz="1000" dirty="0"/>
              <a:t>2. Adım</a:t>
            </a:r>
          </a:p>
          <a:p>
            <a:pPr algn="ctr"/>
            <a:r>
              <a:rPr lang="tr-TR" sz="1000" dirty="0"/>
              <a:t>Kurum İşlemleri</a:t>
            </a:r>
          </a:p>
        </p:txBody>
      </p:sp>
      <p:sp>
        <p:nvSpPr>
          <p:cNvPr id="12" name="Metin kutusu 11"/>
          <p:cNvSpPr txBox="1"/>
          <p:nvPr/>
        </p:nvSpPr>
        <p:spPr>
          <a:xfrm>
            <a:off x="368399" y="3304428"/>
            <a:ext cx="1557156" cy="553998"/>
          </a:xfrm>
          <a:prstGeom prst="rect">
            <a:avLst/>
          </a:prstGeom>
          <a:noFill/>
          <a:ln>
            <a:solidFill>
              <a:schemeClr val="tx2">
                <a:lumMod val="60000"/>
                <a:lumOff val="40000"/>
              </a:schemeClr>
            </a:solidFill>
          </a:ln>
        </p:spPr>
        <p:txBody>
          <a:bodyPr wrap="square" rtlCol="0">
            <a:spAutoFit/>
          </a:bodyPr>
          <a:lstStyle/>
          <a:p>
            <a:pPr algn="ctr"/>
            <a:r>
              <a:rPr lang="tr-TR" sz="1000" dirty="0"/>
              <a:t>3. Adım</a:t>
            </a:r>
          </a:p>
          <a:p>
            <a:pPr algn="ctr"/>
            <a:r>
              <a:rPr lang="tr-TR" sz="1000" dirty="0"/>
              <a:t>Gelir-Gider Durum Listesi/</a:t>
            </a:r>
          </a:p>
          <a:p>
            <a:pPr algn="ctr"/>
            <a:r>
              <a:rPr lang="tr-TR" sz="1000" dirty="0"/>
              <a:t>Masraf Cetveli</a:t>
            </a:r>
          </a:p>
        </p:txBody>
      </p:sp>
      <p:sp>
        <p:nvSpPr>
          <p:cNvPr id="10" name="Çentikli Sağ Ok 9"/>
          <p:cNvSpPr/>
          <p:nvPr/>
        </p:nvSpPr>
        <p:spPr>
          <a:xfrm rot="10800000">
            <a:off x="8635120" y="2345618"/>
            <a:ext cx="485029" cy="182880"/>
          </a:xfrm>
          <a:prstGeom prst="notchedRightArrow">
            <a:avLst/>
          </a:prstGeom>
          <a:solidFill>
            <a:schemeClr val="accent5">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Metin kutusu 13"/>
          <p:cNvSpPr txBox="1"/>
          <p:nvPr/>
        </p:nvSpPr>
        <p:spPr>
          <a:xfrm>
            <a:off x="9120149" y="2162507"/>
            <a:ext cx="1614126" cy="553998"/>
          </a:xfrm>
          <a:prstGeom prst="rect">
            <a:avLst/>
          </a:prstGeom>
          <a:noFill/>
          <a:ln>
            <a:solidFill>
              <a:schemeClr val="tx2">
                <a:lumMod val="60000"/>
                <a:lumOff val="40000"/>
              </a:schemeClr>
            </a:solidFill>
          </a:ln>
        </p:spPr>
        <p:txBody>
          <a:bodyPr wrap="square" rtlCol="0">
            <a:spAutoFit/>
          </a:bodyPr>
          <a:lstStyle/>
          <a:p>
            <a:pPr algn="ctr"/>
            <a:r>
              <a:rPr lang="tr-TR" sz="1000" dirty="0"/>
              <a:t>4. Adım</a:t>
            </a:r>
          </a:p>
          <a:p>
            <a:pPr algn="ctr"/>
            <a:r>
              <a:rPr lang="tr-TR" sz="1000" dirty="0"/>
              <a:t>Biriminizi seçmeniz gerekmektedir</a:t>
            </a:r>
          </a:p>
        </p:txBody>
      </p:sp>
      <p:sp>
        <p:nvSpPr>
          <p:cNvPr id="15" name="Çentikli Sağ Ok 14"/>
          <p:cNvSpPr/>
          <p:nvPr/>
        </p:nvSpPr>
        <p:spPr>
          <a:xfrm rot="16200000">
            <a:off x="5508932" y="5892466"/>
            <a:ext cx="485029" cy="182880"/>
          </a:xfrm>
          <a:prstGeom prst="notchedRightArrow">
            <a:avLst/>
          </a:prstGeom>
          <a:solidFill>
            <a:schemeClr val="accent5">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p:cNvSpPr txBox="1"/>
          <p:nvPr/>
        </p:nvSpPr>
        <p:spPr>
          <a:xfrm>
            <a:off x="4214192" y="6195516"/>
            <a:ext cx="3069204" cy="553998"/>
          </a:xfrm>
          <a:prstGeom prst="rect">
            <a:avLst/>
          </a:prstGeom>
          <a:noFill/>
          <a:ln>
            <a:solidFill>
              <a:schemeClr val="tx2">
                <a:lumMod val="60000"/>
                <a:lumOff val="40000"/>
              </a:schemeClr>
            </a:solidFill>
          </a:ln>
        </p:spPr>
        <p:txBody>
          <a:bodyPr wrap="square" rtlCol="0">
            <a:spAutoFit/>
          </a:bodyPr>
          <a:lstStyle/>
          <a:p>
            <a:pPr algn="ctr"/>
            <a:r>
              <a:rPr lang="tr-TR" sz="1000" dirty="0"/>
              <a:t>5. Adım</a:t>
            </a:r>
          </a:p>
          <a:p>
            <a:pPr algn="ctr"/>
            <a:r>
              <a:rPr lang="tr-TR" sz="1000" dirty="0"/>
              <a:t>Yazdır seçeneği ile biriminize ait tüm tertiplerin yer aldığı masraf cetvelini indirmiş olacaksınız.  </a:t>
            </a:r>
          </a:p>
        </p:txBody>
      </p:sp>
    </p:spTree>
    <p:extLst>
      <p:ext uri="{BB962C8B-B14F-4D97-AF65-F5344CB8AC3E}">
        <p14:creationId xmlns:p14="http://schemas.microsoft.com/office/powerpoint/2010/main" val="338724974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o 7"/>
          <p:cNvGraphicFramePr>
            <a:graphicFrameLocks noGrp="1"/>
          </p:cNvGraphicFramePr>
          <p:nvPr>
            <p:extLst>
              <p:ext uri="{D42A27DB-BD31-4B8C-83A1-F6EECF244321}">
                <p14:modId xmlns:p14="http://schemas.microsoft.com/office/powerpoint/2010/main" val="2410053710"/>
              </p:ext>
            </p:extLst>
          </p:nvPr>
        </p:nvGraphicFramePr>
        <p:xfrm>
          <a:off x="238541" y="548639"/>
          <a:ext cx="11768810" cy="4428878"/>
        </p:xfrm>
        <a:graphic>
          <a:graphicData uri="http://schemas.openxmlformats.org/drawingml/2006/table">
            <a:tbl>
              <a:tblPr>
                <a:tableStyleId>{5C22544A-7EE6-4342-B048-85BDC9FD1C3A}</a:tableStyleId>
              </a:tblPr>
              <a:tblGrid>
                <a:gridCol w="839622"/>
                <a:gridCol w="989176"/>
                <a:gridCol w="970059"/>
                <a:gridCol w="1009816"/>
                <a:gridCol w="1496178"/>
                <a:gridCol w="503990"/>
                <a:gridCol w="503990"/>
                <a:gridCol w="374165"/>
                <a:gridCol w="493040"/>
                <a:gridCol w="493040"/>
                <a:gridCol w="427742"/>
                <a:gridCol w="493040"/>
                <a:gridCol w="288551"/>
                <a:gridCol w="636623"/>
                <a:gridCol w="633410"/>
                <a:gridCol w="613262"/>
                <a:gridCol w="454531"/>
                <a:gridCol w="548575"/>
              </a:tblGrid>
              <a:tr h="177913">
                <a:tc gridSpan="18">
                  <a:txBody>
                    <a:bodyPr/>
                    <a:lstStyle/>
                    <a:p>
                      <a:pPr algn="ctr" fontAlgn="ctr"/>
                      <a:r>
                        <a:rPr lang="tr-TR" sz="700" u="none" strike="noStrike" dirty="0">
                          <a:effectLst/>
                        </a:rPr>
                        <a:t>2022 YILI BÜTÇE TERTİPLERİN ÖDENEK DURUM LİSTESİ</a:t>
                      </a:r>
                      <a:endParaRPr lang="tr-TR" sz="700" b="1" i="0" u="none" strike="noStrike" dirty="0">
                        <a:effectLst/>
                        <a:latin typeface="Tahoma"/>
                      </a:endParaRPr>
                    </a:p>
                  </a:txBody>
                  <a:tcPr marL="4345" marR="4345" marT="434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7913">
                <a:tc gridSpan="18">
                  <a:txBody>
                    <a:bodyPr/>
                    <a:lstStyle/>
                    <a:p>
                      <a:pPr algn="ctr" fontAlgn="ctr"/>
                      <a:r>
                        <a:rPr lang="tr-TR" sz="700" u="none" strike="noStrike">
                          <a:effectLst/>
                        </a:rPr>
                        <a:t>MİMARLIK FAKÜLTESİ</a:t>
                      </a:r>
                      <a:endParaRPr lang="tr-TR" sz="700" b="1" i="0" u="none" strike="noStrike">
                        <a:effectLst/>
                        <a:latin typeface="Tahoma"/>
                      </a:endParaRPr>
                    </a:p>
                  </a:txBody>
                  <a:tcPr marL="4345" marR="4345" marT="434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7913">
                <a:tc>
                  <a:txBody>
                    <a:bodyPr/>
                    <a:lstStyle/>
                    <a:p>
                      <a:pPr algn="l" fontAlgn="ctr"/>
                      <a:endParaRPr lang="tr-TR" sz="700" b="0" i="0" u="none" strike="noStrike">
                        <a:effectLst/>
                        <a:latin typeface="Tahoma"/>
                      </a:endParaRPr>
                    </a:p>
                  </a:txBody>
                  <a:tcPr marL="4345" marR="4345" marT="4345" marB="0" anchor="ctr"/>
                </a:tc>
                <a:tc>
                  <a:txBody>
                    <a:bodyPr/>
                    <a:lstStyle/>
                    <a:p>
                      <a:pPr algn="l" fontAlgn="ctr"/>
                      <a:endParaRPr lang="tr-TR" sz="700" b="0" i="0" u="none" strike="noStrike">
                        <a:effectLst/>
                        <a:latin typeface="Tahoma"/>
                      </a:endParaRPr>
                    </a:p>
                  </a:txBody>
                  <a:tcPr marL="4345" marR="4345" marT="4345" marB="0" anchor="ctr"/>
                </a:tc>
                <a:tc>
                  <a:txBody>
                    <a:bodyPr/>
                    <a:lstStyle/>
                    <a:p>
                      <a:pPr algn="l" fontAlgn="ctr"/>
                      <a:endParaRPr lang="tr-TR" sz="700" b="0" i="0" u="none" strike="noStrike">
                        <a:effectLst/>
                        <a:latin typeface="Tahoma"/>
                      </a:endParaRPr>
                    </a:p>
                  </a:txBody>
                  <a:tcPr marL="4345" marR="4345" marT="4345" marB="0" anchor="ctr"/>
                </a:tc>
                <a:tc>
                  <a:txBody>
                    <a:bodyPr/>
                    <a:lstStyle/>
                    <a:p>
                      <a:pPr algn="l" fontAlgn="ctr"/>
                      <a:endParaRPr lang="tr-TR" sz="700" b="0"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ctr" fontAlgn="ctr"/>
                      <a:endParaRPr lang="tr-TR" sz="700" b="1" i="0" u="none" strike="noStrike">
                        <a:effectLst/>
                        <a:latin typeface="Tahoma"/>
                      </a:endParaRPr>
                    </a:p>
                  </a:txBody>
                  <a:tcPr marL="4345" marR="4345" marT="4345" marB="0" anchor="ctr"/>
                </a:tc>
                <a:tc>
                  <a:txBody>
                    <a:bodyPr/>
                    <a:lstStyle/>
                    <a:p>
                      <a:pPr algn="l" fontAlgn="ctr"/>
                      <a:endParaRPr lang="tr-TR" sz="700" b="0" i="0" u="none" strike="noStrike">
                        <a:effectLst/>
                        <a:latin typeface="Tahoma"/>
                      </a:endParaRPr>
                    </a:p>
                  </a:txBody>
                  <a:tcPr marL="4345" marR="4345" marT="4345" marB="0" anchor="ctr"/>
                </a:tc>
              </a:tr>
              <a:tr h="518784">
                <a:tc>
                  <a:txBody>
                    <a:bodyPr/>
                    <a:lstStyle/>
                    <a:p>
                      <a:pPr algn="ctr" fontAlgn="ctr"/>
                      <a:r>
                        <a:rPr lang="tr-TR" sz="700" u="none" strike="noStrike">
                          <a:effectLst/>
                        </a:rPr>
                        <a:t>PROGRAM</a:t>
                      </a:r>
                      <a:endParaRPr lang="tr-TR" sz="700" b="1" i="0" u="none" strike="noStrike">
                        <a:effectLst/>
                        <a:latin typeface="Tahoma"/>
                      </a:endParaRPr>
                    </a:p>
                  </a:txBody>
                  <a:tcPr marL="4345" marR="4345" marT="4345" marB="0" anchor="ctr"/>
                </a:tc>
                <a:tc>
                  <a:txBody>
                    <a:bodyPr/>
                    <a:lstStyle/>
                    <a:p>
                      <a:pPr algn="ctr" fontAlgn="ctr"/>
                      <a:r>
                        <a:rPr lang="tr-TR" sz="700" u="none" strike="noStrike">
                          <a:effectLst/>
                        </a:rPr>
                        <a:t>ALTPROGRAM</a:t>
                      </a:r>
                      <a:endParaRPr lang="tr-TR" sz="700" b="1" i="0" u="none" strike="noStrike">
                        <a:effectLst/>
                        <a:latin typeface="Tahoma"/>
                      </a:endParaRPr>
                    </a:p>
                  </a:txBody>
                  <a:tcPr marL="4345" marR="4345" marT="4345" marB="0" anchor="ctr"/>
                </a:tc>
                <a:tc>
                  <a:txBody>
                    <a:bodyPr/>
                    <a:lstStyle/>
                    <a:p>
                      <a:pPr algn="ctr" fontAlgn="ctr"/>
                      <a:r>
                        <a:rPr lang="tr-TR" sz="700" u="none" strike="noStrike" dirty="0">
                          <a:effectLst/>
                        </a:rPr>
                        <a:t>FAALİYET</a:t>
                      </a:r>
                      <a:endParaRPr lang="tr-TR" sz="700" b="1" i="0" u="none" strike="noStrike" dirty="0">
                        <a:effectLst/>
                        <a:latin typeface="Tahoma"/>
                      </a:endParaRPr>
                    </a:p>
                  </a:txBody>
                  <a:tcPr marL="4345" marR="4345" marT="4345" marB="0" anchor="ctr"/>
                </a:tc>
                <a:tc>
                  <a:txBody>
                    <a:bodyPr/>
                    <a:lstStyle/>
                    <a:p>
                      <a:pPr algn="ctr" fontAlgn="ctr"/>
                      <a:r>
                        <a:rPr lang="tr-TR" sz="700" u="none" strike="noStrike">
                          <a:effectLst/>
                        </a:rPr>
                        <a:t>ALT FAALİYET</a:t>
                      </a:r>
                      <a:endParaRPr lang="tr-TR" sz="700" b="1" i="0" u="none" strike="noStrike">
                        <a:effectLst/>
                        <a:latin typeface="Tahoma"/>
                      </a:endParaRPr>
                    </a:p>
                  </a:txBody>
                  <a:tcPr marL="4345" marR="4345" marT="4345" marB="0" anchor="ctr"/>
                </a:tc>
                <a:tc>
                  <a:txBody>
                    <a:bodyPr/>
                    <a:lstStyle/>
                    <a:p>
                      <a:pPr algn="ctr" fontAlgn="ctr"/>
                      <a:r>
                        <a:rPr lang="tr-TR" sz="700" u="none" strike="noStrike">
                          <a:effectLst/>
                        </a:rPr>
                        <a:t>TERTİP</a:t>
                      </a:r>
                      <a:endParaRPr lang="tr-TR" sz="700" b="1" i="0" u="none" strike="noStrike">
                        <a:effectLst/>
                        <a:latin typeface="Tahoma"/>
                      </a:endParaRPr>
                    </a:p>
                  </a:txBody>
                  <a:tcPr marL="4345" marR="4345" marT="4345" marB="0" anchor="ctr"/>
                </a:tc>
                <a:tc>
                  <a:txBody>
                    <a:bodyPr/>
                    <a:lstStyle/>
                    <a:p>
                      <a:pPr algn="ctr" fontAlgn="ctr"/>
                      <a:r>
                        <a:rPr lang="tr-TR" sz="700" u="none" strike="noStrike">
                          <a:effectLst/>
                        </a:rPr>
                        <a:t>KBÖ</a:t>
                      </a:r>
                      <a:endParaRPr lang="tr-TR" sz="700" b="1" i="0" u="none" strike="noStrike">
                        <a:effectLst/>
                        <a:latin typeface="Tahoma"/>
                      </a:endParaRPr>
                    </a:p>
                  </a:txBody>
                  <a:tcPr marL="4345" marR="4345" marT="4345" marB="0" anchor="ctr"/>
                </a:tc>
                <a:tc>
                  <a:txBody>
                    <a:bodyPr/>
                    <a:lstStyle/>
                    <a:p>
                      <a:pPr algn="ctr" fontAlgn="ctr"/>
                      <a:r>
                        <a:rPr lang="tr-TR" sz="700" u="none" strike="noStrike">
                          <a:effectLst/>
                        </a:rPr>
                        <a:t>EKLENEN</a:t>
                      </a:r>
                      <a:endParaRPr lang="tr-TR" sz="700" b="1" i="0" u="none" strike="noStrike">
                        <a:effectLst/>
                        <a:latin typeface="Tahoma"/>
                      </a:endParaRPr>
                    </a:p>
                  </a:txBody>
                  <a:tcPr marL="4345" marR="4345" marT="4345" marB="0" anchor="ctr"/>
                </a:tc>
                <a:tc>
                  <a:txBody>
                    <a:bodyPr/>
                    <a:lstStyle/>
                    <a:p>
                      <a:pPr algn="ctr" fontAlgn="ctr"/>
                      <a:r>
                        <a:rPr lang="tr-TR" sz="700" u="none" strike="noStrike">
                          <a:effectLst/>
                        </a:rPr>
                        <a:t>DÜŞÜLEN</a:t>
                      </a:r>
                      <a:endParaRPr lang="tr-TR" sz="700" b="1" i="0" u="none" strike="noStrike">
                        <a:effectLst/>
                        <a:latin typeface="Tahoma"/>
                      </a:endParaRPr>
                    </a:p>
                  </a:txBody>
                  <a:tcPr marL="4345" marR="4345" marT="4345" marB="0" anchor="ctr"/>
                </a:tc>
                <a:tc>
                  <a:txBody>
                    <a:bodyPr/>
                    <a:lstStyle/>
                    <a:p>
                      <a:pPr algn="ctr" fontAlgn="ctr"/>
                      <a:r>
                        <a:rPr lang="tr-TR" sz="700" u="none" strike="noStrike" dirty="0" smtClean="0">
                          <a:effectLst/>
                        </a:rPr>
                        <a:t>TOPLAM</a:t>
                      </a:r>
                    </a:p>
                    <a:p>
                      <a:pPr algn="ctr" fontAlgn="ctr"/>
                      <a:r>
                        <a:rPr lang="tr-TR" sz="700" u="none" strike="noStrike" dirty="0" smtClean="0">
                          <a:effectLst/>
                        </a:rPr>
                        <a:t>ÖDENEK</a:t>
                      </a:r>
                      <a:endParaRPr lang="tr-TR" sz="700" b="1" i="0" u="none" strike="noStrike" dirty="0">
                        <a:effectLst/>
                        <a:latin typeface="Tahoma"/>
                      </a:endParaRPr>
                    </a:p>
                  </a:txBody>
                  <a:tcPr marL="4345" marR="4345" marT="4345" marB="0" anchor="ctr"/>
                </a:tc>
                <a:tc>
                  <a:txBody>
                    <a:bodyPr/>
                    <a:lstStyle/>
                    <a:p>
                      <a:pPr algn="ctr" fontAlgn="ctr"/>
                      <a:r>
                        <a:rPr lang="tr-TR" sz="700" u="none" strike="noStrike" dirty="0">
                          <a:effectLst/>
                        </a:rPr>
                        <a:t>SERBEST</a:t>
                      </a:r>
                      <a:endParaRPr lang="tr-TR" sz="700" b="1" i="0" u="none" strike="noStrike" dirty="0">
                        <a:effectLst/>
                        <a:latin typeface="Tahoma"/>
                      </a:endParaRPr>
                    </a:p>
                  </a:txBody>
                  <a:tcPr marL="4345" marR="4345" marT="4345" marB="0" anchor="ctr"/>
                </a:tc>
                <a:tc>
                  <a:txBody>
                    <a:bodyPr/>
                    <a:lstStyle/>
                    <a:p>
                      <a:pPr algn="ctr" fontAlgn="ctr"/>
                      <a:r>
                        <a:rPr lang="tr-TR" sz="700" u="none" strike="noStrike">
                          <a:effectLst/>
                        </a:rPr>
                        <a:t>BLOKE</a:t>
                      </a:r>
                      <a:endParaRPr lang="tr-TR" sz="700" b="1" i="0" u="none" strike="noStrike">
                        <a:effectLst/>
                        <a:latin typeface="Tahoma"/>
                      </a:endParaRPr>
                    </a:p>
                  </a:txBody>
                  <a:tcPr marL="4345" marR="4345" marT="4345" marB="0" anchor="ctr"/>
                </a:tc>
                <a:tc>
                  <a:txBody>
                    <a:bodyPr/>
                    <a:lstStyle/>
                    <a:p>
                      <a:pPr algn="ctr" fontAlgn="ctr"/>
                      <a:r>
                        <a:rPr lang="tr-TR" sz="700" u="none" strike="noStrike" dirty="0" smtClean="0">
                          <a:effectLst/>
                        </a:rPr>
                        <a:t>ÖDENEK</a:t>
                      </a:r>
                    </a:p>
                    <a:p>
                      <a:pPr algn="ctr" fontAlgn="ctr"/>
                      <a:r>
                        <a:rPr lang="tr-TR" sz="700" u="none" strike="noStrike" dirty="0" smtClean="0">
                          <a:effectLst/>
                        </a:rPr>
                        <a:t>GÖNDERME </a:t>
                      </a:r>
                      <a:endParaRPr lang="tr-TR" sz="700" b="1" i="0" u="none" strike="noStrike" dirty="0">
                        <a:effectLst/>
                        <a:latin typeface="Tahoma"/>
                      </a:endParaRPr>
                    </a:p>
                  </a:txBody>
                  <a:tcPr marL="4345" marR="4345" marT="4345" marB="0" anchor="ctr"/>
                </a:tc>
                <a:tc>
                  <a:txBody>
                    <a:bodyPr/>
                    <a:lstStyle/>
                    <a:p>
                      <a:pPr algn="ctr" fontAlgn="ctr"/>
                      <a:r>
                        <a:rPr lang="tr-TR" sz="700" u="none" strike="noStrike">
                          <a:effectLst/>
                        </a:rPr>
                        <a:t>TENKİS</a:t>
                      </a:r>
                      <a:endParaRPr lang="tr-TR" sz="700" b="1" i="0" u="none" strike="noStrike">
                        <a:effectLst/>
                        <a:latin typeface="Tahoma"/>
                      </a:endParaRPr>
                    </a:p>
                  </a:txBody>
                  <a:tcPr marL="4345" marR="4345" marT="4345" marB="0" anchor="ctr"/>
                </a:tc>
                <a:tc>
                  <a:txBody>
                    <a:bodyPr/>
                    <a:lstStyle/>
                    <a:p>
                      <a:pPr algn="ctr" fontAlgn="ctr"/>
                      <a:r>
                        <a:rPr lang="tr-TR" sz="700" u="none" strike="noStrike">
                          <a:effectLst/>
                        </a:rPr>
                        <a:t>TOPLAM ÖDENEK GÖNDERME </a:t>
                      </a:r>
                      <a:endParaRPr lang="tr-TR" sz="700" b="1" i="0" u="none" strike="noStrike">
                        <a:effectLst/>
                        <a:latin typeface="Tahoma"/>
                      </a:endParaRPr>
                    </a:p>
                  </a:txBody>
                  <a:tcPr marL="4345" marR="4345" marT="4345" marB="0" anchor="ctr"/>
                </a:tc>
                <a:tc>
                  <a:txBody>
                    <a:bodyPr/>
                    <a:lstStyle/>
                    <a:p>
                      <a:pPr algn="ctr" fontAlgn="ctr"/>
                      <a:r>
                        <a:rPr lang="tr-TR" sz="700" u="none" strike="noStrike" dirty="0">
                          <a:effectLst/>
                        </a:rPr>
                        <a:t>KULLANILABİLİR ÖDENEK GÖNDERME</a:t>
                      </a:r>
                      <a:endParaRPr lang="tr-TR" sz="700" b="1" i="0" u="none" strike="noStrike" dirty="0">
                        <a:effectLst/>
                        <a:latin typeface="Tahoma"/>
                      </a:endParaRPr>
                    </a:p>
                  </a:txBody>
                  <a:tcPr marL="4345" marR="4345" marT="4345" marB="0" anchor="ctr"/>
                </a:tc>
                <a:tc>
                  <a:txBody>
                    <a:bodyPr/>
                    <a:lstStyle/>
                    <a:p>
                      <a:pPr algn="ctr" fontAlgn="ctr"/>
                      <a:r>
                        <a:rPr lang="tr-TR" sz="700" u="none" strike="noStrike" dirty="0">
                          <a:effectLst/>
                        </a:rPr>
                        <a:t>HARCAMA (AVANS DAHİL)</a:t>
                      </a:r>
                      <a:endParaRPr lang="tr-TR" sz="700" b="1" i="0" u="none" strike="noStrike" dirty="0">
                        <a:effectLst/>
                        <a:latin typeface="Tahoma"/>
                      </a:endParaRPr>
                    </a:p>
                  </a:txBody>
                  <a:tcPr marL="4345" marR="4345" marT="4345" marB="0" anchor="ctr"/>
                </a:tc>
                <a:tc>
                  <a:txBody>
                    <a:bodyPr/>
                    <a:lstStyle/>
                    <a:p>
                      <a:pPr algn="ctr" fontAlgn="ctr"/>
                      <a:r>
                        <a:rPr lang="tr-TR" sz="700" u="none" strike="noStrike">
                          <a:effectLst/>
                        </a:rPr>
                        <a:t>KALAN</a:t>
                      </a:r>
                      <a:endParaRPr lang="tr-TR" sz="700" b="1" i="0" u="none" strike="noStrike">
                        <a:effectLst/>
                        <a:latin typeface="Tahoma"/>
                      </a:endParaRPr>
                    </a:p>
                  </a:txBody>
                  <a:tcPr marL="4345" marR="4345" marT="4345" marB="0" anchor="ctr"/>
                </a:tc>
                <a:tc>
                  <a:txBody>
                    <a:bodyPr/>
                    <a:lstStyle/>
                    <a:p>
                      <a:pPr algn="ctr" fontAlgn="ctr"/>
                      <a:r>
                        <a:rPr lang="tr-TR" sz="700" u="none" strike="noStrike">
                          <a:effectLst/>
                        </a:rPr>
                        <a:t>TOPLAM </a:t>
                      </a:r>
                      <a:br>
                        <a:rPr lang="tr-TR" sz="700" u="none" strike="noStrike">
                          <a:effectLst/>
                        </a:rPr>
                      </a:br>
                      <a:r>
                        <a:rPr lang="tr-TR" sz="700" u="none" strike="noStrike">
                          <a:effectLst/>
                        </a:rPr>
                        <a:t>ÖDENEK-HARCAMA</a:t>
                      </a:r>
                      <a:endParaRPr lang="tr-TR" sz="700" b="1" i="0" u="none" strike="noStrike">
                        <a:effectLst/>
                        <a:latin typeface="Tahoma"/>
                      </a:endParaRPr>
                    </a:p>
                  </a:txBody>
                  <a:tcPr marL="4345" marR="4345" marT="4345" marB="0" anchor="ctr"/>
                </a:tc>
              </a:tr>
              <a:tr h="518784">
                <a:tc>
                  <a:txBody>
                    <a:bodyPr/>
                    <a:lstStyle/>
                    <a:p>
                      <a:pPr algn="l" fontAlgn="ctr"/>
                      <a:r>
                        <a:rPr lang="tr-TR" sz="700" u="none" strike="noStrike">
                          <a:effectLst/>
                        </a:rPr>
                        <a:t>62- YÜKSEKÖĞRETİM</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239- ÖN LİSANS EĞİTİMİ, LİSANS EĞİTİMİ VE LİSANSÜSTÜ EĞİTİM</a:t>
                      </a:r>
                      <a:endParaRPr lang="tr-TR" sz="700" b="0" i="0" u="none" strike="noStrike">
                        <a:effectLst/>
                        <a:latin typeface="Tahoma"/>
                      </a:endParaRPr>
                    </a:p>
                  </a:txBody>
                  <a:tcPr marL="4345" marR="4345" marT="4345" marB="0" anchor="ctr"/>
                </a:tc>
                <a:tc>
                  <a:txBody>
                    <a:bodyPr/>
                    <a:lstStyle/>
                    <a:p>
                      <a:pPr algn="l" fontAlgn="ctr"/>
                      <a:r>
                        <a:rPr lang="tr-TR" sz="700" u="none" strike="noStrike" dirty="0">
                          <a:effectLst/>
                        </a:rPr>
                        <a:t>756- Yükseköğretim Kurumları Birinci Öğretim</a:t>
                      </a:r>
                      <a:endParaRPr lang="tr-TR" sz="700" b="0" i="0" u="none" strike="noStrike" dirty="0">
                        <a:effectLst/>
                        <a:latin typeface="Tahoma"/>
                      </a:endParaRPr>
                    </a:p>
                  </a:txBody>
                  <a:tcPr marL="4345" marR="4345" marT="4345" marB="0" anchor="ctr"/>
                </a:tc>
                <a:tc>
                  <a:txBody>
                    <a:bodyPr/>
                    <a:lstStyle/>
                    <a:p>
                      <a:pPr algn="l" fontAlgn="ctr"/>
                      <a:r>
                        <a:rPr lang="tr-TR" sz="700" u="none" strike="noStrike">
                          <a:effectLst/>
                        </a:rPr>
                        <a:t>2399- Yükseköğretim Kurumları Birinci Öğretim</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62.239.756.2399-0422.0024-02-01.01</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3.578.000,00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1.449.090,00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5.027.090,00</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4.776.669,00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250.421,00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4.776.669,00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4.776.669,00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4.894.917,41</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-118.248,41</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132.172,59</a:t>
                      </a:r>
                      <a:endParaRPr lang="tr-TR" sz="700" b="0" i="0" u="none" strike="noStrike">
                        <a:effectLst/>
                        <a:latin typeface="Tahoma"/>
                      </a:endParaRPr>
                    </a:p>
                  </a:txBody>
                  <a:tcPr marL="4345" marR="4345" marT="4345" marB="0" anchor="ctr"/>
                </a:tc>
              </a:tr>
              <a:tr h="348348">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dirty="0">
                          <a:effectLst/>
                        </a:rPr>
                        <a:t> </a:t>
                      </a:r>
                      <a:endParaRPr lang="tr-TR" sz="700" b="0" i="0" u="none" strike="noStrike" dirty="0">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62.239.756.2399-0422.0024-02-01.02</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300.000,00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121.500,00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421.500,00</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400.564,00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20.936,00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400.564,00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400.564,00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228.380,31</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172.183,69</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193.119,69</a:t>
                      </a:r>
                      <a:endParaRPr lang="tr-TR" sz="700" b="0" i="0" u="none" strike="noStrike">
                        <a:effectLst/>
                        <a:latin typeface="Tahoma"/>
                      </a:endParaRPr>
                    </a:p>
                  </a:txBody>
                  <a:tcPr marL="4345" marR="4345" marT="4345" marB="0" anchor="ctr"/>
                </a:tc>
              </a:tr>
              <a:tr h="348348">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dirty="0">
                          <a:effectLst/>
                        </a:rPr>
                        <a:t> </a:t>
                      </a:r>
                      <a:endParaRPr lang="tr-TR" sz="700" b="0" i="0" u="none" strike="noStrike" dirty="0">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62.239.756.2399-0422.0024-02-01.04</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37.450,00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37.450,00</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37.450,00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37.450,00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37.450,00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37.369,77</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80,23</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80,23</a:t>
                      </a:r>
                      <a:endParaRPr lang="tr-TR" sz="700" b="0" i="0" u="none" strike="noStrike">
                        <a:effectLst/>
                        <a:latin typeface="Tahoma"/>
                      </a:endParaRPr>
                    </a:p>
                  </a:txBody>
                  <a:tcPr marL="4345" marR="4345" marT="4345" marB="0" anchor="ctr"/>
                </a:tc>
              </a:tr>
              <a:tr h="348348">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dirty="0">
                          <a:effectLst/>
                        </a:rPr>
                        <a:t> </a:t>
                      </a:r>
                      <a:endParaRPr lang="tr-TR" sz="700" b="0" i="0" u="none" strike="noStrike" dirty="0">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62.239.756.2399-0422.0024-02-02.01</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508.000,00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205.740,00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713.740,00</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678.210,00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35.530,00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678.210,00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678.210,00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656.503,49</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21.706,51</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57.236,51</a:t>
                      </a:r>
                      <a:endParaRPr lang="tr-TR" sz="700" b="0" i="0" u="none" strike="noStrike">
                        <a:effectLst/>
                        <a:latin typeface="Tahoma"/>
                      </a:endParaRPr>
                    </a:p>
                  </a:txBody>
                  <a:tcPr marL="4345" marR="4345" marT="4345" marB="0" anchor="ctr"/>
                </a:tc>
              </a:tr>
              <a:tr h="348348">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dirty="0">
                          <a:effectLst/>
                        </a:rPr>
                        <a:t> </a:t>
                      </a:r>
                      <a:endParaRPr lang="tr-TR" sz="700" b="0" i="0" u="none" strike="noStrike" dirty="0">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62.239.756.2399-0422.0024-02-02.02</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52.000,00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21.060,00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73.060,00</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69.457,00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3.603,00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69.457,00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69.457,00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47.190,41</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22.266,59</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25.869,59</a:t>
                      </a:r>
                      <a:endParaRPr lang="tr-TR" sz="700" b="0" i="0" u="none" strike="noStrike">
                        <a:effectLst/>
                        <a:latin typeface="Tahoma"/>
                      </a:endParaRPr>
                    </a:p>
                  </a:txBody>
                  <a:tcPr marL="4345" marR="4345" marT="4345" marB="0" anchor="ctr"/>
                </a:tc>
              </a:tr>
              <a:tr h="348348">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dirty="0">
                          <a:effectLst/>
                        </a:rPr>
                        <a:t> </a:t>
                      </a:r>
                      <a:endParaRPr lang="tr-TR" sz="700" b="0" i="0" u="none" strike="noStrike" dirty="0">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62.239.756.2399-0422.0024-02-02.04</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10.250,00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10.250,00</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10.250,00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10.250,00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10.250,00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8.302,71</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1.947,29</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1.947,29</a:t>
                      </a:r>
                      <a:endParaRPr lang="tr-TR" sz="700" b="0" i="0" u="none" strike="noStrike">
                        <a:effectLst/>
                        <a:latin typeface="Tahoma"/>
                      </a:endParaRPr>
                    </a:p>
                  </a:txBody>
                  <a:tcPr marL="4345" marR="4345" marT="4345" marB="0" anchor="ctr"/>
                </a:tc>
              </a:tr>
              <a:tr h="348348">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dirty="0">
                          <a:effectLst/>
                        </a:rPr>
                        <a:t> </a:t>
                      </a:r>
                      <a:endParaRPr lang="tr-TR" sz="700" b="0" i="0" u="none" strike="noStrike" dirty="0">
                        <a:effectLst/>
                        <a:latin typeface="Tahoma"/>
                      </a:endParaRPr>
                    </a:p>
                  </a:txBody>
                  <a:tcPr marL="4345" marR="4345" marT="4345" marB="0" anchor="ctr"/>
                </a:tc>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62.239.756.2399-0422.0024-02-03.03.10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373,00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373,00</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373,00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373,00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373,00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372,65</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0,35</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0,35</a:t>
                      </a:r>
                      <a:endParaRPr lang="tr-TR" sz="700" b="0" i="0" u="none" strike="noStrike">
                        <a:effectLst/>
                        <a:latin typeface="Tahoma"/>
                      </a:endParaRPr>
                    </a:p>
                  </a:txBody>
                  <a:tcPr marL="4345" marR="4345" marT="4345" marB="0" anchor="ctr"/>
                </a:tc>
              </a:tr>
              <a:tr h="518784">
                <a:tc>
                  <a:txBody>
                    <a:bodyPr/>
                    <a:lstStyle/>
                    <a:p>
                      <a:pPr algn="l" fontAlgn="ctr"/>
                      <a:r>
                        <a:rPr lang="tr-TR" sz="700" u="none" strike="noStrike">
                          <a:effectLst/>
                        </a:rPr>
                        <a:t>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241- YÜKSEKÖĞRETİMDE ÖĞRENCİ YAŞAMI</a:t>
                      </a:r>
                      <a:endParaRPr lang="tr-TR" sz="700" b="0" i="0" u="none" strike="noStrike">
                        <a:effectLst/>
                        <a:latin typeface="Tahoma"/>
                      </a:endParaRPr>
                    </a:p>
                  </a:txBody>
                  <a:tcPr marL="4345" marR="4345" marT="4345" marB="0" anchor="ctr"/>
                </a:tc>
                <a:tc>
                  <a:txBody>
                    <a:bodyPr/>
                    <a:lstStyle/>
                    <a:p>
                      <a:pPr algn="l" fontAlgn="ctr"/>
                      <a:r>
                        <a:rPr lang="tr-TR" sz="700" u="none" strike="noStrike" dirty="0">
                          <a:effectLst/>
                        </a:rPr>
                        <a:t>773- Yükseköğretimde Öğrenci Yaşamına İlişkin Diğer Hizmetler </a:t>
                      </a:r>
                      <a:endParaRPr lang="tr-TR" sz="700" b="0" i="0" u="none" strike="noStrike" dirty="0">
                        <a:effectLst/>
                        <a:latin typeface="Tahoma"/>
                      </a:endParaRPr>
                    </a:p>
                  </a:txBody>
                  <a:tcPr marL="4345" marR="4345" marT="4345" marB="0" anchor="ctr"/>
                </a:tc>
                <a:tc>
                  <a:txBody>
                    <a:bodyPr/>
                    <a:lstStyle/>
                    <a:p>
                      <a:pPr algn="l" fontAlgn="ctr"/>
                      <a:r>
                        <a:rPr lang="tr-TR" sz="700" u="none" strike="noStrike">
                          <a:effectLst/>
                        </a:rPr>
                        <a:t>2416- Yükseköğretimde Öğrenci Yaşamına İlişkin Diğer Hizmetler </a:t>
                      </a:r>
                      <a:endParaRPr lang="tr-TR" sz="700" b="0" i="0" u="none" strike="noStrike">
                        <a:effectLst/>
                        <a:latin typeface="Tahoma"/>
                      </a:endParaRPr>
                    </a:p>
                  </a:txBody>
                  <a:tcPr marL="4345" marR="4345" marT="4345" marB="0" anchor="ctr"/>
                </a:tc>
                <a:tc>
                  <a:txBody>
                    <a:bodyPr/>
                    <a:lstStyle/>
                    <a:p>
                      <a:pPr algn="l" fontAlgn="ctr"/>
                      <a:r>
                        <a:rPr lang="tr-TR" sz="700" u="none" strike="noStrike">
                          <a:effectLst/>
                        </a:rPr>
                        <a:t>62.241.773.2416-0422.0024-13-02.04</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700,00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dirty="0">
                          <a:effectLst/>
                        </a:rPr>
                        <a:t>700,00</a:t>
                      </a:r>
                      <a:endParaRPr lang="tr-TR" sz="700" b="0" i="0" u="none" strike="noStrike" dirty="0">
                        <a:effectLst/>
                        <a:latin typeface="Tahoma"/>
                      </a:endParaRPr>
                    </a:p>
                  </a:txBody>
                  <a:tcPr marL="4345" marR="4345" marT="4345" marB="0" anchor="ctr"/>
                </a:tc>
                <a:tc>
                  <a:txBody>
                    <a:bodyPr/>
                    <a:lstStyle/>
                    <a:p>
                      <a:pPr algn="r" fontAlgn="ctr"/>
                      <a:r>
                        <a:rPr lang="tr-TR" sz="700" u="none" strike="noStrike">
                          <a:effectLst/>
                        </a:rPr>
                        <a:t>700,00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700,00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700,00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32.427,44</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-31.727,44</a:t>
                      </a:r>
                      <a:endParaRPr lang="tr-TR" sz="700" b="0" i="0" u="none" strike="noStrike">
                        <a:effectLst/>
                        <a:latin typeface="Tahoma"/>
                      </a:endParaRPr>
                    </a:p>
                  </a:txBody>
                  <a:tcPr marL="4345" marR="4345" marT="4345" marB="0" anchor="ctr"/>
                </a:tc>
                <a:tc>
                  <a:txBody>
                    <a:bodyPr/>
                    <a:lstStyle/>
                    <a:p>
                      <a:pPr algn="r" fontAlgn="ctr"/>
                      <a:r>
                        <a:rPr lang="tr-TR" sz="700" u="none" strike="noStrike">
                          <a:effectLst/>
                        </a:rPr>
                        <a:t>-31.727,44</a:t>
                      </a:r>
                      <a:endParaRPr lang="tr-TR" sz="700" b="0" i="0" u="none" strike="noStrike">
                        <a:effectLst/>
                        <a:latin typeface="Tahoma"/>
                      </a:endParaRPr>
                    </a:p>
                  </a:txBody>
                  <a:tcPr marL="4345" marR="4345" marT="4345" marB="0" anchor="ctr"/>
                </a:tc>
              </a:tr>
              <a:tr h="248699">
                <a:tc gridSpan="5">
                  <a:txBody>
                    <a:bodyPr/>
                    <a:lstStyle/>
                    <a:p>
                      <a:pPr algn="ctr" fontAlgn="ctr"/>
                      <a:r>
                        <a:rPr lang="tr-TR" sz="700" u="none" strike="noStrike" dirty="0">
                          <a:effectLst/>
                        </a:rPr>
                        <a:t>TOPLAM</a:t>
                      </a:r>
                      <a:endParaRPr lang="tr-TR" sz="700" b="1" i="0" u="none" strike="noStrike" dirty="0">
                        <a:effectLst/>
                        <a:latin typeface="Tahoma"/>
                      </a:endParaRPr>
                    </a:p>
                  </a:txBody>
                  <a:tcPr marL="4345" marR="4345" marT="434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r" fontAlgn="ctr"/>
                      <a:r>
                        <a:rPr lang="tr-TR" sz="700" u="none" strike="noStrike">
                          <a:effectLst/>
                        </a:rPr>
                        <a:t>4.438.000,00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1.846.163,00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6.284.163,00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5.973.673,00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310.490,00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5.973.673,00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5.973.673,00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0,00</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5.905.464,19</a:t>
                      </a:r>
                      <a:endParaRPr lang="tr-TR" sz="700" b="1" i="0" u="none" strike="noStrike">
                        <a:effectLst/>
                        <a:latin typeface="Tahoma"/>
                      </a:endParaRPr>
                    </a:p>
                  </a:txBody>
                  <a:tcPr marL="4345" marR="4345" marT="4345" marB="0" anchor="ctr"/>
                </a:tc>
                <a:tc>
                  <a:txBody>
                    <a:bodyPr/>
                    <a:lstStyle/>
                    <a:p>
                      <a:pPr algn="r" fontAlgn="ctr"/>
                      <a:r>
                        <a:rPr lang="tr-TR" sz="700" u="none" strike="noStrike">
                          <a:effectLst/>
                        </a:rPr>
                        <a:t>68.208,81</a:t>
                      </a:r>
                      <a:endParaRPr lang="tr-TR" sz="700" b="1" i="0" u="none" strike="noStrike">
                        <a:effectLst/>
                        <a:latin typeface="Tahoma"/>
                      </a:endParaRPr>
                    </a:p>
                  </a:txBody>
                  <a:tcPr marL="4345" marR="4345" marT="4345" marB="0" anchor="ctr"/>
                </a:tc>
                <a:tc>
                  <a:txBody>
                    <a:bodyPr/>
                    <a:lstStyle/>
                    <a:p>
                      <a:pPr algn="r" fontAlgn="ctr"/>
                      <a:r>
                        <a:rPr lang="tr-TR" sz="700" u="none" strike="noStrike" dirty="0">
                          <a:effectLst/>
                        </a:rPr>
                        <a:t>378.698,81</a:t>
                      </a:r>
                      <a:endParaRPr lang="tr-TR" sz="700" b="1" i="0" u="none" strike="noStrike" dirty="0">
                        <a:effectLst/>
                        <a:latin typeface="Tahoma"/>
                      </a:endParaRPr>
                    </a:p>
                  </a:txBody>
                  <a:tcPr marL="4345" marR="4345" marT="4345" marB="0" anchor="ctr"/>
                </a:tc>
              </a:tr>
            </a:tbl>
          </a:graphicData>
        </a:graphic>
      </p:graphicFrame>
    </p:spTree>
    <p:extLst>
      <p:ext uri="{BB962C8B-B14F-4D97-AF65-F5344CB8AC3E}">
        <p14:creationId xmlns:p14="http://schemas.microsoft.com/office/powerpoint/2010/main" val="67284990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723568" y="1311196"/>
            <a:ext cx="10763582" cy="4031873"/>
          </a:xfrm>
          <a:prstGeom prst="rect">
            <a:avLst/>
          </a:prstGeom>
          <a:noFill/>
        </p:spPr>
        <p:txBody>
          <a:bodyPr wrap="square" rtlCol="0">
            <a:spAutoFit/>
          </a:bodyPr>
          <a:lstStyle/>
          <a:p>
            <a:pPr algn="just"/>
            <a:endParaRPr lang="tr-TR" sz="3200" dirty="0"/>
          </a:p>
          <a:p>
            <a:pPr algn="just"/>
            <a:r>
              <a:rPr lang="tr-TR" sz="3200" dirty="0" smtClean="0"/>
              <a:t>	Üniversitemiz </a:t>
            </a:r>
            <a:r>
              <a:rPr lang="tr-TR" sz="3200" dirty="0"/>
              <a:t>bütçesinin etkili, ekonomik ve verimli kullanılabilirliğinin sağlanması amacıyla </a:t>
            </a:r>
            <a:r>
              <a:rPr lang="tr-TR" sz="3200" dirty="0" smtClean="0"/>
              <a:t>‘Ödeneklerin Kullanılmasına </a:t>
            </a:r>
            <a:r>
              <a:rPr lang="tr-TR" sz="3200" dirty="0"/>
              <a:t>İlişkin Genelge’ </a:t>
            </a:r>
            <a:r>
              <a:rPr lang="tr-TR" sz="3200" dirty="0" smtClean="0"/>
              <a:t>yayınlanmış olup, 06.04.2022 </a:t>
            </a:r>
            <a:r>
              <a:rPr lang="tr-TR" sz="3200" dirty="0"/>
              <a:t>tarih ve 209507 sayılı yazı ile tüm birimler ile paylaşılmıştır</a:t>
            </a:r>
            <a:r>
              <a:rPr lang="tr-TR" sz="3200" dirty="0" smtClean="0"/>
              <a:t>.</a:t>
            </a:r>
            <a:endParaRPr lang="tr-TR" sz="3200" dirty="0"/>
          </a:p>
          <a:p>
            <a:pPr algn="just"/>
            <a:endParaRPr lang="tr-TR" sz="3200" dirty="0" smtClean="0"/>
          </a:p>
          <a:p>
            <a:pPr algn="just"/>
            <a:r>
              <a:rPr lang="tr-TR" sz="3200" dirty="0" smtClean="0"/>
              <a:t>	Genelgeye ulaşmak için </a:t>
            </a:r>
            <a:r>
              <a:rPr lang="tr-TR" sz="3200" dirty="0" smtClean="0">
                <a:hlinkClick r:id="rId2"/>
              </a:rPr>
              <a:t>tıklayınız.</a:t>
            </a:r>
            <a:endParaRPr lang="tr-TR" sz="3200" dirty="0" smtClean="0"/>
          </a:p>
          <a:p>
            <a:pPr algn="just"/>
            <a:r>
              <a:rPr lang="tr-TR" sz="3200" dirty="0" smtClean="0"/>
              <a:t>	</a:t>
            </a:r>
            <a:endParaRPr lang="tr-TR" sz="3200" dirty="0"/>
          </a:p>
        </p:txBody>
      </p:sp>
      <p:sp>
        <p:nvSpPr>
          <p:cNvPr id="3" name="Unvan 1"/>
          <p:cNvSpPr>
            <a:spLocks noGrp="1"/>
          </p:cNvSpPr>
          <p:nvPr>
            <p:ph type="title"/>
          </p:nvPr>
        </p:nvSpPr>
        <p:spPr>
          <a:xfrm>
            <a:off x="609600" y="389361"/>
            <a:ext cx="10972800" cy="607864"/>
          </a:xfrm>
          <a:noFill/>
          <a:ln>
            <a:noFill/>
          </a:ln>
        </p:spPr>
        <p:txBody>
          <a:bodyPr vert="horz" wrap="square" lIns="91440" tIns="45720" rIns="91440" bIns="45720" numCol="1" anchor="ctr" anchorCtr="0" compatLnSpc="1">
            <a:prstTxWarp prst="textNoShape">
              <a:avLst/>
            </a:prstTxWarp>
          </a:bodyPr>
          <a:lstStyle/>
          <a:p>
            <a:r>
              <a:rPr lang="tr-TR" b="1" dirty="0"/>
              <a:t>ÖDENEKLERİN KULLANILMASI</a:t>
            </a:r>
          </a:p>
        </p:txBody>
      </p:sp>
    </p:spTree>
    <p:extLst>
      <p:ext uri="{BB962C8B-B14F-4D97-AF65-F5344CB8AC3E}">
        <p14:creationId xmlns:p14="http://schemas.microsoft.com/office/powerpoint/2010/main" val="419896551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1275" y="1128996"/>
            <a:ext cx="7029450" cy="493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Unvan 1"/>
          <p:cNvSpPr>
            <a:spLocks noGrp="1"/>
          </p:cNvSpPr>
          <p:nvPr>
            <p:ph type="title"/>
          </p:nvPr>
        </p:nvSpPr>
        <p:spPr>
          <a:xfrm>
            <a:off x="609600" y="258737"/>
            <a:ext cx="10972800" cy="607864"/>
          </a:xfrm>
        </p:spPr>
        <p:txBody>
          <a:bodyPr/>
          <a:lstStyle/>
          <a:p>
            <a:r>
              <a:rPr lang="tr-TR" sz="2000" b="1" dirty="0"/>
              <a:t>ÖDENEK TALEP FORMU</a:t>
            </a:r>
          </a:p>
        </p:txBody>
      </p:sp>
    </p:spTree>
    <p:extLst>
      <p:ext uri="{BB962C8B-B14F-4D97-AF65-F5344CB8AC3E}">
        <p14:creationId xmlns:p14="http://schemas.microsoft.com/office/powerpoint/2010/main" val="189078142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14054" y="620403"/>
            <a:ext cx="10500651" cy="5355312"/>
          </a:xfrm>
          <a:prstGeom prst="rect">
            <a:avLst/>
          </a:prstGeom>
        </p:spPr>
        <p:txBody>
          <a:bodyPr wrap="square">
            <a:spAutoFit/>
          </a:bodyPr>
          <a:lstStyle/>
          <a:p>
            <a:pPr algn="just"/>
            <a:r>
              <a:rPr lang="tr-TR" b="1" dirty="0"/>
              <a:t>ÖDENEK TALEPLERİNDE DİKKAT EDİLMESİ GEREKEN HUSUSLAR</a:t>
            </a:r>
          </a:p>
          <a:p>
            <a:pPr algn="just"/>
            <a:endParaRPr lang="tr-TR" b="1" dirty="0"/>
          </a:p>
          <a:p>
            <a:pPr marL="285757" indent="-285757" algn="just">
              <a:buFont typeface="Arial" pitchFamily="34" charset="0"/>
              <a:buChar char="•"/>
            </a:pPr>
            <a:r>
              <a:rPr lang="tr-TR" dirty="0"/>
              <a:t>Bütçe tertibi bölümüne ilgili tertip eksiksiz şekilde yazılmalıdır. Bu veriye </a:t>
            </a:r>
            <a:r>
              <a:rPr lang="tr-TR" dirty="0" smtClean="0"/>
              <a:t>e-bütçe </a:t>
            </a:r>
            <a:r>
              <a:rPr lang="tr-TR" dirty="0"/>
              <a:t>uygulamasından masraf cetveli indirilerek ulaşılabilir.</a:t>
            </a:r>
          </a:p>
          <a:p>
            <a:pPr marL="285757" indent="-285757" algn="just">
              <a:buFont typeface="Arial" pitchFamily="34" charset="0"/>
              <a:buChar char="•"/>
            </a:pPr>
            <a:endParaRPr lang="tr-TR" dirty="0"/>
          </a:p>
          <a:p>
            <a:pPr marL="285757" indent="-285757" algn="just">
              <a:buFont typeface="Arial" pitchFamily="34" charset="0"/>
              <a:buChar char="•"/>
            </a:pPr>
            <a:r>
              <a:rPr lang="tr-TR" dirty="0"/>
              <a:t>Faaliyet adı kısmında talep yapılacak ödeneğin faaliyeti yazılmalıdır. Bu bilgiye de e-bütçe</a:t>
            </a:r>
            <a:r>
              <a:rPr lang="tr-TR" dirty="0" smtClean="0"/>
              <a:t> </a:t>
            </a:r>
            <a:r>
              <a:rPr lang="tr-TR" dirty="0"/>
              <a:t>uygulamasından masraf cetveli indirilerek ulaşılabilir.</a:t>
            </a:r>
          </a:p>
          <a:p>
            <a:pPr marL="285757" indent="-285757" algn="just">
              <a:buFont typeface="Arial" pitchFamily="34" charset="0"/>
              <a:buChar char="•"/>
            </a:pPr>
            <a:endParaRPr lang="tr-TR" dirty="0"/>
          </a:p>
          <a:p>
            <a:pPr marL="285757" indent="-285757" algn="just">
              <a:buFont typeface="Arial" pitchFamily="34" charset="0"/>
              <a:buChar char="•"/>
            </a:pPr>
            <a:r>
              <a:rPr lang="tr-TR" dirty="0"/>
              <a:t>Toplam ödenek miktarı ve kalan ödenek miktarı bilgilerine; e-bütçe</a:t>
            </a:r>
            <a:r>
              <a:rPr lang="tr-TR" dirty="0" smtClean="0"/>
              <a:t> </a:t>
            </a:r>
            <a:r>
              <a:rPr lang="tr-TR" dirty="0"/>
              <a:t>uygulamasından indirilen masraf cetvelinden  ulaşılabilir</a:t>
            </a:r>
            <a:r>
              <a:rPr lang="tr-TR" dirty="0" smtClean="0"/>
              <a:t>. (Aynı gün içinde yapılan harcamalar da dikkate alınmalıdır.)</a:t>
            </a:r>
            <a:endParaRPr lang="tr-TR" dirty="0"/>
          </a:p>
          <a:p>
            <a:pPr marL="285757" indent="-285757" algn="just">
              <a:buFont typeface="Arial" pitchFamily="34" charset="0"/>
              <a:buChar char="•"/>
            </a:pPr>
            <a:endParaRPr lang="tr-TR" dirty="0"/>
          </a:p>
          <a:p>
            <a:pPr marL="285757" indent="-285757" algn="just">
              <a:buFont typeface="Arial" pitchFamily="34" charset="0"/>
              <a:buChar char="•"/>
            </a:pPr>
            <a:r>
              <a:rPr lang="tr-TR" dirty="0"/>
              <a:t>Talep edilen ödenek miktarı; kalan ödenek miktarı da dikkate alınarak ihtiyaç için doğan net miktar olmalıdır. Yuvarlama ya da yedek bulundurma için miktarı arttırma gibi düşünceler ödeneklerin tüm birimlerimizce verimli ve etkin kullanımının önüne geçmektedir.</a:t>
            </a:r>
          </a:p>
          <a:p>
            <a:pPr marL="285757" indent="-285757" algn="just">
              <a:buFont typeface="Arial" pitchFamily="34" charset="0"/>
              <a:buChar char="•"/>
            </a:pPr>
            <a:endParaRPr lang="tr-TR" dirty="0"/>
          </a:p>
          <a:p>
            <a:pPr marL="285757" indent="-285757" algn="just">
              <a:buFont typeface="Arial" pitchFamily="34" charset="0"/>
              <a:buChar char="•"/>
            </a:pPr>
            <a:r>
              <a:rPr lang="tr-TR" dirty="0" smtClean="0"/>
              <a:t>Gerekçe </a:t>
            </a:r>
            <a:r>
              <a:rPr lang="tr-TR" dirty="0"/>
              <a:t>bölümünde, ödenek talebinin neden yapıldığı, kullanım amacı ve maliyeti oluşturan unsurlara net bir şekilde yer verilmelidir.</a:t>
            </a:r>
          </a:p>
          <a:p>
            <a:pPr marL="285757" indent="-285757" algn="just">
              <a:buFont typeface="Arial" pitchFamily="34" charset="0"/>
              <a:buChar char="•"/>
            </a:pPr>
            <a:endParaRPr lang="tr-TR" dirty="0"/>
          </a:p>
          <a:p>
            <a:pPr marL="285757" indent="-285757" algn="just">
              <a:buFont typeface="Arial" pitchFamily="34" charset="0"/>
              <a:buChar char="•"/>
            </a:pPr>
            <a:r>
              <a:rPr lang="tr-TR" dirty="0"/>
              <a:t>Ödenek talebine konu olan ekler, talep formu yazısının ekine iliştirilmelidir.</a:t>
            </a:r>
          </a:p>
        </p:txBody>
      </p:sp>
    </p:spTree>
    <p:extLst>
      <p:ext uri="{BB962C8B-B14F-4D97-AF65-F5344CB8AC3E}">
        <p14:creationId xmlns:p14="http://schemas.microsoft.com/office/powerpoint/2010/main" val="18442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a:spLocks noGrp="1"/>
          </p:cNvSpPr>
          <p:nvPr>
            <p:ph type="title"/>
          </p:nvPr>
        </p:nvSpPr>
        <p:spPr>
          <a:xfrm>
            <a:off x="609600" y="258737"/>
            <a:ext cx="10972800" cy="607864"/>
          </a:xfrm>
        </p:spPr>
        <p:txBody>
          <a:bodyPr/>
          <a:lstStyle/>
          <a:p>
            <a:r>
              <a:rPr lang="tr-TR" sz="2000" b="1" dirty="0"/>
              <a:t>UYGUN GÖRÜŞ FORMU</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590" y="862215"/>
            <a:ext cx="5838825" cy="537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259421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14054" y="620403"/>
            <a:ext cx="10500651" cy="5909310"/>
          </a:xfrm>
          <a:prstGeom prst="rect">
            <a:avLst/>
          </a:prstGeom>
        </p:spPr>
        <p:txBody>
          <a:bodyPr wrap="square">
            <a:spAutoFit/>
          </a:bodyPr>
          <a:lstStyle/>
          <a:p>
            <a:pPr algn="just"/>
            <a:r>
              <a:rPr lang="tr-TR" b="1" dirty="0"/>
              <a:t>UYGUN GÖRÜŞ FORMLARINDA DİKKAT EDİLMESİ GEREKEN HUSUSLAR</a:t>
            </a:r>
          </a:p>
          <a:p>
            <a:pPr algn="just"/>
            <a:endParaRPr lang="tr-TR" b="1" dirty="0"/>
          </a:p>
          <a:p>
            <a:pPr marL="285757" indent="-285757" algn="just">
              <a:buFont typeface="Arial" pitchFamily="34" charset="0"/>
              <a:buChar char="•"/>
            </a:pPr>
            <a:r>
              <a:rPr lang="tr-TR" dirty="0"/>
              <a:t>Ödenek kontrolü uygun görüşü alınmadan satın alma </a:t>
            </a:r>
            <a:r>
              <a:rPr lang="tr-TR" dirty="0" smtClean="0"/>
              <a:t>işlemi gerçekleştirilmemelidir.</a:t>
            </a:r>
          </a:p>
          <a:p>
            <a:pPr marL="285757" indent="-285757" algn="just">
              <a:buFont typeface="Arial" pitchFamily="34" charset="0"/>
              <a:buChar char="•"/>
            </a:pPr>
            <a:endParaRPr lang="tr-TR" dirty="0"/>
          </a:p>
          <a:p>
            <a:pPr marL="285757" indent="-285757" algn="just">
              <a:buFont typeface="Arial" pitchFamily="34" charset="0"/>
              <a:buChar char="•"/>
            </a:pPr>
            <a:r>
              <a:rPr lang="tr-TR" dirty="0" smtClean="0"/>
              <a:t>Türü </a:t>
            </a:r>
            <a:r>
              <a:rPr lang="tr-TR" dirty="0"/>
              <a:t>bölümüne yapılacak işin ne tür bir alım olduğu yazılmalıdır. Bu bölüme ‘Mal Alımı’ veya ‘Hizmet Alımı veya ‘Yapım İşi’ </a:t>
            </a:r>
            <a:r>
              <a:rPr lang="tr-TR" dirty="0" err="1"/>
              <a:t>nden</a:t>
            </a:r>
            <a:r>
              <a:rPr lang="tr-TR" dirty="0"/>
              <a:t> biri yazılmalıdır.</a:t>
            </a:r>
          </a:p>
          <a:p>
            <a:pPr marL="285757" indent="-285757" algn="just">
              <a:buFont typeface="Arial" pitchFamily="34" charset="0"/>
              <a:buChar char="•"/>
            </a:pPr>
            <a:endParaRPr lang="tr-TR" dirty="0"/>
          </a:p>
          <a:p>
            <a:pPr marL="285757" indent="-285757" algn="just">
              <a:buFont typeface="Arial" pitchFamily="34" charset="0"/>
              <a:buChar char="•"/>
            </a:pPr>
            <a:r>
              <a:rPr lang="tr-TR" dirty="0"/>
              <a:t>Konusu bölümüne; yapılacak alımın tanımı yazılmalıdır.  Alıma konu olacak malzemelerin listesine yazı ekinde muhakkak yer verilmelidir.</a:t>
            </a:r>
          </a:p>
          <a:p>
            <a:pPr marL="285757" indent="-285757" algn="just">
              <a:buFont typeface="Arial" pitchFamily="34" charset="0"/>
              <a:buChar char="•"/>
            </a:pPr>
            <a:endParaRPr lang="tr-TR" dirty="0"/>
          </a:p>
          <a:p>
            <a:pPr marL="285757" indent="-285757" algn="just">
              <a:buFont typeface="Arial" pitchFamily="34" charset="0"/>
              <a:buChar char="•"/>
            </a:pPr>
            <a:r>
              <a:rPr lang="tr-TR" dirty="0"/>
              <a:t>Ekonomik kodu </a:t>
            </a:r>
            <a:r>
              <a:rPr lang="tr-TR" dirty="0" smtClean="0"/>
              <a:t>bölümü</a:t>
            </a:r>
            <a:r>
              <a:rPr lang="tr-TR" dirty="0"/>
              <a:t>;</a:t>
            </a:r>
            <a:r>
              <a:rPr lang="tr-TR" dirty="0" smtClean="0"/>
              <a:t> harcamanın </a:t>
            </a:r>
            <a:r>
              <a:rPr lang="tr-TR" dirty="0"/>
              <a:t>hangi ekonomik kod üzerinden </a:t>
            </a:r>
            <a:r>
              <a:rPr lang="tr-TR" dirty="0" smtClean="0"/>
              <a:t>yapılacağı konusunda </a:t>
            </a:r>
            <a:r>
              <a:rPr lang="tr-TR" b="1" dirty="0" smtClean="0"/>
              <a:t>‘</a:t>
            </a:r>
            <a:r>
              <a:rPr lang="tr-TR" b="1" dirty="0"/>
              <a:t>Analitik Bütçe Sınıflandırmasına İlişkin Rehber’ </a:t>
            </a:r>
            <a:r>
              <a:rPr lang="tr-TR" dirty="0" smtClean="0"/>
              <a:t>kullanılmalıdır.</a:t>
            </a:r>
            <a:endParaRPr lang="tr-TR" dirty="0"/>
          </a:p>
          <a:p>
            <a:pPr marL="285757" indent="-285757" algn="just">
              <a:buFont typeface="Arial" pitchFamily="34" charset="0"/>
              <a:buChar char="•"/>
            </a:pPr>
            <a:endParaRPr lang="tr-TR" dirty="0"/>
          </a:p>
          <a:p>
            <a:pPr marL="285757" indent="-285757" algn="just">
              <a:buFont typeface="Arial" pitchFamily="34" charset="0"/>
              <a:buChar char="•"/>
            </a:pPr>
            <a:r>
              <a:rPr lang="tr-TR" dirty="0"/>
              <a:t>Alımın; 4734 sayılı Kamu İhale Kanununda yer alan 21/f (Pazarlık </a:t>
            </a:r>
            <a:r>
              <a:rPr lang="tr-TR" dirty="0" err="1"/>
              <a:t>Usülü</a:t>
            </a:r>
            <a:r>
              <a:rPr lang="tr-TR" dirty="0"/>
              <a:t>) veya 22/d (Doğrudan Temin) maddelerinden hangisine tabi olduğu net yazılmalıdır</a:t>
            </a:r>
            <a:r>
              <a:rPr lang="tr-TR" dirty="0" smtClean="0"/>
              <a:t>.</a:t>
            </a:r>
          </a:p>
          <a:p>
            <a:pPr algn="just"/>
            <a:endParaRPr lang="tr-TR" dirty="0"/>
          </a:p>
          <a:p>
            <a:pPr marL="285757" indent="-285757" algn="just">
              <a:buFont typeface="Arial" pitchFamily="34" charset="0"/>
              <a:buChar char="•"/>
            </a:pPr>
            <a:endParaRPr lang="tr-TR" dirty="0"/>
          </a:p>
          <a:p>
            <a:pPr marL="285757" indent="-285757" algn="just">
              <a:buFont typeface="Arial" pitchFamily="34" charset="0"/>
              <a:buChar char="•"/>
            </a:pPr>
            <a:endParaRPr lang="tr-TR" dirty="0"/>
          </a:p>
          <a:p>
            <a:pPr marL="285757" indent="-285757" algn="just">
              <a:buFont typeface="Arial" pitchFamily="34" charset="0"/>
              <a:buChar char="•"/>
            </a:pPr>
            <a:endParaRPr lang="tr-TR" dirty="0"/>
          </a:p>
          <a:p>
            <a:pPr marL="285757" indent="-285757" algn="just">
              <a:buFont typeface="Arial" pitchFamily="34" charset="0"/>
              <a:buChar char="•"/>
            </a:pPr>
            <a:endParaRPr lang="tr-TR" dirty="0"/>
          </a:p>
          <a:p>
            <a:pPr marL="285757" indent="-285757" algn="just">
              <a:buFont typeface="Arial" pitchFamily="34" charset="0"/>
              <a:buChar char="•"/>
            </a:pPr>
            <a:endParaRPr lang="tr-TR" dirty="0"/>
          </a:p>
        </p:txBody>
      </p:sp>
    </p:spTree>
    <p:extLst>
      <p:ext uri="{BB962C8B-B14F-4D97-AF65-F5344CB8AC3E}">
        <p14:creationId xmlns:p14="http://schemas.microsoft.com/office/powerpoint/2010/main" val="426687169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Teşekkürler…</a:t>
            </a:r>
            <a:endParaRPr lang="tr-TR" dirty="0"/>
          </a:p>
        </p:txBody>
      </p:sp>
    </p:spTree>
    <p:extLst>
      <p:ext uri="{BB962C8B-B14F-4D97-AF65-F5344CB8AC3E}">
        <p14:creationId xmlns:p14="http://schemas.microsoft.com/office/powerpoint/2010/main" val="183339534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tr-TR" b="1" dirty="0" smtClean="0"/>
              <a:t>PROGRAM BÜTÇE</a:t>
            </a:r>
            <a:endParaRPr lang="tr-TR" b="1" dirty="0"/>
          </a:p>
        </p:txBody>
      </p:sp>
      <p:sp>
        <p:nvSpPr>
          <p:cNvPr id="3" name="İçerik Yer Tutucusu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None/>
            </a:pPr>
            <a:r>
              <a:rPr lang="tr-TR" dirty="0"/>
              <a:t>Program bütçe; </a:t>
            </a:r>
            <a:endParaRPr lang="tr-TR" dirty="0" smtClean="0"/>
          </a:p>
          <a:p>
            <a:pPr marL="0" indent="0" algn="just">
              <a:buNone/>
            </a:pPr>
            <a:endParaRPr lang="tr-TR" dirty="0"/>
          </a:p>
          <a:p>
            <a:pPr algn="just"/>
            <a:r>
              <a:rPr lang="tr-TR" dirty="0"/>
              <a:t>H</a:t>
            </a:r>
            <a:r>
              <a:rPr lang="tr-TR" dirty="0" smtClean="0"/>
              <a:t>arcamaların </a:t>
            </a:r>
            <a:r>
              <a:rPr lang="tr-TR" dirty="0"/>
              <a:t>program sınıflandırmasına göre ayrıldığı, </a:t>
            </a:r>
          </a:p>
          <a:p>
            <a:pPr algn="just"/>
            <a:r>
              <a:rPr lang="tr-TR" dirty="0" smtClean="0"/>
              <a:t>Harcama </a:t>
            </a:r>
            <a:r>
              <a:rPr lang="tr-TR" dirty="0"/>
              <a:t>önceliği geliştirme konusunda bilgilerin sağlandığı</a:t>
            </a:r>
          </a:p>
          <a:p>
            <a:pPr algn="just"/>
            <a:r>
              <a:rPr lang="tr-TR" dirty="0" smtClean="0"/>
              <a:t>Bilgilerin </a:t>
            </a:r>
            <a:r>
              <a:rPr lang="tr-TR" dirty="0"/>
              <a:t>kaynak tahsisi sürecinde sistematik olarak kullanıldığı bir bütçeleme sistemidir.</a:t>
            </a:r>
          </a:p>
          <a:p>
            <a:pPr marL="0" indent="0" algn="just">
              <a:buNone/>
            </a:pPr>
            <a:endParaRPr lang="tr-TR" dirty="0"/>
          </a:p>
          <a:p>
            <a:pPr marL="0" indent="0" algn="just">
              <a:buNone/>
            </a:pPr>
            <a:endParaRPr lang="tr-TR" dirty="0"/>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53289443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PROGRAMLAR</a:t>
            </a:r>
            <a:endParaRPr lang="tr-TR" b="1" dirty="0"/>
          </a:p>
        </p:txBody>
      </p:sp>
      <p:sp>
        <p:nvSpPr>
          <p:cNvPr id="3" name="İçerik Yer Tutucusu 2"/>
          <p:cNvSpPr>
            <a:spLocks noGrp="1"/>
          </p:cNvSpPr>
          <p:nvPr>
            <p:ph idx="1"/>
          </p:nvPr>
        </p:nvSpPr>
        <p:spPr/>
        <p:txBody>
          <a:bodyPr/>
          <a:lstStyle/>
          <a:p>
            <a:pPr marL="0" indent="0" algn="just">
              <a:buNone/>
            </a:pPr>
            <a:endParaRPr lang="tr-TR" sz="3600" b="1" dirty="0"/>
          </a:p>
          <a:p>
            <a:pPr marL="0" indent="0" algn="just">
              <a:buNone/>
            </a:pPr>
            <a:endParaRPr lang="tr-TR" sz="3600" b="1" dirty="0"/>
          </a:p>
          <a:p>
            <a:pPr marL="0" indent="0" algn="just">
              <a:buNone/>
            </a:pPr>
            <a:r>
              <a:rPr lang="tr-TR" dirty="0" smtClean="0"/>
              <a:t>	Programlar</a:t>
            </a:r>
            <a:r>
              <a:rPr lang="tr-TR" dirty="0"/>
              <a:t>, kamu idarelerinin temel görev ve sorumlulukları esas alınarak kaynak tahsis edilen, birbiriyle uyumlu ve anlamlı şekilde bir araya getirilmiş faaliyetler grubudur.</a:t>
            </a:r>
          </a:p>
          <a:p>
            <a:pPr algn="just"/>
            <a:endParaRPr lang="tr-TR" dirty="0"/>
          </a:p>
        </p:txBody>
      </p:sp>
    </p:spTree>
    <p:extLst>
      <p:ext uri="{BB962C8B-B14F-4D97-AF65-F5344CB8AC3E}">
        <p14:creationId xmlns:p14="http://schemas.microsoft.com/office/powerpoint/2010/main" val="79465241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074155185"/>
              </p:ext>
            </p:extLst>
          </p:nvPr>
        </p:nvGraphicFramePr>
        <p:xfrm>
          <a:off x="636494" y="860612"/>
          <a:ext cx="10972800" cy="4577299"/>
        </p:xfrm>
        <a:graphic>
          <a:graphicData uri="http://schemas.openxmlformats.org/drawingml/2006/table">
            <a:tbl>
              <a:tblPr>
                <a:tableStyleId>{5C22544A-7EE6-4342-B048-85BDC9FD1C3A}</a:tableStyleId>
              </a:tblPr>
              <a:tblGrid>
                <a:gridCol w="2641018"/>
                <a:gridCol w="2525735"/>
                <a:gridCol w="2735340"/>
                <a:gridCol w="3070707"/>
              </a:tblGrid>
              <a:tr h="615168">
                <a:tc>
                  <a:txBody>
                    <a:bodyPr/>
                    <a:lstStyle/>
                    <a:p>
                      <a:pPr algn="ctr" fontAlgn="ctr"/>
                      <a:r>
                        <a:rPr lang="tr-TR" sz="1400" u="none" strike="noStrike" dirty="0">
                          <a:effectLst/>
                        </a:rPr>
                        <a:t>PROGRAM</a:t>
                      </a:r>
                      <a:endParaRPr lang="tr-TR" sz="1400" b="1" i="0" u="none" strike="noStrike" dirty="0">
                        <a:effectLst/>
                        <a:latin typeface="Tahoma" panose="020B0604030504040204" pitchFamily="34" charset="0"/>
                      </a:endParaRPr>
                    </a:p>
                  </a:txBody>
                  <a:tcPr marL="7860" marR="7860" marT="7860" marB="0" anchor="ctr"/>
                </a:tc>
                <a:tc>
                  <a:txBody>
                    <a:bodyPr/>
                    <a:lstStyle/>
                    <a:p>
                      <a:pPr algn="ctr" fontAlgn="ctr"/>
                      <a:r>
                        <a:rPr lang="tr-TR" sz="1400" u="none" strike="noStrike" dirty="0">
                          <a:effectLst/>
                        </a:rPr>
                        <a:t>ALTPROGRAM</a:t>
                      </a:r>
                      <a:endParaRPr lang="tr-TR" sz="1400" b="1" i="0" u="none" strike="noStrike" dirty="0">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FAALİYET</a:t>
                      </a:r>
                      <a:endParaRPr lang="tr-TR" sz="1400" b="1" i="0" u="none" strike="noStrike">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ALT FAALİYET</a:t>
                      </a:r>
                      <a:endParaRPr lang="tr-TR" sz="1400" b="1" i="0" u="none" strike="noStrike">
                        <a:effectLst/>
                        <a:latin typeface="Tahoma" panose="020B0604030504040204" pitchFamily="34" charset="0"/>
                      </a:endParaRPr>
                    </a:p>
                  </a:txBody>
                  <a:tcPr marL="7860" marR="7860" marT="7860" marB="0" anchor="ctr"/>
                </a:tc>
              </a:tr>
              <a:tr h="1126895">
                <a:tc>
                  <a:txBody>
                    <a:bodyPr/>
                    <a:lstStyle/>
                    <a:p>
                      <a:pPr algn="l" fontAlgn="ctr"/>
                      <a:r>
                        <a:rPr lang="tr-TR" sz="1400" u="none" strike="noStrike">
                          <a:effectLst/>
                        </a:rPr>
                        <a:t>56- ARAŞTIRMA, GELİŞTİRME VE YENİLİK</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210- ARAŞTIRMA ALTYAPILARI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782- Yükseköğretim Kurumları Araştırma Altyapısı Kurulması ve Geliştirilmesi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7348- Yükseköğretim Kurumları Araştırma Altyapısı Kurulması ve Geliştirilmesi</a:t>
                      </a:r>
                      <a:endParaRPr lang="tr-TR" sz="1400" b="0" i="0" u="none" strike="noStrike">
                        <a:effectLst/>
                        <a:latin typeface="Tahoma" panose="020B0604030504040204" pitchFamily="34" charset="0"/>
                      </a:endParaRPr>
                    </a:p>
                  </a:txBody>
                  <a:tcPr marL="7860" marR="7860" marT="7860" marB="0" anchor="ctr"/>
                </a:tc>
              </a:tr>
              <a:tr h="755820">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dirty="0">
                          <a:effectLst/>
                        </a:rPr>
                        <a:t>178- YÜKSEKÖĞRETİMDE BİLİMSEL ARAŞTIRMA VE GELİŞTİRME</a:t>
                      </a:r>
                      <a:endParaRPr lang="tr-TR" sz="1400" b="0" i="0" u="none" strike="noStrike" dirty="0">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749- Yükseköğretim Kurumlarının Bilimsel Araştırma Projeleri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12587- Rektörlük Bilimsel Araştırma Projeleri</a:t>
                      </a:r>
                      <a:endParaRPr lang="tr-TR" sz="1400" b="0" i="0" u="none" strike="noStrike">
                        <a:effectLst/>
                        <a:latin typeface="Tahoma" panose="020B0604030504040204" pitchFamily="34" charset="0"/>
                      </a:endParaRPr>
                    </a:p>
                  </a:txBody>
                  <a:tcPr marL="7860" marR="7860" marT="7860" marB="0" anchor="ctr"/>
                </a:tc>
              </a:tr>
              <a:tr h="755820">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2392- Yükseköğretim Kurumlarının Bilimsel Araştırma Projeleri</a:t>
                      </a:r>
                      <a:endParaRPr lang="tr-TR" sz="1400" b="0" i="0" u="none" strike="noStrike">
                        <a:effectLst/>
                        <a:latin typeface="Tahoma" panose="020B0604030504040204" pitchFamily="34" charset="0"/>
                      </a:endParaRPr>
                    </a:p>
                  </a:txBody>
                  <a:tcPr marL="7860" marR="7860" marT="7860" marB="0" anchor="ctr"/>
                </a:tc>
              </a:tr>
              <a:tr h="567776">
                <a:tc>
                  <a:txBody>
                    <a:bodyPr/>
                    <a:lstStyle/>
                    <a:p>
                      <a:pPr algn="l" fontAlgn="ctr"/>
                      <a:r>
                        <a:rPr lang="tr-TR" sz="1400" u="none" strike="noStrike">
                          <a:effectLst/>
                        </a:rPr>
                        <a:t>54- TEDAVİ EDİCİ SAĞLIK</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167- TEDAVİ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755- Ağız ve Diş Sağlığı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2398- Ağız ve Diş Sağlığı Hizmetleri</a:t>
                      </a:r>
                      <a:endParaRPr lang="tr-TR" sz="1400" b="0" i="0" u="none" strike="noStrike">
                        <a:effectLst/>
                        <a:latin typeface="Tahoma" panose="020B0604030504040204" pitchFamily="34" charset="0"/>
                      </a:endParaRPr>
                    </a:p>
                  </a:txBody>
                  <a:tcPr marL="7860" marR="7860" marT="7860" marB="0" anchor="ctr"/>
                </a:tc>
              </a:tr>
              <a:tr h="755820">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753- Üniversite Genel Hastane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dirty="0">
                          <a:effectLst/>
                        </a:rPr>
                        <a:t>2396- Üniversite Genel Hastane Hizmetleri</a:t>
                      </a:r>
                      <a:endParaRPr lang="tr-TR" sz="1400" b="0" i="0" u="none" strike="noStrike" dirty="0">
                        <a:effectLst/>
                        <a:latin typeface="Tahoma" panose="020B0604030504040204" pitchFamily="34" charset="0"/>
                      </a:endParaRPr>
                    </a:p>
                  </a:txBody>
                  <a:tcPr marL="7860" marR="7860" marT="7860" marB="0" anchor="ctr"/>
                </a:tc>
              </a:tr>
            </a:tbl>
          </a:graphicData>
        </a:graphic>
      </p:graphicFrame>
    </p:spTree>
    <p:extLst>
      <p:ext uri="{BB962C8B-B14F-4D97-AF65-F5344CB8AC3E}">
        <p14:creationId xmlns:p14="http://schemas.microsoft.com/office/powerpoint/2010/main" val="399740412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252751329"/>
              </p:ext>
            </p:extLst>
          </p:nvPr>
        </p:nvGraphicFramePr>
        <p:xfrm>
          <a:off x="609600" y="866601"/>
          <a:ext cx="10972800" cy="5147182"/>
        </p:xfrm>
        <a:graphic>
          <a:graphicData uri="http://schemas.openxmlformats.org/drawingml/2006/table">
            <a:tbl>
              <a:tblPr>
                <a:tableStyleId>{5C22544A-7EE6-4342-B048-85BDC9FD1C3A}</a:tableStyleId>
              </a:tblPr>
              <a:tblGrid>
                <a:gridCol w="2641018"/>
                <a:gridCol w="2525735"/>
                <a:gridCol w="2735340"/>
                <a:gridCol w="3070707"/>
              </a:tblGrid>
              <a:tr h="353708">
                <a:tc>
                  <a:txBody>
                    <a:bodyPr/>
                    <a:lstStyle/>
                    <a:p>
                      <a:pPr algn="ctr" fontAlgn="ctr"/>
                      <a:r>
                        <a:rPr lang="tr-TR" sz="1400" u="none" strike="noStrike" dirty="0">
                          <a:effectLst/>
                        </a:rPr>
                        <a:t>PROGRAM</a:t>
                      </a:r>
                      <a:endParaRPr lang="tr-TR" sz="1400" b="1" i="0" u="none" strike="noStrike" dirty="0">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ALTPROGRAM</a:t>
                      </a:r>
                      <a:endParaRPr lang="tr-TR" sz="1400" b="1" i="0" u="none" strike="noStrike">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FAALİYET</a:t>
                      </a:r>
                      <a:endParaRPr lang="tr-TR" sz="1400" b="1" i="0" u="none" strike="noStrike">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ALT FAALİYET</a:t>
                      </a:r>
                      <a:endParaRPr lang="tr-TR" sz="1400" b="1" i="0" u="none" strike="noStrike">
                        <a:effectLst/>
                        <a:latin typeface="Tahoma" panose="020B0604030504040204" pitchFamily="34" charset="0"/>
                      </a:endParaRPr>
                    </a:p>
                  </a:txBody>
                  <a:tcPr marL="7860" marR="7860" marT="7860" marB="0" anchor="ctr"/>
                </a:tc>
              </a:tr>
              <a:tr h="650797">
                <a:tc>
                  <a:txBody>
                    <a:bodyPr/>
                    <a:lstStyle/>
                    <a:p>
                      <a:pPr algn="l" fontAlgn="ctr"/>
                      <a:r>
                        <a:rPr lang="tr-TR" sz="1400" u="none" strike="noStrike" dirty="0">
                          <a:effectLst/>
                        </a:rPr>
                        <a:t>62- YÜKSEKÖĞRETİM</a:t>
                      </a:r>
                      <a:endParaRPr lang="tr-TR" sz="1400" b="0" i="0" u="none" strike="noStrike" dirty="0">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240- ÖĞRETİM ELEMANLARINA SAĞLANAN BURS VE DESTEKLER</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768- Öğretim Üyesi Yetiştirme Programı ve Yurtdışı Destek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2411- Öğretim Üyesi Yetiştirme Programı ve Yurtdışı Destek Hizmetleri</a:t>
                      </a:r>
                      <a:endParaRPr lang="tr-TR" sz="1400" b="0" i="0" u="none" strike="noStrike">
                        <a:effectLst/>
                        <a:latin typeface="Tahoma" panose="020B0604030504040204" pitchFamily="34" charset="0"/>
                      </a:endParaRPr>
                    </a:p>
                  </a:txBody>
                  <a:tcPr marL="7860" marR="7860" marT="7860" marB="0" anchor="ctr"/>
                </a:tc>
              </a:tr>
              <a:tr h="436485">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239- ÖN LİSANS EĞİTİMİ, LİSANS EĞİTİMİ VE LİSANSÜSTÜ EĞİTİM</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744- Doktora Öğrencilerine Yönelik Burs Hizmetleri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2389- Doktora Öğrencilerine Yönelik Burs Hizmetleri </a:t>
                      </a:r>
                      <a:endParaRPr lang="tr-TR" sz="1400" b="0" i="0" u="none" strike="noStrike">
                        <a:effectLst/>
                        <a:latin typeface="Tahoma" panose="020B0604030504040204" pitchFamily="34" charset="0"/>
                      </a:endParaRPr>
                    </a:p>
                  </a:txBody>
                  <a:tcPr marL="7860" marR="7860" marT="7860" marB="0" anchor="ctr"/>
                </a:tc>
              </a:tr>
              <a:tr h="436485">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757- Doktora ve Tıpta Uzmanlık Eğitimi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2400- Doktora ve Tıpta Uzmanlık Eğitimi</a:t>
                      </a:r>
                      <a:endParaRPr lang="tr-TR" sz="1400" b="0" i="0" u="none" strike="noStrike">
                        <a:effectLst/>
                        <a:latin typeface="Tahoma" panose="020B0604030504040204" pitchFamily="34" charset="0"/>
                      </a:endParaRPr>
                    </a:p>
                  </a:txBody>
                  <a:tcPr marL="7860" marR="7860" marT="7860" marB="0" anchor="ctr"/>
                </a:tc>
              </a:tr>
              <a:tr h="436485">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dirty="0">
                          <a:effectLst/>
                        </a:rPr>
                        <a:t> </a:t>
                      </a:r>
                      <a:endParaRPr lang="tr-TR" sz="1400" b="0" i="0" u="none" strike="noStrike" dirty="0">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743- Lisans Öğrencilerine Yönelik Burs Hizmetleri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2388- Lisans Öğrencilerine Yönelik Burs Hizmetleri </a:t>
                      </a:r>
                      <a:endParaRPr lang="tr-TR" sz="1400" b="0" i="0" u="none" strike="noStrike">
                        <a:effectLst/>
                        <a:latin typeface="Tahoma" panose="020B0604030504040204" pitchFamily="34" charset="0"/>
                      </a:endParaRPr>
                    </a:p>
                  </a:txBody>
                  <a:tcPr marL="7860" marR="7860" marT="7860" marB="0" anchor="ctr"/>
                </a:tc>
              </a:tr>
              <a:tr h="436485">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767- OSB Meslek Yüksekokulları Eğitim Desteği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2410- OSB Meslek Yüksekokulları Eğitim Desteği</a:t>
                      </a:r>
                      <a:endParaRPr lang="tr-TR" sz="1400" b="0" i="0" u="none" strike="noStrike">
                        <a:effectLst/>
                        <a:latin typeface="Tahoma" panose="020B0604030504040204" pitchFamily="34" charset="0"/>
                      </a:endParaRPr>
                    </a:p>
                  </a:txBody>
                  <a:tcPr marL="7860" marR="7860" marT="7860" marB="0" anchor="ctr"/>
                </a:tc>
              </a:tr>
              <a:tr h="650797">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765- Yükseköğretim Kurumları Bilgi ve Kültürel Kaynaklar ile Sportif Altyapının Geliştirilmesi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12584- Yükseköğretim Kurumları Bilgi ve Kültürel Kaynaklar ile Sportif Altyapı Hizmetleri</a:t>
                      </a:r>
                      <a:endParaRPr lang="tr-TR" sz="1400" b="0" i="0" u="none" strike="noStrike">
                        <a:effectLst/>
                        <a:latin typeface="Tahoma" panose="020B0604030504040204" pitchFamily="34" charset="0"/>
                      </a:endParaRPr>
                    </a:p>
                  </a:txBody>
                  <a:tcPr marL="7860" marR="7860" marT="7860" marB="0" anchor="ctr"/>
                </a:tc>
              </a:tr>
              <a:tr h="436485">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756- Yükseköğretim Kurumları Birinci Öğretim</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2399- Yükseköğretim Kurumları Birinci Öğretim</a:t>
                      </a:r>
                      <a:endParaRPr lang="tr-TR" sz="1400" b="0" i="0" u="none" strike="noStrike">
                        <a:effectLst/>
                        <a:latin typeface="Tahoma" panose="020B0604030504040204" pitchFamily="34" charset="0"/>
                      </a:endParaRPr>
                    </a:p>
                  </a:txBody>
                  <a:tcPr marL="7860" marR="7860" marT="7860" marB="0" anchor="ctr"/>
                </a:tc>
              </a:tr>
              <a:tr h="436485">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759- Yükseköğretim Kurumları İkinci Öğretim</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2402- Yükseköğretim Kurumları İkinci Öğretim</a:t>
                      </a:r>
                      <a:endParaRPr lang="tr-TR" sz="1400" b="0" i="0" u="none" strike="noStrike">
                        <a:effectLst/>
                        <a:latin typeface="Tahoma" panose="020B0604030504040204" pitchFamily="34" charset="0"/>
                      </a:endParaRPr>
                    </a:p>
                  </a:txBody>
                  <a:tcPr marL="7860" marR="7860" marT="7860" marB="0" anchor="ctr"/>
                </a:tc>
              </a:tr>
              <a:tr h="436485">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761- Yükseköğretim Kurumları Tezsiz Yüksek Lisans</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2404- Yükseköğretim Kurumları Tezsiz Yüksek Lisans</a:t>
                      </a:r>
                      <a:endParaRPr lang="tr-TR" sz="1400" b="0" i="0" u="none" strike="noStrike">
                        <a:effectLst/>
                        <a:latin typeface="Tahoma" panose="020B0604030504040204" pitchFamily="34" charset="0"/>
                      </a:endParaRPr>
                    </a:p>
                  </a:txBody>
                  <a:tcPr marL="7860" marR="7860" marT="7860" marB="0" anchor="ctr"/>
                </a:tc>
              </a:tr>
              <a:tr h="436485">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763- Yükseköğretim Kurumları Uzaktan Eğitim</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dirty="0">
                          <a:effectLst/>
                        </a:rPr>
                        <a:t>2406- Yükseköğretim Kurumları Uzaktan Eğitim</a:t>
                      </a:r>
                      <a:endParaRPr lang="tr-TR" sz="1400" b="0" i="0" u="none" strike="noStrike" dirty="0">
                        <a:effectLst/>
                        <a:latin typeface="Tahoma" panose="020B0604030504040204" pitchFamily="34" charset="0"/>
                      </a:endParaRPr>
                    </a:p>
                  </a:txBody>
                  <a:tcPr marL="7860" marR="7860" marT="7860" marB="0" anchor="ctr"/>
                </a:tc>
              </a:tr>
            </a:tbl>
          </a:graphicData>
        </a:graphic>
      </p:graphicFrame>
    </p:spTree>
    <p:extLst>
      <p:ext uri="{BB962C8B-B14F-4D97-AF65-F5344CB8AC3E}">
        <p14:creationId xmlns:p14="http://schemas.microsoft.com/office/powerpoint/2010/main" val="73399830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91900868"/>
              </p:ext>
            </p:extLst>
          </p:nvPr>
        </p:nvGraphicFramePr>
        <p:xfrm>
          <a:off x="623047" y="833716"/>
          <a:ext cx="10972800" cy="3751732"/>
        </p:xfrm>
        <a:graphic>
          <a:graphicData uri="http://schemas.openxmlformats.org/drawingml/2006/table">
            <a:tbl>
              <a:tblPr>
                <a:tableStyleId>{5C22544A-7EE6-4342-B048-85BDC9FD1C3A}</a:tableStyleId>
              </a:tblPr>
              <a:tblGrid>
                <a:gridCol w="2641018"/>
                <a:gridCol w="2525735"/>
                <a:gridCol w="2735340"/>
                <a:gridCol w="3070707"/>
              </a:tblGrid>
              <a:tr h="525217">
                <a:tc>
                  <a:txBody>
                    <a:bodyPr/>
                    <a:lstStyle/>
                    <a:p>
                      <a:pPr algn="ctr" fontAlgn="ctr"/>
                      <a:r>
                        <a:rPr lang="tr-TR" sz="1400" u="none" strike="noStrike" dirty="0">
                          <a:effectLst/>
                        </a:rPr>
                        <a:t>PROGRAM</a:t>
                      </a:r>
                      <a:endParaRPr lang="tr-TR" sz="1400" b="1" i="0" u="none" strike="noStrike" dirty="0">
                        <a:effectLst/>
                        <a:latin typeface="Tahoma" panose="020B0604030504040204" pitchFamily="34" charset="0"/>
                      </a:endParaRPr>
                    </a:p>
                  </a:txBody>
                  <a:tcPr marL="7860" marR="7860" marT="7860" marB="0" anchor="ctr"/>
                </a:tc>
                <a:tc>
                  <a:txBody>
                    <a:bodyPr/>
                    <a:lstStyle/>
                    <a:p>
                      <a:pPr algn="ctr" fontAlgn="ctr"/>
                      <a:r>
                        <a:rPr lang="tr-TR" sz="1400" u="none" strike="noStrike" dirty="0">
                          <a:effectLst/>
                        </a:rPr>
                        <a:t>ALTPROGRAM</a:t>
                      </a:r>
                      <a:endParaRPr lang="tr-TR" sz="1400" b="1" i="0" u="none" strike="noStrike" dirty="0">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FAALİYET</a:t>
                      </a:r>
                      <a:endParaRPr lang="tr-TR" sz="1400" b="1" i="0" u="none" strike="noStrike">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ALT FAALİYET</a:t>
                      </a:r>
                      <a:endParaRPr lang="tr-TR" sz="1400" b="1" i="0" u="none" strike="noStrike">
                        <a:effectLst/>
                        <a:latin typeface="Tahoma" panose="020B0604030504040204" pitchFamily="34" charset="0"/>
                      </a:endParaRPr>
                    </a:p>
                  </a:txBody>
                  <a:tcPr marL="7860" marR="7860" marT="7860" marB="0" anchor="ctr"/>
                </a:tc>
              </a:tr>
              <a:tr h="645303">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tr-TR" sz="1400" u="none" strike="noStrike" dirty="0">
                          <a:effectLst/>
                        </a:rPr>
                        <a:t> </a:t>
                      </a:r>
                      <a:r>
                        <a:rPr lang="tr-TR" sz="1400" u="none" strike="noStrike" dirty="0" smtClean="0">
                          <a:effectLst/>
                        </a:rPr>
                        <a:t>62- YÜKSEKÖĞRETİM</a:t>
                      </a:r>
                      <a:endParaRPr lang="tr-TR" sz="1400" b="0" i="0" u="none" strike="noStrike" dirty="0" smtClean="0">
                        <a:effectLst/>
                        <a:latin typeface="Tahoma" panose="020B0604030504040204" pitchFamily="34" charset="0"/>
                      </a:endParaRPr>
                    </a:p>
                    <a:p>
                      <a:pPr algn="l" fontAlgn="ctr"/>
                      <a:endParaRPr lang="tr-TR" sz="1400" b="0" i="0" u="none" strike="noStrike" dirty="0">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 YÜKSEKÖĞRETİMDE ÖĞRENCİ YAŞAMI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769- Yükseköğretimde Barınma Hizmetleri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2412- Yükseköğretimde Barınma Hizmetleri </a:t>
                      </a:r>
                      <a:endParaRPr lang="tr-TR" sz="1400" b="0" i="0" u="none" strike="noStrike">
                        <a:effectLst/>
                        <a:latin typeface="Tahoma" panose="020B0604030504040204" pitchFamily="34" charset="0"/>
                      </a:endParaRPr>
                    </a:p>
                  </a:txBody>
                  <a:tcPr marL="7860" marR="7860" marT="7860" marB="0" anchor="ctr"/>
                </a:tc>
              </a:tr>
              <a:tr h="645303">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dirty="0">
                          <a:effectLst/>
                        </a:rPr>
                        <a:t> </a:t>
                      </a:r>
                      <a:endParaRPr lang="tr-TR" sz="1400" b="0" i="0" u="none" strike="noStrike" dirty="0">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770- Yükseköğretimde Beslenme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2413- Yükseköğretimde Beslenme Hizmetleri</a:t>
                      </a:r>
                      <a:endParaRPr lang="tr-TR" sz="1400" b="0" i="0" u="none" strike="noStrike">
                        <a:effectLst/>
                        <a:latin typeface="Tahoma" panose="020B0604030504040204" pitchFamily="34" charset="0"/>
                      </a:endParaRPr>
                    </a:p>
                  </a:txBody>
                  <a:tcPr marL="7860" marR="7860" marT="7860" marB="0" anchor="ctr"/>
                </a:tc>
              </a:tr>
              <a:tr h="645303">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772- Yükseköğretimde Kültür ve Spor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2415- Yükseköğretimde Kültür ve Spor Hizmetleri</a:t>
                      </a:r>
                      <a:endParaRPr lang="tr-TR" sz="1400" b="0" i="0" u="none" strike="noStrike">
                        <a:effectLst/>
                        <a:latin typeface="Tahoma" panose="020B0604030504040204" pitchFamily="34" charset="0"/>
                      </a:endParaRPr>
                    </a:p>
                  </a:txBody>
                  <a:tcPr marL="7860" marR="7860" marT="7860" marB="0" anchor="ctr"/>
                </a:tc>
              </a:tr>
              <a:tr h="645303">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773- Yükseköğretimde Öğrenci Yaşamına İlişkin Diğer Hizmetler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2416- Yükseköğretimde Öğrenci Yaşamına İlişkin Diğer Hizmetler </a:t>
                      </a:r>
                      <a:endParaRPr lang="tr-TR" sz="1400" b="0" i="0" u="none" strike="noStrike">
                        <a:effectLst/>
                        <a:latin typeface="Tahoma" panose="020B0604030504040204" pitchFamily="34" charset="0"/>
                      </a:endParaRPr>
                    </a:p>
                  </a:txBody>
                  <a:tcPr marL="7860" marR="7860" marT="7860" marB="0" anchor="ctr"/>
                </a:tc>
              </a:tr>
              <a:tr h="645303">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771- Yükseköğretimde Sağlık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dirty="0">
                          <a:effectLst/>
                        </a:rPr>
                        <a:t>2414- Yükseköğretimde Sağlık Hizmetleri</a:t>
                      </a:r>
                      <a:endParaRPr lang="tr-TR" sz="1400" b="0" i="0" u="none" strike="noStrike" dirty="0">
                        <a:effectLst/>
                        <a:latin typeface="Tahoma" panose="020B0604030504040204" pitchFamily="34" charset="0"/>
                      </a:endParaRPr>
                    </a:p>
                  </a:txBody>
                  <a:tcPr marL="7860" marR="7860" marT="7860" marB="0" anchor="ctr"/>
                </a:tc>
              </a:tr>
            </a:tbl>
          </a:graphicData>
        </a:graphic>
      </p:graphicFrame>
    </p:spTree>
    <p:extLst>
      <p:ext uri="{BB962C8B-B14F-4D97-AF65-F5344CB8AC3E}">
        <p14:creationId xmlns:p14="http://schemas.microsoft.com/office/powerpoint/2010/main" val="394164599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886721117"/>
              </p:ext>
            </p:extLst>
          </p:nvPr>
        </p:nvGraphicFramePr>
        <p:xfrm>
          <a:off x="609600" y="866601"/>
          <a:ext cx="10972800" cy="5117337"/>
        </p:xfrm>
        <a:graphic>
          <a:graphicData uri="http://schemas.openxmlformats.org/drawingml/2006/table">
            <a:tbl>
              <a:tblPr>
                <a:tableStyleId>{5C22544A-7EE6-4342-B048-85BDC9FD1C3A}</a:tableStyleId>
              </a:tblPr>
              <a:tblGrid>
                <a:gridCol w="2641018"/>
                <a:gridCol w="2525735"/>
                <a:gridCol w="2735340"/>
                <a:gridCol w="3070707"/>
              </a:tblGrid>
              <a:tr h="384984">
                <a:tc>
                  <a:txBody>
                    <a:bodyPr/>
                    <a:lstStyle/>
                    <a:p>
                      <a:pPr algn="ctr" fontAlgn="ctr"/>
                      <a:r>
                        <a:rPr lang="tr-TR" sz="1400" u="none" strike="noStrike" dirty="0">
                          <a:effectLst/>
                        </a:rPr>
                        <a:t>PROGRAM</a:t>
                      </a:r>
                      <a:endParaRPr lang="tr-TR" sz="1400" b="1" i="0" u="none" strike="noStrike" dirty="0">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ALTPROGRAM</a:t>
                      </a:r>
                      <a:endParaRPr lang="tr-TR" sz="1400" b="1" i="0" u="none" strike="noStrike">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FAALİYET</a:t>
                      </a:r>
                      <a:endParaRPr lang="tr-TR" sz="1400" b="1" i="0" u="none" strike="noStrike">
                        <a:effectLst/>
                        <a:latin typeface="Tahoma" panose="020B0604030504040204" pitchFamily="34" charset="0"/>
                      </a:endParaRPr>
                    </a:p>
                  </a:txBody>
                  <a:tcPr marL="7860" marR="7860" marT="7860" marB="0" anchor="ctr"/>
                </a:tc>
                <a:tc>
                  <a:txBody>
                    <a:bodyPr/>
                    <a:lstStyle/>
                    <a:p>
                      <a:pPr algn="ctr" fontAlgn="ctr"/>
                      <a:r>
                        <a:rPr lang="tr-TR" sz="1400" u="none" strike="noStrike">
                          <a:effectLst/>
                        </a:rPr>
                        <a:t>ALT FAALİYET</a:t>
                      </a:r>
                      <a:endParaRPr lang="tr-TR" sz="1400" b="1" i="0" u="none" strike="noStrike">
                        <a:effectLst/>
                        <a:latin typeface="Tahoma" panose="020B0604030504040204" pitchFamily="34" charset="0"/>
                      </a:endParaRPr>
                    </a:p>
                  </a:txBody>
                  <a:tcPr marL="7860" marR="7860" marT="7860" marB="0" anchor="ctr"/>
                </a:tc>
              </a:tr>
              <a:tr h="473007">
                <a:tc>
                  <a:txBody>
                    <a:bodyPr/>
                    <a:lstStyle/>
                    <a:p>
                      <a:pPr algn="l" fontAlgn="ctr"/>
                      <a:r>
                        <a:rPr lang="tr-TR" sz="1400" u="none" strike="noStrike">
                          <a:effectLst/>
                        </a:rPr>
                        <a:t>98- YÖNETİM VE DESTEK PROGRAMI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901- TEFTİŞ, DENETİM VE DANIŞMANLIK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9010- Hukuki Danışmanlık ve Muhakemat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13690- Hukuki Danışmanlık ve Muhakemat Hizmetleri</a:t>
                      </a:r>
                      <a:endParaRPr lang="tr-TR" sz="1400" b="0" i="0" u="none" strike="noStrike">
                        <a:effectLst/>
                        <a:latin typeface="Tahoma" panose="020B0604030504040204" pitchFamily="34" charset="0"/>
                      </a:endParaRPr>
                    </a:p>
                  </a:txBody>
                  <a:tcPr marL="7860" marR="7860" marT="7860" marB="0" anchor="ctr"/>
                </a:tc>
              </a:tr>
              <a:tr h="355326">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9008- İç Denetim</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2422- İç Denetim</a:t>
                      </a:r>
                      <a:endParaRPr lang="tr-TR" sz="1400" b="0" i="0" u="none" strike="noStrike">
                        <a:effectLst/>
                        <a:latin typeface="Tahoma" panose="020B0604030504040204" pitchFamily="34" charset="0"/>
                      </a:endParaRPr>
                    </a:p>
                  </a:txBody>
                  <a:tcPr marL="7860" marR="7860" marT="7860" marB="0" anchor="ctr"/>
                </a:tc>
              </a:tr>
              <a:tr h="473007">
                <a:tc>
                  <a:txBody>
                    <a:bodyPr/>
                    <a:lstStyle/>
                    <a:p>
                      <a:pPr algn="l" fontAlgn="ctr"/>
                      <a:r>
                        <a:rPr lang="tr-TR" sz="1400" u="none" strike="noStrike" dirty="0">
                          <a:effectLst/>
                        </a:rPr>
                        <a:t> </a:t>
                      </a:r>
                      <a:endParaRPr lang="tr-TR" sz="1400" b="0" i="0" u="none" strike="noStrike" dirty="0">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 ÜST YÖNETİM, İDARİ VE MALİ HİZMETLER</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9003- Bilgi Teknolojilerine Yönelik Faaliyetler</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2418- Bilgi Teknolojilerine Yönelik Faaliyetler</a:t>
                      </a:r>
                      <a:endParaRPr lang="tr-TR" sz="1400" b="0" i="0" u="none" strike="noStrike">
                        <a:effectLst/>
                        <a:latin typeface="Tahoma" panose="020B0604030504040204" pitchFamily="34" charset="0"/>
                      </a:endParaRPr>
                    </a:p>
                  </a:txBody>
                  <a:tcPr marL="7860" marR="7860" marT="7860" marB="0" anchor="ctr"/>
                </a:tc>
              </a:tr>
              <a:tr h="355326">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9007- Diğer Destek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2421- Diğer Destek Hizmetleri</a:t>
                      </a:r>
                      <a:endParaRPr lang="tr-TR" sz="1400" b="0" i="0" u="none" strike="noStrike">
                        <a:effectLst/>
                        <a:latin typeface="Tahoma" panose="020B0604030504040204" pitchFamily="34" charset="0"/>
                      </a:endParaRPr>
                    </a:p>
                  </a:txBody>
                  <a:tcPr marL="7860" marR="7860" marT="7860" marB="0" anchor="ctr"/>
                </a:tc>
              </a:tr>
              <a:tr h="355326">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9006- Genel Destek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2420- Genel Destek Hizmetleri</a:t>
                      </a:r>
                      <a:endParaRPr lang="tr-TR" sz="1400" b="0" i="0" u="none" strike="noStrike">
                        <a:effectLst/>
                        <a:latin typeface="Tahoma" panose="020B0604030504040204" pitchFamily="34" charset="0"/>
                      </a:endParaRPr>
                    </a:p>
                  </a:txBody>
                  <a:tcPr marL="7860" marR="7860" marT="7860" marB="0" anchor="ctr"/>
                </a:tc>
              </a:tr>
              <a:tr h="473007">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9004- İnşaat ve Yapı İşlerinin Yürütülmesi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2419- İnşaat ve Yapı İşlerinin Yürütülmesi</a:t>
                      </a:r>
                      <a:endParaRPr lang="tr-TR" sz="1400" b="0" i="0" u="none" strike="noStrike">
                        <a:effectLst/>
                        <a:latin typeface="Tahoma" panose="020B0604030504040204" pitchFamily="34" charset="0"/>
                      </a:endParaRPr>
                    </a:p>
                  </a:txBody>
                  <a:tcPr marL="7860" marR="7860" marT="7860" marB="0" anchor="ctr"/>
                </a:tc>
              </a:tr>
              <a:tr h="473007">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9002- İnsan Kaynakları Yönetimine İlişkin Faaliyetler</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2417- İnsan Kaynakları Yönetimine İlişkin Faaliyetler</a:t>
                      </a:r>
                      <a:endParaRPr lang="tr-TR" sz="1400" b="0" i="0" u="none" strike="noStrike">
                        <a:effectLst/>
                        <a:latin typeface="Tahoma" panose="020B0604030504040204" pitchFamily="34" charset="0"/>
                      </a:endParaRPr>
                    </a:p>
                  </a:txBody>
                  <a:tcPr marL="7860" marR="7860" marT="7860" marB="0" anchor="ctr"/>
                </a:tc>
              </a:tr>
              <a:tr h="355326">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9000- Özel Kalem Hizmetleri</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7349- Özel Kalem Hizmetleri</a:t>
                      </a:r>
                      <a:endParaRPr lang="tr-TR" sz="1400" b="0" i="0" u="none" strike="noStrike">
                        <a:effectLst/>
                        <a:latin typeface="Tahoma" panose="020B0604030504040204" pitchFamily="34" charset="0"/>
                      </a:endParaRPr>
                    </a:p>
                  </a:txBody>
                  <a:tcPr marL="7860" marR="7860" marT="7860" marB="0" anchor="ctr"/>
                </a:tc>
              </a:tr>
              <a:tr h="473007">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9001- Strateji Geliştirme ve Mali Hizmetler</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7350- Strateji Geliştirme ve Mali Hizmetler</a:t>
                      </a:r>
                      <a:endParaRPr lang="tr-TR" sz="1400" b="0" i="0" u="none" strike="noStrike">
                        <a:effectLst/>
                        <a:latin typeface="Tahoma" panose="020B0604030504040204" pitchFamily="34" charset="0"/>
                      </a:endParaRPr>
                    </a:p>
                  </a:txBody>
                  <a:tcPr marL="7860" marR="7860" marT="7860" marB="0" anchor="ctr"/>
                </a:tc>
              </a:tr>
              <a:tr h="473007">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9038- Taşınmaz Mal Gelirleriyle Yürütülecek Hizmetler</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13241- Taşınmaz Mal Gelirleriyle Yürütülecek Hizmetler</a:t>
                      </a:r>
                      <a:endParaRPr lang="tr-TR" sz="1400" b="0" i="0" u="none" strike="noStrike">
                        <a:effectLst/>
                        <a:latin typeface="Tahoma" panose="020B0604030504040204" pitchFamily="34" charset="0"/>
                      </a:endParaRPr>
                    </a:p>
                  </a:txBody>
                  <a:tcPr marL="7860" marR="7860" marT="7860" marB="0" anchor="ctr"/>
                </a:tc>
              </a:tr>
              <a:tr h="473007">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 </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a:effectLst/>
                        </a:rPr>
                        <a:t>9037- Yükseköğretimde Öğrencilere Yönelik İdari Hizmetler</a:t>
                      </a:r>
                      <a:endParaRPr lang="tr-TR" sz="1400" b="0" i="0" u="none" strike="noStrike">
                        <a:effectLst/>
                        <a:latin typeface="Tahoma" panose="020B0604030504040204" pitchFamily="34" charset="0"/>
                      </a:endParaRPr>
                    </a:p>
                  </a:txBody>
                  <a:tcPr marL="7860" marR="7860" marT="7860" marB="0" anchor="ctr"/>
                </a:tc>
                <a:tc>
                  <a:txBody>
                    <a:bodyPr/>
                    <a:lstStyle/>
                    <a:p>
                      <a:pPr algn="l" fontAlgn="ctr"/>
                      <a:r>
                        <a:rPr lang="tr-TR" sz="1400" u="none" strike="noStrike" dirty="0">
                          <a:effectLst/>
                        </a:rPr>
                        <a:t>13364- Yükseköğretimde Öğrencilere Yönelik İdari Hizmetler</a:t>
                      </a:r>
                      <a:endParaRPr lang="tr-TR" sz="1400" b="0" i="0" u="none" strike="noStrike" dirty="0">
                        <a:effectLst/>
                        <a:latin typeface="Tahoma" panose="020B0604030504040204" pitchFamily="34" charset="0"/>
                      </a:endParaRPr>
                    </a:p>
                  </a:txBody>
                  <a:tcPr marL="7860" marR="7860" marT="7860" marB="0" anchor="ctr"/>
                </a:tc>
              </a:tr>
            </a:tbl>
          </a:graphicData>
        </a:graphic>
      </p:graphicFrame>
    </p:spTree>
    <p:extLst>
      <p:ext uri="{BB962C8B-B14F-4D97-AF65-F5344CB8AC3E}">
        <p14:creationId xmlns:p14="http://schemas.microsoft.com/office/powerpoint/2010/main" val="136727158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773141" y="2204670"/>
            <a:ext cx="715617" cy="48503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Yuvarlatılmış Dikdörtgen 4"/>
          <p:cNvSpPr/>
          <p:nvPr/>
        </p:nvSpPr>
        <p:spPr>
          <a:xfrm>
            <a:off x="2639833" y="2204670"/>
            <a:ext cx="795130" cy="48503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Yuvarlatılmış Dikdörtgen 5"/>
          <p:cNvSpPr/>
          <p:nvPr/>
        </p:nvSpPr>
        <p:spPr>
          <a:xfrm>
            <a:off x="3666877" y="2221897"/>
            <a:ext cx="795130" cy="48503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Yuvarlatılmış Dikdörtgen 6"/>
          <p:cNvSpPr/>
          <p:nvPr/>
        </p:nvSpPr>
        <p:spPr>
          <a:xfrm>
            <a:off x="4709824" y="2204671"/>
            <a:ext cx="975360" cy="48503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Yuvarlatılmış Dikdörtgen 7"/>
          <p:cNvSpPr/>
          <p:nvPr/>
        </p:nvSpPr>
        <p:spPr>
          <a:xfrm>
            <a:off x="5959503" y="2204670"/>
            <a:ext cx="2071314" cy="50225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Yuvarlatılmış Dikdörtgen 8"/>
          <p:cNvSpPr/>
          <p:nvPr/>
        </p:nvSpPr>
        <p:spPr>
          <a:xfrm>
            <a:off x="8378026" y="2196055"/>
            <a:ext cx="575144" cy="49364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Yuvarlatılmış Dikdörtgen 9"/>
          <p:cNvSpPr/>
          <p:nvPr/>
        </p:nvSpPr>
        <p:spPr>
          <a:xfrm>
            <a:off x="9206287" y="2220573"/>
            <a:ext cx="1162214" cy="46912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Sol Yukarı Ok 10"/>
          <p:cNvSpPr/>
          <p:nvPr/>
        </p:nvSpPr>
        <p:spPr>
          <a:xfrm>
            <a:off x="1932166" y="2875853"/>
            <a:ext cx="270345" cy="377687"/>
          </a:xfrm>
          <a:prstGeom prst="lef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Sol Yukarı Ok 11"/>
          <p:cNvSpPr/>
          <p:nvPr/>
        </p:nvSpPr>
        <p:spPr>
          <a:xfrm>
            <a:off x="2839940" y="2875853"/>
            <a:ext cx="270345" cy="1011254"/>
          </a:xfrm>
          <a:prstGeom prst="leftUpArrow">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Unvan 1"/>
          <p:cNvSpPr>
            <a:spLocks noGrp="1"/>
          </p:cNvSpPr>
          <p:nvPr>
            <p:ph type="title"/>
          </p:nvPr>
        </p:nvSpPr>
        <p:spPr>
          <a:xfrm>
            <a:off x="664264" y="242010"/>
            <a:ext cx="10972800" cy="1143000"/>
          </a:xfrm>
        </p:spPr>
        <p:txBody>
          <a:bodyPr/>
          <a:lstStyle/>
          <a:p>
            <a:r>
              <a:rPr lang="tr-TR" b="1" dirty="0" smtClean="0"/>
              <a:t>BÜTÇE TERTİBİ</a:t>
            </a:r>
            <a:endParaRPr lang="tr-TR" b="1" dirty="0"/>
          </a:p>
        </p:txBody>
      </p:sp>
      <p:sp>
        <p:nvSpPr>
          <p:cNvPr id="14" name="İçerik Yer Tutucusu 4"/>
          <p:cNvSpPr>
            <a:spLocks noGrp="1"/>
          </p:cNvSpPr>
          <p:nvPr>
            <p:ph idx="1"/>
          </p:nvPr>
        </p:nvSpPr>
        <p:spPr>
          <a:xfrm>
            <a:off x="609600" y="442400"/>
            <a:ext cx="10972800" cy="4761753"/>
          </a:xfrm>
        </p:spPr>
        <p:txBody>
          <a:bodyPr>
            <a:normAutofit/>
          </a:bodyPr>
          <a:lstStyle/>
          <a:p>
            <a:pPr algn="just"/>
            <a:endParaRPr lang="tr-TR" sz="1600" dirty="0"/>
          </a:p>
          <a:p>
            <a:pPr marL="0" indent="0" algn="just">
              <a:buNone/>
            </a:pPr>
            <a:endParaRPr lang="tr-TR" sz="1800" b="1" dirty="0"/>
          </a:p>
          <a:p>
            <a:pPr marL="0" indent="0" algn="just">
              <a:buNone/>
            </a:pPr>
            <a:endParaRPr lang="tr-TR" sz="1800" b="1" dirty="0" smtClean="0"/>
          </a:p>
          <a:p>
            <a:pPr marL="0" indent="0" algn="just">
              <a:buNone/>
            </a:pPr>
            <a:endParaRPr lang="tr-TR" sz="3600" b="1" dirty="0" smtClean="0"/>
          </a:p>
          <a:p>
            <a:pPr marL="0" indent="0" algn="ctr">
              <a:buNone/>
            </a:pPr>
            <a:r>
              <a:rPr lang="tr-TR" sz="3600" b="1" dirty="0" smtClean="0"/>
              <a:t>62 . 239 . 756 . 2399 - 0422.0001 – 02 - 01.01</a:t>
            </a:r>
          </a:p>
          <a:p>
            <a:pPr marL="0" indent="0" algn="just">
              <a:buNone/>
            </a:pPr>
            <a:endParaRPr lang="tr-TR" sz="1600" dirty="0"/>
          </a:p>
        </p:txBody>
      </p:sp>
      <p:sp>
        <p:nvSpPr>
          <p:cNvPr id="15" name="Sol Yukarı Ok 14"/>
          <p:cNvSpPr/>
          <p:nvPr/>
        </p:nvSpPr>
        <p:spPr>
          <a:xfrm>
            <a:off x="3851081" y="2895730"/>
            <a:ext cx="270345" cy="1844704"/>
          </a:xfrm>
          <a:prstGeom prst="leftUpArrow">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Sol Yukarı Ok 15"/>
          <p:cNvSpPr/>
          <p:nvPr/>
        </p:nvSpPr>
        <p:spPr>
          <a:xfrm>
            <a:off x="4962941" y="2895729"/>
            <a:ext cx="270345" cy="2490618"/>
          </a:xfrm>
          <a:prstGeom prst="leftUpArrow">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Sol Yukarı Ok 16"/>
          <p:cNvSpPr/>
          <p:nvPr/>
        </p:nvSpPr>
        <p:spPr>
          <a:xfrm flipH="1">
            <a:off x="6918298" y="2895731"/>
            <a:ext cx="341243" cy="1979877"/>
          </a:xfrm>
          <a:prstGeom prst="leftUpArrow">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Sol Yukarı Ok 17"/>
          <p:cNvSpPr/>
          <p:nvPr/>
        </p:nvSpPr>
        <p:spPr>
          <a:xfrm flipH="1">
            <a:off x="8626505" y="2913622"/>
            <a:ext cx="341243" cy="1398105"/>
          </a:xfrm>
          <a:prstGeom prst="leftUpArrow">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Sol Yukarı Ok 18"/>
          <p:cNvSpPr/>
          <p:nvPr/>
        </p:nvSpPr>
        <p:spPr>
          <a:xfrm flipH="1">
            <a:off x="9725108" y="2913623"/>
            <a:ext cx="341243" cy="699051"/>
          </a:xfrm>
          <a:prstGeom prst="leftUpArrow">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Metin kutusu 19"/>
          <p:cNvSpPr txBox="1"/>
          <p:nvPr/>
        </p:nvSpPr>
        <p:spPr>
          <a:xfrm>
            <a:off x="485027" y="2845473"/>
            <a:ext cx="1399430" cy="461665"/>
          </a:xfrm>
          <a:prstGeom prst="rect">
            <a:avLst/>
          </a:prstGeom>
          <a:noFill/>
          <a:ln w="12700">
            <a:solidFill>
              <a:schemeClr val="tx2">
                <a:lumMod val="40000"/>
                <a:lumOff val="60000"/>
              </a:schemeClr>
            </a:solidFill>
          </a:ln>
        </p:spPr>
        <p:txBody>
          <a:bodyPr wrap="square" rtlCol="0">
            <a:spAutoFit/>
          </a:bodyPr>
          <a:lstStyle/>
          <a:p>
            <a:pPr algn="ctr"/>
            <a:r>
              <a:rPr lang="tr-TR" sz="1400" b="1" dirty="0"/>
              <a:t>Program</a:t>
            </a:r>
          </a:p>
          <a:p>
            <a:pPr algn="ctr"/>
            <a:r>
              <a:rPr lang="tr-TR" sz="1000" dirty="0"/>
              <a:t>62 - YÜKSEKÖĞRETİM</a:t>
            </a:r>
          </a:p>
        </p:txBody>
      </p:sp>
      <p:sp>
        <p:nvSpPr>
          <p:cNvPr id="21" name="Metin kutusu 20"/>
          <p:cNvSpPr txBox="1"/>
          <p:nvPr/>
        </p:nvSpPr>
        <p:spPr>
          <a:xfrm>
            <a:off x="1216546" y="3493409"/>
            <a:ext cx="1583635" cy="769441"/>
          </a:xfrm>
          <a:prstGeom prst="rect">
            <a:avLst/>
          </a:prstGeom>
          <a:noFill/>
          <a:ln w="12700">
            <a:solidFill>
              <a:schemeClr val="accent2">
                <a:lumMod val="40000"/>
                <a:lumOff val="60000"/>
              </a:schemeClr>
            </a:solidFill>
          </a:ln>
        </p:spPr>
        <p:txBody>
          <a:bodyPr wrap="square" rtlCol="0">
            <a:spAutoFit/>
          </a:bodyPr>
          <a:lstStyle/>
          <a:p>
            <a:pPr algn="ctr"/>
            <a:r>
              <a:rPr lang="tr-TR" sz="1400" b="1" dirty="0"/>
              <a:t>Alt Program</a:t>
            </a:r>
          </a:p>
          <a:p>
            <a:pPr algn="ctr"/>
            <a:r>
              <a:rPr lang="tr-TR" sz="1000" dirty="0"/>
              <a:t>239 - ÖN LİSANS EĞİTİMİ, LİSANS EĞİTİMİ VE LİSANSÜSTÜ EĞİTİM</a:t>
            </a:r>
          </a:p>
        </p:txBody>
      </p:sp>
      <p:sp>
        <p:nvSpPr>
          <p:cNvPr id="22" name="Metin kutusu 21"/>
          <p:cNvSpPr txBox="1"/>
          <p:nvPr/>
        </p:nvSpPr>
        <p:spPr>
          <a:xfrm>
            <a:off x="2250217" y="4404052"/>
            <a:ext cx="1564418" cy="615553"/>
          </a:xfrm>
          <a:prstGeom prst="rect">
            <a:avLst/>
          </a:prstGeom>
          <a:noFill/>
          <a:ln w="12700">
            <a:solidFill>
              <a:schemeClr val="accent3">
                <a:lumMod val="60000"/>
                <a:lumOff val="40000"/>
              </a:schemeClr>
            </a:solidFill>
          </a:ln>
        </p:spPr>
        <p:txBody>
          <a:bodyPr wrap="square" rtlCol="0">
            <a:spAutoFit/>
          </a:bodyPr>
          <a:lstStyle/>
          <a:p>
            <a:pPr algn="ctr"/>
            <a:r>
              <a:rPr lang="tr-TR" sz="1400" b="1" dirty="0"/>
              <a:t>Faaliyet</a:t>
            </a:r>
          </a:p>
          <a:p>
            <a:pPr algn="ctr"/>
            <a:r>
              <a:rPr lang="tr-TR" sz="1000" dirty="0"/>
              <a:t>756 - Yükseköğretim Kurumları Birinci Öğretim</a:t>
            </a:r>
          </a:p>
        </p:txBody>
      </p:sp>
      <p:sp>
        <p:nvSpPr>
          <p:cNvPr id="23" name="Metin kutusu 22"/>
          <p:cNvSpPr txBox="1"/>
          <p:nvPr/>
        </p:nvSpPr>
        <p:spPr>
          <a:xfrm>
            <a:off x="3403157" y="5061642"/>
            <a:ext cx="1541879" cy="615553"/>
          </a:xfrm>
          <a:prstGeom prst="rect">
            <a:avLst/>
          </a:prstGeom>
          <a:noFill/>
          <a:ln w="12700">
            <a:solidFill>
              <a:schemeClr val="accent6">
                <a:lumMod val="60000"/>
                <a:lumOff val="40000"/>
              </a:schemeClr>
            </a:solidFill>
          </a:ln>
        </p:spPr>
        <p:txBody>
          <a:bodyPr wrap="square" rtlCol="0">
            <a:spAutoFit/>
          </a:bodyPr>
          <a:lstStyle/>
          <a:p>
            <a:pPr algn="ctr"/>
            <a:r>
              <a:rPr lang="tr-TR" sz="1400" b="1" dirty="0"/>
              <a:t>Alt Faaliyet</a:t>
            </a:r>
          </a:p>
          <a:p>
            <a:pPr algn="ctr"/>
            <a:r>
              <a:rPr lang="tr-TR" sz="1000" dirty="0"/>
              <a:t>2399 - Yükseköğretim Kurumları Birinci Öğretim</a:t>
            </a:r>
          </a:p>
        </p:txBody>
      </p:sp>
      <p:sp>
        <p:nvSpPr>
          <p:cNvPr id="24" name="Metin kutusu 23"/>
          <p:cNvSpPr txBox="1"/>
          <p:nvPr/>
        </p:nvSpPr>
        <p:spPr>
          <a:xfrm>
            <a:off x="7282075" y="4523546"/>
            <a:ext cx="1515052" cy="830997"/>
          </a:xfrm>
          <a:prstGeom prst="rect">
            <a:avLst/>
          </a:prstGeom>
          <a:noFill/>
          <a:ln w="12700">
            <a:solidFill>
              <a:schemeClr val="accent2">
                <a:lumMod val="75000"/>
              </a:schemeClr>
            </a:solidFill>
          </a:ln>
        </p:spPr>
        <p:txBody>
          <a:bodyPr wrap="square" rtlCol="0">
            <a:spAutoFit/>
          </a:bodyPr>
          <a:lstStyle/>
          <a:p>
            <a:pPr algn="ctr"/>
            <a:r>
              <a:rPr lang="tr-TR" sz="1400" b="1" dirty="0"/>
              <a:t>Kurumsal Sınıflandırma</a:t>
            </a:r>
          </a:p>
          <a:p>
            <a:pPr algn="ctr"/>
            <a:r>
              <a:rPr lang="tr-TR" sz="1000" dirty="0"/>
              <a:t>0422.0001 – Özel Kalem (Rektörlük)</a:t>
            </a:r>
          </a:p>
        </p:txBody>
      </p:sp>
      <p:sp>
        <p:nvSpPr>
          <p:cNvPr id="25" name="Metin kutusu 24"/>
          <p:cNvSpPr txBox="1"/>
          <p:nvPr/>
        </p:nvSpPr>
        <p:spPr>
          <a:xfrm>
            <a:off x="8983650" y="4025093"/>
            <a:ext cx="1515052" cy="461665"/>
          </a:xfrm>
          <a:prstGeom prst="rect">
            <a:avLst/>
          </a:prstGeom>
          <a:noFill/>
          <a:ln w="12700">
            <a:solidFill>
              <a:schemeClr val="bg1">
                <a:lumMod val="65000"/>
              </a:schemeClr>
            </a:solidFill>
          </a:ln>
        </p:spPr>
        <p:txBody>
          <a:bodyPr wrap="square" rtlCol="0">
            <a:spAutoFit/>
          </a:bodyPr>
          <a:lstStyle/>
          <a:p>
            <a:pPr algn="ctr"/>
            <a:r>
              <a:rPr lang="tr-TR" sz="1400" b="1" dirty="0"/>
              <a:t>Finans Tipi</a:t>
            </a:r>
          </a:p>
          <a:p>
            <a:pPr algn="ctr"/>
            <a:r>
              <a:rPr lang="tr-TR" sz="1000" dirty="0"/>
              <a:t>02 – Özel Bütçeli İdareler</a:t>
            </a:r>
          </a:p>
        </p:txBody>
      </p:sp>
      <p:sp>
        <p:nvSpPr>
          <p:cNvPr id="26" name="Metin kutusu 25"/>
          <p:cNvSpPr txBox="1"/>
          <p:nvPr/>
        </p:nvSpPr>
        <p:spPr>
          <a:xfrm>
            <a:off x="10122012" y="3293354"/>
            <a:ext cx="1515052" cy="615553"/>
          </a:xfrm>
          <a:prstGeom prst="rect">
            <a:avLst/>
          </a:prstGeom>
          <a:noFill/>
          <a:ln w="12700">
            <a:solidFill>
              <a:schemeClr val="accent5">
                <a:lumMod val="40000"/>
                <a:lumOff val="60000"/>
              </a:schemeClr>
            </a:solidFill>
          </a:ln>
        </p:spPr>
        <p:txBody>
          <a:bodyPr wrap="square" rtlCol="0">
            <a:spAutoFit/>
          </a:bodyPr>
          <a:lstStyle/>
          <a:p>
            <a:pPr algn="ctr"/>
            <a:r>
              <a:rPr lang="tr-TR" sz="1400" b="1" dirty="0"/>
              <a:t>Ekonomik Kod</a:t>
            </a:r>
          </a:p>
          <a:p>
            <a:pPr algn="ctr"/>
            <a:r>
              <a:rPr lang="tr-TR" sz="1000" dirty="0"/>
              <a:t>01.01 – Personel Giderleri (Memurlar)</a:t>
            </a:r>
          </a:p>
        </p:txBody>
      </p:sp>
    </p:spTree>
    <p:extLst>
      <p:ext uri="{BB962C8B-B14F-4D97-AF65-F5344CB8AC3E}">
        <p14:creationId xmlns:p14="http://schemas.microsoft.com/office/powerpoint/2010/main" val="263962427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11" y="1183342"/>
            <a:ext cx="10807748" cy="5298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Unvan 1"/>
          <p:cNvSpPr>
            <a:spLocks noGrp="1"/>
          </p:cNvSpPr>
          <p:nvPr>
            <p:ph type="title"/>
          </p:nvPr>
        </p:nvSpPr>
        <p:spPr>
          <a:xfrm>
            <a:off x="609600" y="168506"/>
            <a:ext cx="10972800" cy="1143000"/>
          </a:xfrm>
        </p:spPr>
        <p:txBody>
          <a:bodyPr/>
          <a:lstStyle/>
          <a:p>
            <a:r>
              <a:rPr lang="tr-TR" b="1" dirty="0" smtClean="0"/>
              <a:t>E-BÜTÇE UYGULAMASI</a:t>
            </a:r>
            <a:endParaRPr lang="tr-TR" b="1" dirty="0"/>
          </a:p>
        </p:txBody>
      </p:sp>
    </p:spTree>
    <p:extLst>
      <p:ext uri="{BB962C8B-B14F-4D97-AF65-F5344CB8AC3E}">
        <p14:creationId xmlns:p14="http://schemas.microsoft.com/office/powerpoint/2010/main" val="194347299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xmlns="">
      <p:transition spd="slow" advClick="0" advTm="3000"/>
    </mc:Fallback>
  </mc:AlternateContent>
  <p:timing>
    <p:tnLst>
      <p:par>
        <p:cTn id="1" dur="indefinite" restart="never" nodeType="tmRoot"/>
      </p:par>
    </p:tnLst>
  </p:timing>
</p:sld>
</file>

<file path=ppt/theme/theme1.xml><?xml version="1.0" encoding="utf-8"?>
<a:theme xmlns:a="http://schemas.openxmlformats.org/drawingml/2006/main" name="1_ONDOKUZ MAYIS TEM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7496</TotalTime>
  <Words>1109</Words>
  <Application>Microsoft Office PowerPoint</Application>
  <PresentationFormat>Özel</PresentationFormat>
  <Paragraphs>427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1_ONDOKUZ MAYIS TEMA</vt:lpstr>
      <vt:lpstr>PowerPoint Sunusu</vt:lpstr>
      <vt:lpstr>PROGRAM BÜTÇE</vt:lpstr>
      <vt:lpstr>PROGRAMLAR</vt:lpstr>
      <vt:lpstr>PowerPoint Sunusu</vt:lpstr>
      <vt:lpstr>PowerPoint Sunusu</vt:lpstr>
      <vt:lpstr>PowerPoint Sunusu</vt:lpstr>
      <vt:lpstr>PowerPoint Sunusu</vt:lpstr>
      <vt:lpstr>BÜTÇE TERTİBİ</vt:lpstr>
      <vt:lpstr>E-BÜTÇE UYGULAMASI</vt:lpstr>
      <vt:lpstr>PowerPoint Sunusu</vt:lpstr>
      <vt:lpstr>PowerPoint Sunusu</vt:lpstr>
      <vt:lpstr>PowerPoint Sunusu</vt:lpstr>
      <vt:lpstr>ÖDENEKLERİN KULLANILMASI</vt:lpstr>
      <vt:lpstr>ÖDENEK TALEP FORMU</vt:lpstr>
      <vt:lpstr>PowerPoint Sunusu</vt:lpstr>
      <vt:lpstr>UYGUN GÖRÜŞ FORMU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OMÜ</dc:title>
  <dc:creator>vceyhan</dc:creator>
  <cp:lastModifiedBy>user</cp:lastModifiedBy>
  <cp:revision>372</cp:revision>
  <cp:lastPrinted>2016-11-23T14:06:32Z</cp:lastPrinted>
  <dcterms:created xsi:type="dcterms:W3CDTF">2016-11-22T20:23:24Z</dcterms:created>
  <dcterms:modified xsi:type="dcterms:W3CDTF">2022-12-13T05:37:09Z</dcterms:modified>
</cp:coreProperties>
</file>